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6" r:id="rId31"/>
    <p:sldId id="287" r:id="rId32"/>
    <p:sldId id="288" r:id="rId33"/>
    <p:sldId id="289" r:id="rId3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0" d="100"/>
          <a:sy n="60" d="100"/>
        </p:scale>
        <p:origin x="-1090" y="3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CA"/>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CA"/>
          </a:p>
        </p:txBody>
      </p:sp>
      <p:sp>
        <p:nvSpPr>
          <p:cNvPr id="4" name="Date Placeholder 3"/>
          <p:cNvSpPr>
            <a:spLocks noGrp="1"/>
          </p:cNvSpPr>
          <p:nvPr>
            <p:ph type="dt" sz="half" idx="10"/>
          </p:nvPr>
        </p:nvSpPr>
        <p:spPr/>
        <p:txBody>
          <a:bodyPr/>
          <a:lstStyle/>
          <a:p>
            <a:fld id="{607008A7-0B62-48F4-A9FF-303EE9D25308}" type="datetimeFigureOut">
              <a:rPr lang="en-CA" smtClean="0"/>
              <a:t>11/06/2015</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312A4335-D968-43A0-B431-428FEA2DAC6E}" type="slidenum">
              <a:rPr lang="en-CA" smtClean="0"/>
              <a:t>‹#›</a:t>
            </a:fld>
            <a:endParaRPr lang="en-C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607008A7-0B62-48F4-A9FF-303EE9D25308}" type="datetimeFigureOut">
              <a:rPr lang="en-CA" smtClean="0"/>
              <a:t>11/06/2015</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312A4335-D968-43A0-B431-428FEA2DAC6E}" type="slidenum">
              <a:rPr lang="en-CA" smtClean="0"/>
              <a:t>‹#›</a:t>
            </a:fld>
            <a:endParaRPr lang="en-C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607008A7-0B62-48F4-A9FF-303EE9D25308}" type="datetimeFigureOut">
              <a:rPr lang="en-CA" smtClean="0"/>
              <a:t>11/06/2015</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312A4335-D968-43A0-B431-428FEA2DAC6E}" type="slidenum">
              <a:rPr lang="en-CA" smtClean="0"/>
              <a:t>‹#›</a:t>
            </a:fld>
            <a:endParaRPr lang="en-C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607008A7-0B62-48F4-A9FF-303EE9D25308}" type="datetimeFigureOut">
              <a:rPr lang="en-CA" smtClean="0"/>
              <a:t>11/06/2015</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312A4335-D968-43A0-B431-428FEA2DAC6E}" type="slidenum">
              <a:rPr lang="en-CA" smtClean="0"/>
              <a:t>‹#›</a:t>
            </a:fld>
            <a:endParaRPr lang="en-C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07008A7-0B62-48F4-A9FF-303EE9D25308}" type="datetimeFigureOut">
              <a:rPr lang="en-CA" smtClean="0"/>
              <a:t>11/06/2015</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312A4335-D968-43A0-B431-428FEA2DAC6E}" type="slidenum">
              <a:rPr lang="en-CA" smtClean="0"/>
              <a:t>‹#›</a:t>
            </a:fld>
            <a:endParaRPr lang="en-C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Date Placeholder 4"/>
          <p:cNvSpPr>
            <a:spLocks noGrp="1"/>
          </p:cNvSpPr>
          <p:nvPr>
            <p:ph type="dt" sz="half" idx="10"/>
          </p:nvPr>
        </p:nvSpPr>
        <p:spPr/>
        <p:txBody>
          <a:bodyPr/>
          <a:lstStyle/>
          <a:p>
            <a:fld id="{607008A7-0B62-48F4-A9FF-303EE9D25308}" type="datetimeFigureOut">
              <a:rPr lang="en-CA" smtClean="0"/>
              <a:t>11/06/2015</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312A4335-D968-43A0-B431-428FEA2DAC6E}" type="slidenum">
              <a:rPr lang="en-CA" smtClean="0"/>
              <a:t>‹#›</a:t>
            </a:fld>
            <a:endParaRPr lang="en-C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Date Placeholder 6"/>
          <p:cNvSpPr>
            <a:spLocks noGrp="1"/>
          </p:cNvSpPr>
          <p:nvPr>
            <p:ph type="dt" sz="half" idx="10"/>
          </p:nvPr>
        </p:nvSpPr>
        <p:spPr/>
        <p:txBody>
          <a:bodyPr/>
          <a:lstStyle/>
          <a:p>
            <a:fld id="{607008A7-0B62-48F4-A9FF-303EE9D25308}" type="datetimeFigureOut">
              <a:rPr lang="en-CA" smtClean="0"/>
              <a:t>11/06/2015</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312A4335-D968-43A0-B431-428FEA2DAC6E}" type="slidenum">
              <a:rPr lang="en-CA" smtClean="0"/>
              <a:t>‹#›</a:t>
            </a:fld>
            <a:endParaRPr lang="en-C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Date Placeholder 2"/>
          <p:cNvSpPr>
            <a:spLocks noGrp="1"/>
          </p:cNvSpPr>
          <p:nvPr>
            <p:ph type="dt" sz="half" idx="10"/>
          </p:nvPr>
        </p:nvSpPr>
        <p:spPr/>
        <p:txBody>
          <a:bodyPr/>
          <a:lstStyle/>
          <a:p>
            <a:fld id="{607008A7-0B62-48F4-A9FF-303EE9D25308}" type="datetimeFigureOut">
              <a:rPr lang="en-CA" smtClean="0"/>
              <a:t>11/06/2015</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312A4335-D968-43A0-B431-428FEA2DAC6E}" type="slidenum">
              <a:rPr lang="en-CA" smtClean="0"/>
              <a:t>‹#›</a:t>
            </a:fld>
            <a:endParaRPr lang="en-C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07008A7-0B62-48F4-A9FF-303EE9D25308}" type="datetimeFigureOut">
              <a:rPr lang="en-CA" smtClean="0"/>
              <a:t>11/06/2015</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312A4335-D968-43A0-B431-428FEA2DAC6E}" type="slidenum">
              <a:rPr lang="en-CA" smtClean="0"/>
              <a:t>‹#›</a:t>
            </a:fld>
            <a:endParaRPr lang="en-C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07008A7-0B62-48F4-A9FF-303EE9D25308}" type="datetimeFigureOut">
              <a:rPr lang="en-CA" smtClean="0"/>
              <a:t>11/06/2015</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312A4335-D968-43A0-B431-428FEA2DAC6E}" type="slidenum">
              <a:rPr lang="en-CA" smtClean="0"/>
              <a:t>‹#›</a:t>
            </a:fld>
            <a:endParaRPr lang="en-C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07008A7-0B62-48F4-A9FF-303EE9D25308}" type="datetimeFigureOut">
              <a:rPr lang="en-CA" smtClean="0"/>
              <a:t>11/06/2015</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312A4335-D968-43A0-B431-428FEA2DAC6E}" type="slidenum">
              <a:rPr lang="en-CA" smtClean="0"/>
              <a:t>‹#›</a:t>
            </a:fld>
            <a:endParaRPr lang="en-C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CA"/>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07008A7-0B62-48F4-A9FF-303EE9D25308}" type="datetimeFigureOut">
              <a:rPr lang="en-CA" smtClean="0"/>
              <a:t>11/06/2015</a:t>
            </a:fld>
            <a:endParaRPr lang="en-CA"/>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12A4335-D968-43A0-B431-428FEA2DAC6E}" type="slidenum">
              <a:rPr lang="en-CA" smtClean="0"/>
              <a:t>‹#›</a:t>
            </a:fld>
            <a:endParaRPr lang="en-CA"/>
          </a:p>
        </p:txBody>
      </p:sp>
    </p:spTree>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11560" y="1484785"/>
            <a:ext cx="7846640" cy="2115666"/>
          </a:xfrm>
        </p:spPr>
        <p:txBody>
          <a:bodyPr>
            <a:normAutofit/>
          </a:bodyPr>
          <a:lstStyle/>
          <a:p>
            <a:r>
              <a:rPr lang="en-US" sz="3600" dirty="0" smtClean="0"/>
              <a:t>Differentiating Somatoform Disorder, Factitious Disorder and Malingering</a:t>
            </a:r>
            <a:endParaRPr lang="en-CA" sz="3600" dirty="0"/>
          </a:p>
        </p:txBody>
      </p:sp>
      <p:sp>
        <p:nvSpPr>
          <p:cNvPr id="3" name="Subtitle 2"/>
          <p:cNvSpPr>
            <a:spLocks noGrp="1"/>
          </p:cNvSpPr>
          <p:nvPr>
            <p:ph type="subTitle" idx="1"/>
          </p:nvPr>
        </p:nvSpPr>
        <p:spPr>
          <a:xfrm>
            <a:off x="1371600" y="3356992"/>
            <a:ext cx="6368752" cy="2281808"/>
          </a:xfrm>
        </p:spPr>
        <p:txBody>
          <a:bodyPr>
            <a:normAutofit fontScale="92500" lnSpcReduction="10000"/>
          </a:bodyPr>
          <a:lstStyle/>
          <a:p>
            <a:r>
              <a:rPr lang="en-US" sz="2400" b="1" dirty="0" smtClean="0"/>
              <a:t>Practical Strategies Conference </a:t>
            </a:r>
          </a:p>
          <a:p>
            <a:r>
              <a:rPr lang="en-US" sz="2400" dirty="0" smtClean="0"/>
              <a:t>June 11, 2015</a:t>
            </a:r>
          </a:p>
          <a:p>
            <a:endParaRPr lang="en-US" sz="2400" dirty="0" smtClean="0"/>
          </a:p>
          <a:p>
            <a:r>
              <a:rPr lang="en-US" sz="2400" b="1" dirty="0" smtClean="0"/>
              <a:t>Dr. William H. </a:t>
            </a:r>
            <a:r>
              <a:rPr lang="en-US" sz="2400" b="1" dirty="0" err="1" smtClean="0"/>
              <a:t>Gnam</a:t>
            </a:r>
            <a:r>
              <a:rPr lang="en-US" sz="2400" b="1" dirty="0" smtClean="0"/>
              <a:t>, PhD, MD, FRCPC</a:t>
            </a:r>
          </a:p>
          <a:p>
            <a:r>
              <a:rPr lang="en-US" sz="2400" dirty="0" smtClean="0"/>
              <a:t>Psychiatrist</a:t>
            </a:r>
          </a:p>
          <a:p>
            <a:r>
              <a:rPr lang="en-US" sz="2400" dirty="0"/>
              <a:t>w</a:t>
            </a:r>
            <a:r>
              <a:rPr lang="en-US" sz="2400" dirty="0" smtClean="0"/>
              <a:t>illiam.gnam@gmail.com</a:t>
            </a:r>
            <a:endParaRPr lang="en-CA" sz="24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Conversion Disorder (4)	</a:t>
            </a:r>
            <a:endParaRPr lang="en-CA" dirty="0"/>
          </a:p>
        </p:txBody>
      </p:sp>
      <p:sp>
        <p:nvSpPr>
          <p:cNvPr id="3" name="Content Placeholder 2"/>
          <p:cNvSpPr>
            <a:spLocks noGrp="1"/>
          </p:cNvSpPr>
          <p:nvPr>
            <p:ph idx="1"/>
          </p:nvPr>
        </p:nvSpPr>
        <p:spPr/>
        <p:txBody>
          <a:bodyPr/>
          <a:lstStyle/>
          <a:p>
            <a:endParaRPr lang="en-US" dirty="0"/>
          </a:p>
          <a:p>
            <a:endParaRPr lang="en-US" dirty="0" smtClean="0"/>
          </a:p>
          <a:p>
            <a:r>
              <a:rPr lang="en-US" b="1" dirty="0" smtClean="0"/>
              <a:t>The DSM-5 represents a </a:t>
            </a:r>
            <a:r>
              <a:rPr lang="en-US" b="1" i="1" dirty="0" smtClean="0"/>
              <a:t>major revision </a:t>
            </a:r>
            <a:r>
              <a:rPr lang="en-US" b="1" dirty="0" smtClean="0"/>
              <a:t>of the diagnostic criteria for Conversion Disorder</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dirty="0" smtClean="0"/>
              <a:t>Conversion Disorder(5):</a:t>
            </a:r>
            <a:br>
              <a:rPr lang="en-US" dirty="0" smtClean="0"/>
            </a:br>
            <a:r>
              <a:rPr lang="en-US" dirty="0" smtClean="0"/>
              <a:t>Major Changes in Diagnostic Criteria</a:t>
            </a:r>
            <a:endParaRPr lang="en-CA" dirty="0"/>
          </a:p>
        </p:txBody>
      </p:sp>
      <p:sp>
        <p:nvSpPr>
          <p:cNvPr id="5" name="Text Placeholder 4"/>
          <p:cNvSpPr>
            <a:spLocks noGrp="1"/>
          </p:cNvSpPr>
          <p:nvPr>
            <p:ph type="body" idx="1"/>
          </p:nvPr>
        </p:nvSpPr>
        <p:spPr/>
        <p:txBody>
          <a:bodyPr>
            <a:normAutofit/>
          </a:bodyPr>
          <a:lstStyle/>
          <a:p>
            <a:r>
              <a:rPr lang="en-US" sz="3200" dirty="0" smtClean="0"/>
              <a:t>              DSM - IV</a:t>
            </a:r>
            <a:endParaRPr lang="en-CA" sz="3200" dirty="0"/>
          </a:p>
        </p:txBody>
      </p:sp>
      <p:sp>
        <p:nvSpPr>
          <p:cNvPr id="6" name="Content Placeholder 5"/>
          <p:cNvSpPr>
            <a:spLocks noGrp="1"/>
          </p:cNvSpPr>
          <p:nvPr>
            <p:ph sz="half" idx="2"/>
          </p:nvPr>
        </p:nvSpPr>
        <p:spPr/>
        <p:txBody>
          <a:bodyPr>
            <a:normAutofit/>
          </a:bodyPr>
          <a:lstStyle/>
          <a:p>
            <a:r>
              <a:rPr lang="en-US" dirty="0" smtClean="0"/>
              <a:t>One or more symptoms or deficits affecting voluntary motor or sensory function that suggest a neurological disorder/general medical condition symptom(s)</a:t>
            </a:r>
          </a:p>
          <a:p>
            <a:pPr>
              <a:buNone/>
            </a:pPr>
            <a:endParaRPr lang="en-US" dirty="0" smtClean="0"/>
          </a:p>
          <a:p>
            <a:r>
              <a:rPr lang="en-US" dirty="0" smtClean="0"/>
              <a:t>The symptom cannot be fully explained by a general medical condition </a:t>
            </a:r>
          </a:p>
          <a:p>
            <a:pPr>
              <a:buNone/>
            </a:pPr>
            <a:endParaRPr lang="en-US" dirty="0"/>
          </a:p>
        </p:txBody>
      </p:sp>
      <p:sp>
        <p:nvSpPr>
          <p:cNvPr id="7" name="Text Placeholder 6"/>
          <p:cNvSpPr>
            <a:spLocks noGrp="1"/>
          </p:cNvSpPr>
          <p:nvPr>
            <p:ph type="body" sz="quarter" idx="3"/>
          </p:nvPr>
        </p:nvSpPr>
        <p:spPr/>
        <p:txBody>
          <a:bodyPr>
            <a:normAutofit/>
          </a:bodyPr>
          <a:lstStyle/>
          <a:p>
            <a:r>
              <a:rPr lang="en-US" sz="3200" dirty="0" smtClean="0"/>
              <a:t>               DSM - 5</a:t>
            </a:r>
            <a:endParaRPr lang="en-CA" sz="3200" dirty="0"/>
          </a:p>
        </p:txBody>
      </p:sp>
      <p:sp>
        <p:nvSpPr>
          <p:cNvPr id="8" name="Content Placeholder 7"/>
          <p:cNvSpPr>
            <a:spLocks noGrp="1"/>
          </p:cNvSpPr>
          <p:nvPr>
            <p:ph sz="quarter" idx="4"/>
          </p:nvPr>
        </p:nvSpPr>
        <p:spPr/>
        <p:txBody>
          <a:bodyPr>
            <a:normAutofit lnSpcReduction="10000"/>
          </a:bodyPr>
          <a:lstStyle/>
          <a:p>
            <a:r>
              <a:rPr lang="en-US" dirty="0" smtClean="0"/>
              <a:t>One or more symptoms of altered motor or sensory function</a:t>
            </a:r>
          </a:p>
          <a:p>
            <a:pPr>
              <a:buNone/>
            </a:pPr>
            <a:endParaRPr lang="en-US" dirty="0" smtClean="0"/>
          </a:p>
          <a:p>
            <a:pPr>
              <a:buNone/>
            </a:pPr>
            <a:endParaRPr lang="en-US" dirty="0" smtClean="0"/>
          </a:p>
          <a:p>
            <a:pPr>
              <a:buNone/>
            </a:pPr>
            <a:endParaRPr lang="en-US" dirty="0" smtClean="0"/>
          </a:p>
          <a:p>
            <a:r>
              <a:rPr lang="en-US" dirty="0" smtClean="0"/>
              <a:t>Evidence of incompatibility between the symptom and recognized neurological conditions</a:t>
            </a:r>
            <a:endParaRPr lang="en-CA"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dirty="0" smtClean="0"/>
              <a:t>Conversion Disorder(6):</a:t>
            </a:r>
            <a:br>
              <a:rPr lang="en-US" dirty="0" smtClean="0"/>
            </a:br>
            <a:r>
              <a:rPr lang="en-US" dirty="0" smtClean="0"/>
              <a:t>Major Changes in Diagnostic Criteria</a:t>
            </a:r>
            <a:endParaRPr lang="en-CA" dirty="0"/>
          </a:p>
        </p:txBody>
      </p:sp>
      <p:sp>
        <p:nvSpPr>
          <p:cNvPr id="5" name="Text Placeholder 4"/>
          <p:cNvSpPr>
            <a:spLocks noGrp="1"/>
          </p:cNvSpPr>
          <p:nvPr>
            <p:ph type="body" idx="1"/>
          </p:nvPr>
        </p:nvSpPr>
        <p:spPr/>
        <p:txBody>
          <a:bodyPr>
            <a:normAutofit/>
          </a:bodyPr>
          <a:lstStyle/>
          <a:p>
            <a:r>
              <a:rPr lang="en-US" sz="3200" dirty="0" smtClean="0"/>
              <a:t>              DSM - IV</a:t>
            </a:r>
            <a:endParaRPr lang="en-CA" sz="3200" dirty="0"/>
          </a:p>
        </p:txBody>
      </p:sp>
      <p:sp>
        <p:nvSpPr>
          <p:cNvPr id="6" name="Content Placeholder 5"/>
          <p:cNvSpPr>
            <a:spLocks noGrp="1"/>
          </p:cNvSpPr>
          <p:nvPr>
            <p:ph sz="half" idx="2"/>
          </p:nvPr>
        </p:nvSpPr>
        <p:spPr/>
        <p:txBody>
          <a:bodyPr>
            <a:normAutofit/>
          </a:bodyPr>
          <a:lstStyle/>
          <a:p>
            <a:r>
              <a:rPr lang="en-US" dirty="0" smtClean="0"/>
              <a:t>Psychological factors are judged to be associated with the symptom or deficit</a:t>
            </a:r>
          </a:p>
          <a:p>
            <a:pPr>
              <a:buNone/>
            </a:pPr>
            <a:endParaRPr lang="en-US" dirty="0" smtClean="0"/>
          </a:p>
          <a:p>
            <a:r>
              <a:rPr lang="en-US" dirty="0" smtClean="0"/>
              <a:t>The symptom or deficit is not intentionally produced or feigned </a:t>
            </a:r>
          </a:p>
          <a:p>
            <a:pPr>
              <a:buNone/>
            </a:pPr>
            <a:endParaRPr lang="en-US" dirty="0"/>
          </a:p>
        </p:txBody>
      </p:sp>
      <p:sp>
        <p:nvSpPr>
          <p:cNvPr id="7" name="Text Placeholder 6"/>
          <p:cNvSpPr>
            <a:spLocks noGrp="1"/>
          </p:cNvSpPr>
          <p:nvPr>
            <p:ph type="body" sz="quarter" idx="3"/>
          </p:nvPr>
        </p:nvSpPr>
        <p:spPr/>
        <p:txBody>
          <a:bodyPr>
            <a:normAutofit/>
          </a:bodyPr>
          <a:lstStyle/>
          <a:p>
            <a:r>
              <a:rPr lang="en-US" sz="3200" dirty="0" smtClean="0"/>
              <a:t>               DSM - 5</a:t>
            </a:r>
            <a:endParaRPr lang="en-CA" sz="3200" dirty="0"/>
          </a:p>
        </p:txBody>
      </p:sp>
      <p:sp>
        <p:nvSpPr>
          <p:cNvPr id="8" name="Content Placeholder 7"/>
          <p:cNvSpPr>
            <a:spLocks noGrp="1"/>
          </p:cNvSpPr>
          <p:nvPr>
            <p:ph sz="quarter" idx="4"/>
          </p:nvPr>
        </p:nvSpPr>
        <p:spPr/>
        <p:txBody>
          <a:bodyPr>
            <a:normAutofit/>
          </a:bodyPr>
          <a:lstStyle/>
          <a:p>
            <a:r>
              <a:rPr lang="en-US" b="1" dirty="0" smtClean="0"/>
              <a:t>(This criterion dropped)</a:t>
            </a:r>
          </a:p>
          <a:p>
            <a:pPr>
              <a:buNone/>
            </a:pPr>
            <a:endParaRPr lang="en-US" dirty="0" smtClean="0"/>
          </a:p>
          <a:p>
            <a:pPr>
              <a:buNone/>
            </a:pPr>
            <a:endParaRPr lang="en-US" dirty="0" smtClean="0"/>
          </a:p>
          <a:p>
            <a:pPr>
              <a:buNone/>
            </a:pPr>
            <a:endParaRPr lang="en-US" dirty="0" smtClean="0"/>
          </a:p>
          <a:p>
            <a:r>
              <a:rPr lang="en-US" b="1" dirty="0" smtClean="0"/>
              <a:t>(Dropped.) </a:t>
            </a:r>
            <a:r>
              <a:rPr lang="en-US" dirty="0" smtClean="0"/>
              <a:t>The symptom or deficit is not better explained by another medical or mental disorder</a:t>
            </a:r>
            <a:endParaRPr lang="en-CA"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Conversion Disorder (7)	</a:t>
            </a:r>
            <a:endParaRPr lang="en-CA" dirty="0"/>
          </a:p>
        </p:txBody>
      </p:sp>
      <p:sp>
        <p:nvSpPr>
          <p:cNvPr id="3" name="Content Placeholder 2"/>
          <p:cNvSpPr>
            <a:spLocks noGrp="1"/>
          </p:cNvSpPr>
          <p:nvPr>
            <p:ph idx="1"/>
          </p:nvPr>
        </p:nvSpPr>
        <p:spPr/>
        <p:txBody>
          <a:bodyPr>
            <a:normAutofit lnSpcReduction="10000"/>
          </a:bodyPr>
          <a:lstStyle/>
          <a:p>
            <a:r>
              <a:rPr lang="en-US" dirty="0" smtClean="0"/>
              <a:t>The revised criteria have major practical implications:</a:t>
            </a:r>
          </a:p>
          <a:p>
            <a:endParaRPr lang="en-US" sz="2400" dirty="0"/>
          </a:p>
          <a:p>
            <a:pPr lvl="1"/>
            <a:r>
              <a:rPr lang="en-US" sz="2400" dirty="0" smtClean="0"/>
              <a:t>More emphasis on eliciting medical evidence of </a:t>
            </a:r>
            <a:r>
              <a:rPr lang="en-US" sz="2400" i="1" dirty="0" smtClean="0"/>
              <a:t>incompatibility </a:t>
            </a:r>
            <a:r>
              <a:rPr lang="en-US" sz="2400" dirty="0" smtClean="0"/>
              <a:t>with known neurological conditions</a:t>
            </a:r>
          </a:p>
          <a:p>
            <a:pPr lvl="1">
              <a:buNone/>
            </a:pPr>
            <a:endParaRPr lang="en-US" sz="2400" i="1" dirty="0" smtClean="0"/>
          </a:p>
          <a:p>
            <a:pPr lvl="1"/>
            <a:r>
              <a:rPr lang="en-US" sz="2400" dirty="0" smtClean="0"/>
              <a:t>The onerous requirement to </a:t>
            </a:r>
            <a:r>
              <a:rPr lang="en-US" sz="2400" i="1" dirty="0" smtClean="0"/>
              <a:t>exclude</a:t>
            </a:r>
            <a:r>
              <a:rPr lang="en-US" sz="2400" dirty="0" smtClean="0"/>
              <a:t> feigning is dropped (but still must consider a better explanation)</a:t>
            </a:r>
          </a:p>
          <a:p>
            <a:pPr lvl="1">
              <a:buNone/>
            </a:pPr>
            <a:endParaRPr lang="en-US" sz="2400" dirty="0" smtClean="0"/>
          </a:p>
          <a:p>
            <a:pPr lvl="1"/>
            <a:r>
              <a:rPr lang="en-US" sz="2400" dirty="0" smtClean="0"/>
              <a:t>Dropped requirement for associated psychological factors, consistent with empirical studies</a:t>
            </a:r>
          </a:p>
          <a:p>
            <a:pPr lvl="1"/>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Conversion Disorder (8)</a:t>
            </a:r>
            <a:endParaRPr lang="en-CA" dirty="0"/>
          </a:p>
        </p:txBody>
      </p:sp>
      <p:sp>
        <p:nvSpPr>
          <p:cNvPr id="3" name="Content Placeholder 2"/>
          <p:cNvSpPr>
            <a:spLocks noGrp="1"/>
          </p:cNvSpPr>
          <p:nvPr>
            <p:ph idx="1"/>
          </p:nvPr>
        </p:nvSpPr>
        <p:spPr/>
        <p:txBody>
          <a:bodyPr/>
          <a:lstStyle/>
          <a:p>
            <a:r>
              <a:rPr lang="en-US" dirty="0" smtClean="0"/>
              <a:t>Another very important implication/ acknowledgement:</a:t>
            </a:r>
          </a:p>
          <a:p>
            <a:endParaRPr lang="en-US" dirty="0"/>
          </a:p>
          <a:p>
            <a:pPr lvl="1"/>
            <a:r>
              <a:rPr lang="en-US" dirty="0" smtClean="0"/>
              <a:t>“The diagnosis of conversion disorder does not require the judgment that the symptoms are not intentionally produced (i.e., not feigned), as the definitive evidence of feigning may not be reliably discerned”  (DSM-5, page 320)</a:t>
            </a:r>
            <a:endParaRPr lang="en-CA"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Factitious Disorder (1)</a:t>
            </a:r>
            <a:endParaRPr lang="en-CA" dirty="0"/>
          </a:p>
        </p:txBody>
      </p:sp>
      <p:sp>
        <p:nvSpPr>
          <p:cNvPr id="3" name="Content Placeholder 2"/>
          <p:cNvSpPr>
            <a:spLocks noGrp="1"/>
          </p:cNvSpPr>
          <p:nvPr>
            <p:ph idx="1"/>
          </p:nvPr>
        </p:nvSpPr>
        <p:spPr/>
        <p:txBody>
          <a:bodyPr>
            <a:normAutofit fontScale="92500" lnSpcReduction="10000"/>
          </a:bodyPr>
          <a:lstStyle/>
          <a:p>
            <a:r>
              <a:rPr lang="en-US" dirty="0" smtClean="0"/>
              <a:t>Essential Features:</a:t>
            </a:r>
          </a:p>
          <a:p>
            <a:endParaRPr lang="en-US" dirty="0"/>
          </a:p>
          <a:p>
            <a:pPr lvl="1"/>
            <a:r>
              <a:rPr lang="en-US" dirty="0" smtClean="0"/>
              <a:t>Intentional production or feigning of physical or psychological symptoms</a:t>
            </a:r>
          </a:p>
          <a:p>
            <a:pPr lvl="1"/>
            <a:endParaRPr lang="en-US" dirty="0"/>
          </a:p>
          <a:p>
            <a:pPr lvl="1"/>
            <a:r>
              <a:rPr lang="en-US" dirty="0" smtClean="0"/>
              <a:t>External incentives (such as economic gain, avoiding legal responsibilities) are absent</a:t>
            </a:r>
          </a:p>
          <a:p>
            <a:pPr lvl="1"/>
            <a:endParaRPr lang="en-US" dirty="0"/>
          </a:p>
          <a:p>
            <a:pPr lvl="1"/>
            <a:r>
              <a:rPr lang="en-US" dirty="0" smtClean="0"/>
              <a:t>(The motivation for the </a:t>
            </a:r>
            <a:r>
              <a:rPr lang="en-US" dirty="0" err="1" smtClean="0"/>
              <a:t>behaviour</a:t>
            </a:r>
            <a:r>
              <a:rPr lang="en-US" dirty="0" smtClean="0"/>
              <a:t> is to assume the sick role.)</a:t>
            </a:r>
            <a:endParaRPr lang="en-CA"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Factitious Disorder (2)</a:t>
            </a:r>
            <a:endParaRPr lang="en-CA" dirty="0"/>
          </a:p>
        </p:txBody>
      </p:sp>
      <p:sp>
        <p:nvSpPr>
          <p:cNvPr id="3" name="Content Placeholder 2"/>
          <p:cNvSpPr>
            <a:spLocks noGrp="1"/>
          </p:cNvSpPr>
          <p:nvPr>
            <p:ph idx="1"/>
          </p:nvPr>
        </p:nvSpPr>
        <p:spPr/>
        <p:txBody>
          <a:bodyPr>
            <a:normAutofit fontScale="92500" lnSpcReduction="20000"/>
          </a:bodyPr>
          <a:lstStyle/>
          <a:p>
            <a:r>
              <a:rPr lang="en-US" dirty="0" smtClean="0"/>
              <a:t>There is very limited evidence on prevalence, but factitious disorders are </a:t>
            </a:r>
            <a:r>
              <a:rPr lang="en-US" i="1" dirty="0" smtClean="0"/>
              <a:t>very rare</a:t>
            </a:r>
          </a:p>
          <a:p>
            <a:endParaRPr lang="en-US" dirty="0"/>
          </a:p>
          <a:p>
            <a:r>
              <a:rPr lang="en-US" dirty="0" smtClean="0"/>
              <a:t>In large general hospitals, about 1% of inpatients for whom there is psychiatric consultation are diagnosed are diagnosed with Factitious Disorder</a:t>
            </a:r>
          </a:p>
          <a:p>
            <a:endParaRPr lang="en-US" dirty="0"/>
          </a:p>
          <a:p>
            <a:r>
              <a:rPr lang="en-US" dirty="0" smtClean="0"/>
              <a:t>Onset usually in early adulthood, course characterized by (repeated) intermittent episodes, often after hospitalization for a general medical condition or psychiatric disorder</a:t>
            </a:r>
          </a:p>
          <a:p>
            <a:pPr>
              <a:buNone/>
            </a:pPr>
            <a:endParaRPr lang="en-CA"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Factitious Disorder (3)</a:t>
            </a:r>
            <a:endParaRPr lang="en-CA" dirty="0"/>
          </a:p>
        </p:txBody>
      </p:sp>
      <p:sp>
        <p:nvSpPr>
          <p:cNvPr id="3" name="Content Placeholder 2"/>
          <p:cNvSpPr>
            <a:spLocks noGrp="1"/>
          </p:cNvSpPr>
          <p:nvPr>
            <p:ph idx="1"/>
          </p:nvPr>
        </p:nvSpPr>
        <p:spPr/>
        <p:txBody>
          <a:bodyPr/>
          <a:lstStyle/>
          <a:p>
            <a:r>
              <a:rPr lang="en-US" dirty="0"/>
              <a:t>P</a:t>
            </a:r>
            <a:r>
              <a:rPr lang="en-US" dirty="0" smtClean="0"/>
              <a:t>ublished case series suggest a strong association with severe dysfunctional personality characteristics</a:t>
            </a:r>
          </a:p>
          <a:p>
            <a:pPr>
              <a:buNone/>
            </a:pPr>
            <a:endParaRPr lang="en-US" dirty="0" smtClean="0"/>
          </a:p>
          <a:p>
            <a:r>
              <a:rPr lang="en-US" dirty="0" smtClean="0"/>
              <a:t>The intentional production of symptoms or feigning can mimic a wide range of medical conditions or psychological symptoms, not just motor or sensory symptoms/deficits</a:t>
            </a:r>
          </a:p>
          <a:p>
            <a:endParaRPr lang="en-US" dirty="0"/>
          </a:p>
          <a:p>
            <a:endParaRPr lang="en-US" dirty="0" smtClean="0"/>
          </a:p>
          <a:p>
            <a:endParaRPr lang="en-US" dirty="0"/>
          </a:p>
          <a:p>
            <a:endParaRPr lang="en-CA"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Factitious Disorder (4)</a:t>
            </a:r>
            <a:endParaRPr lang="en-CA" dirty="0"/>
          </a:p>
        </p:txBody>
      </p:sp>
      <p:sp>
        <p:nvSpPr>
          <p:cNvPr id="3" name="Content Placeholder 2"/>
          <p:cNvSpPr>
            <a:spLocks noGrp="1"/>
          </p:cNvSpPr>
          <p:nvPr>
            <p:ph idx="1"/>
          </p:nvPr>
        </p:nvSpPr>
        <p:spPr/>
        <p:txBody>
          <a:bodyPr/>
          <a:lstStyle/>
          <a:p>
            <a:r>
              <a:rPr lang="en-US" dirty="0" smtClean="0"/>
              <a:t>What limited data that exists suggests that persons with Factitious Disorder </a:t>
            </a:r>
            <a:r>
              <a:rPr lang="en-US" i="1" dirty="0" smtClean="0"/>
              <a:t>do not </a:t>
            </a:r>
            <a:r>
              <a:rPr lang="en-US" dirty="0" smtClean="0"/>
              <a:t>experience their motive to be the need to assume the sick role</a:t>
            </a:r>
          </a:p>
          <a:p>
            <a:endParaRPr lang="en-US" dirty="0"/>
          </a:p>
          <a:p>
            <a:r>
              <a:rPr lang="en-US" b="1" dirty="0" smtClean="0"/>
              <a:t>The DSM-5 contains a </a:t>
            </a:r>
            <a:r>
              <a:rPr lang="en-US" b="1" i="1" dirty="0" smtClean="0"/>
              <a:t>significant</a:t>
            </a:r>
            <a:r>
              <a:rPr lang="en-US" b="1" dirty="0" smtClean="0"/>
              <a:t> revision of the diagnostic criteria for Factitious Disorder:</a:t>
            </a:r>
            <a:endParaRPr lang="en-CA" b="1"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dirty="0" smtClean="0"/>
              <a:t>Factitious Disorder(5):</a:t>
            </a:r>
            <a:br>
              <a:rPr lang="en-US" dirty="0" smtClean="0"/>
            </a:br>
            <a:r>
              <a:rPr lang="en-US" dirty="0" smtClean="0"/>
              <a:t>Changes in Diagnostic Criteria</a:t>
            </a:r>
            <a:endParaRPr lang="en-CA" dirty="0"/>
          </a:p>
        </p:txBody>
      </p:sp>
      <p:sp>
        <p:nvSpPr>
          <p:cNvPr id="5" name="Text Placeholder 4"/>
          <p:cNvSpPr>
            <a:spLocks noGrp="1"/>
          </p:cNvSpPr>
          <p:nvPr>
            <p:ph type="body" idx="1"/>
          </p:nvPr>
        </p:nvSpPr>
        <p:spPr/>
        <p:txBody>
          <a:bodyPr>
            <a:normAutofit/>
          </a:bodyPr>
          <a:lstStyle/>
          <a:p>
            <a:r>
              <a:rPr lang="en-US" sz="3200" dirty="0" smtClean="0"/>
              <a:t>              DSM - IV</a:t>
            </a:r>
            <a:endParaRPr lang="en-CA" sz="3200" dirty="0"/>
          </a:p>
        </p:txBody>
      </p:sp>
      <p:sp>
        <p:nvSpPr>
          <p:cNvPr id="6" name="Content Placeholder 5"/>
          <p:cNvSpPr>
            <a:spLocks noGrp="1"/>
          </p:cNvSpPr>
          <p:nvPr>
            <p:ph sz="half" idx="2"/>
          </p:nvPr>
        </p:nvSpPr>
        <p:spPr/>
        <p:txBody>
          <a:bodyPr>
            <a:normAutofit/>
          </a:bodyPr>
          <a:lstStyle/>
          <a:p>
            <a:r>
              <a:rPr lang="en-US" dirty="0" smtClean="0"/>
              <a:t>Intentional production or feigning of physical or psychological signs or symptoms</a:t>
            </a:r>
          </a:p>
          <a:p>
            <a:pPr>
              <a:buNone/>
            </a:pPr>
            <a:endParaRPr lang="en-US" dirty="0" smtClean="0"/>
          </a:p>
          <a:p>
            <a:pPr>
              <a:buNone/>
            </a:pPr>
            <a:endParaRPr lang="en-US" dirty="0" smtClean="0"/>
          </a:p>
          <a:p>
            <a:r>
              <a:rPr lang="en-US" dirty="0" smtClean="0"/>
              <a:t>The motivation for the </a:t>
            </a:r>
            <a:r>
              <a:rPr lang="en-US" dirty="0" err="1" smtClean="0"/>
              <a:t>behaviour</a:t>
            </a:r>
            <a:r>
              <a:rPr lang="en-US" dirty="0" smtClean="0"/>
              <a:t> is to assume the sick role</a:t>
            </a:r>
          </a:p>
          <a:p>
            <a:pPr>
              <a:buNone/>
            </a:pPr>
            <a:endParaRPr lang="en-US" dirty="0"/>
          </a:p>
        </p:txBody>
      </p:sp>
      <p:sp>
        <p:nvSpPr>
          <p:cNvPr id="7" name="Text Placeholder 6"/>
          <p:cNvSpPr>
            <a:spLocks noGrp="1"/>
          </p:cNvSpPr>
          <p:nvPr>
            <p:ph type="body" sz="quarter" idx="3"/>
          </p:nvPr>
        </p:nvSpPr>
        <p:spPr/>
        <p:txBody>
          <a:bodyPr>
            <a:normAutofit/>
          </a:bodyPr>
          <a:lstStyle/>
          <a:p>
            <a:r>
              <a:rPr lang="en-US" sz="3200" dirty="0" smtClean="0"/>
              <a:t>               DSM - 5</a:t>
            </a:r>
            <a:endParaRPr lang="en-CA" sz="3200" dirty="0"/>
          </a:p>
        </p:txBody>
      </p:sp>
      <p:sp>
        <p:nvSpPr>
          <p:cNvPr id="8" name="Content Placeholder 7"/>
          <p:cNvSpPr>
            <a:spLocks noGrp="1"/>
          </p:cNvSpPr>
          <p:nvPr>
            <p:ph sz="quarter" idx="4"/>
          </p:nvPr>
        </p:nvSpPr>
        <p:spPr/>
        <p:txBody>
          <a:bodyPr>
            <a:normAutofit/>
          </a:bodyPr>
          <a:lstStyle/>
          <a:p>
            <a:r>
              <a:rPr lang="en-US" dirty="0" smtClean="0"/>
              <a:t>Falsification of physical or psychological signs or symptoms, or induction of injury or disease, associated with identified deception</a:t>
            </a:r>
          </a:p>
          <a:p>
            <a:pPr>
              <a:buNone/>
            </a:pPr>
            <a:endParaRPr lang="en-US" dirty="0" smtClean="0"/>
          </a:p>
          <a:p>
            <a:r>
              <a:rPr lang="en-US" dirty="0" smtClean="0"/>
              <a:t>(</a:t>
            </a:r>
            <a:r>
              <a:rPr lang="en-US" b="1" dirty="0" smtClean="0"/>
              <a:t>Dropped</a:t>
            </a:r>
            <a:r>
              <a:rPr lang="en-US" dirty="0" smtClean="0"/>
              <a:t> as a criterion: but stipulates that </a:t>
            </a:r>
            <a:r>
              <a:rPr lang="en-US" dirty="0" err="1" smtClean="0"/>
              <a:t>behaviour</a:t>
            </a:r>
            <a:r>
              <a:rPr lang="en-US" dirty="0" smtClean="0"/>
              <a:t> is not better explained by another mental disorder)</a:t>
            </a:r>
            <a:endParaRPr lang="en-CA"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CA" dirty="0"/>
          </a:p>
        </p:txBody>
      </p:sp>
      <p:sp>
        <p:nvSpPr>
          <p:cNvPr id="3" name="Content Placeholder 2"/>
          <p:cNvSpPr>
            <a:spLocks noGrp="1"/>
          </p:cNvSpPr>
          <p:nvPr>
            <p:ph idx="1"/>
          </p:nvPr>
        </p:nvSpPr>
        <p:spPr/>
        <p:txBody>
          <a:bodyPr>
            <a:normAutofit fontScale="92500"/>
          </a:bodyPr>
          <a:lstStyle/>
          <a:p>
            <a:r>
              <a:rPr lang="en-US" dirty="0" smtClean="0"/>
              <a:t>Introduction:  </a:t>
            </a:r>
            <a:r>
              <a:rPr lang="en-US" sz="2400" dirty="0" smtClean="0"/>
              <a:t>The diagnostic </a:t>
            </a:r>
            <a:r>
              <a:rPr lang="en-US" sz="2400" dirty="0"/>
              <a:t>m</a:t>
            </a:r>
            <a:r>
              <a:rPr lang="en-US" sz="2400" dirty="0" smtClean="0"/>
              <a:t>ethods of psychiatry</a:t>
            </a:r>
          </a:p>
          <a:p>
            <a:r>
              <a:rPr lang="en-US" dirty="0" smtClean="0"/>
              <a:t>Clinical Descriptions and Essential Features</a:t>
            </a:r>
          </a:p>
          <a:p>
            <a:r>
              <a:rPr lang="en-US" dirty="0" smtClean="0"/>
              <a:t>Diagnostic Criteria:  DSM-IV vs. DSM-5</a:t>
            </a:r>
          </a:p>
          <a:p>
            <a:r>
              <a:rPr lang="en-US" dirty="0" smtClean="0"/>
              <a:t>The Changing Conception of Conversion Disorder</a:t>
            </a:r>
          </a:p>
          <a:p>
            <a:r>
              <a:rPr lang="en-US" dirty="0" smtClean="0"/>
              <a:t>Factitious Disorder: updated diagnostic criteria</a:t>
            </a:r>
            <a:endParaRPr lang="en-US" sz="2400" dirty="0" smtClean="0"/>
          </a:p>
          <a:p>
            <a:r>
              <a:rPr lang="en-US" sz="3500" dirty="0" smtClean="0"/>
              <a:t>Malingering and motivation</a:t>
            </a:r>
            <a:endParaRPr lang="en-US" sz="2600" dirty="0" smtClean="0"/>
          </a:p>
          <a:p>
            <a:r>
              <a:rPr lang="en-US" dirty="0" smtClean="0"/>
              <a:t>Practical Strategies for Differentiating</a:t>
            </a:r>
          </a:p>
          <a:p>
            <a:r>
              <a:rPr lang="en-US" dirty="0" smtClean="0"/>
              <a:t>Conclusions</a:t>
            </a:r>
          </a:p>
          <a:p>
            <a:endParaRPr lang="en-US" sz="2400" dirty="0" smtClean="0"/>
          </a:p>
          <a:p>
            <a:endParaRPr lang="en-US" sz="2400" dirty="0"/>
          </a:p>
          <a:p>
            <a:endParaRPr lang="en-US" sz="2400" dirty="0" smtClean="0"/>
          </a:p>
          <a:p>
            <a:endParaRPr lang="en-US" dirty="0" smtClean="0"/>
          </a:p>
          <a:p>
            <a:pPr lvl="1">
              <a:buNone/>
            </a:pPr>
            <a:endParaRPr lang="en-US" dirty="0"/>
          </a:p>
          <a:p>
            <a:pPr lvl="1">
              <a:buNone/>
            </a:pPr>
            <a:endParaRPr lang="en-US" dirty="0" smtClean="0"/>
          </a:p>
          <a:p>
            <a:pPr lvl="1"/>
            <a:endParaRPr lang="en-CA"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dirty="0" smtClean="0"/>
              <a:t>Factitious Disorder(6):</a:t>
            </a:r>
            <a:br>
              <a:rPr lang="en-US" dirty="0" smtClean="0"/>
            </a:br>
            <a:r>
              <a:rPr lang="en-US" dirty="0" smtClean="0"/>
              <a:t>Changes in Diagnostic Criteria</a:t>
            </a:r>
            <a:endParaRPr lang="en-CA" dirty="0"/>
          </a:p>
        </p:txBody>
      </p:sp>
      <p:sp>
        <p:nvSpPr>
          <p:cNvPr id="5" name="Text Placeholder 4"/>
          <p:cNvSpPr>
            <a:spLocks noGrp="1"/>
          </p:cNvSpPr>
          <p:nvPr>
            <p:ph type="body" idx="1"/>
          </p:nvPr>
        </p:nvSpPr>
        <p:spPr/>
        <p:txBody>
          <a:bodyPr>
            <a:normAutofit/>
          </a:bodyPr>
          <a:lstStyle/>
          <a:p>
            <a:r>
              <a:rPr lang="en-US" sz="3200" dirty="0" smtClean="0"/>
              <a:t>              DSM - IV</a:t>
            </a:r>
            <a:endParaRPr lang="en-CA" sz="3200" dirty="0"/>
          </a:p>
        </p:txBody>
      </p:sp>
      <p:sp>
        <p:nvSpPr>
          <p:cNvPr id="6" name="Content Placeholder 5"/>
          <p:cNvSpPr>
            <a:spLocks noGrp="1"/>
          </p:cNvSpPr>
          <p:nvPr>
            <p:ph sz="half" idx="2"/>
          </p:nvPr>
        </p:nvSpPr>
        <p:spPr/>
        <p:txBody>
          <a:bodyPr>
            <a:normAutofit/>
          </a:bodyPr>
          <a:lstStyle/>
          <a:p>
            <a:r>
              <a:rPr lang="en-US" dirty="0" smtClean="0"/>
              <a:t>External incentives for the </a:t>
            </a:r>
            <a:r>
              <a:rPr lang="en-US" dirty="0" err="1" smtClean="0"/>
              <a:t>behaviour</a:t>
            </a:r>
            <a:r>
              <a:rPr lang="en-US" dirty="0" smtClean="0"/>
              <a:t> (such as economic gain, etc.) are absent</a:t>
            </a:r>
          </a:p>
          <a:p>
            <a:pPr>
              <a:buNone/>
            </a:pPr>
            <a:endParaRPr lang="en-US" dirty="0" smtClean="0"/>
          </a:p>
          <a:p>
            <a:r>
              <a:rPr lang="en-US" dirty="0" smtClean="0"/>
              <a:t>(Not explicitly stated)</a:t>
            </a:r>
          </a:p>
          <a:p>
            <a:pPr>
              <a:buNone/>
            </a:pPr>
            <a:endParaRPr lang="en-US" dirty="0"/>
          </a:p>
        </p:txBody>
      </p:sp>
      <p:sp>
        <p:nvSpPr>
          <p:cNvPr id="7" name="Text Placeholder 6"/>
          <p:cNvSpPr>
            <a:spLocks noGrp="1"/>
          </p:cNvSpPr>
          <p:nvPr>
            <p:ph type="body" sz="quarter" idx="3"/>
          </p:nvPr>
        </p:nvSpPr>
        <p:spPr/>
        <p:txBody>
          <a:bodyPr>
            <a:normAutofit/>
          </a:bodyPr>
          <a:lstStyle/>
          <a:p>
            <a:r>
              <a:rPr lang="en-US" sz="3200" dirty="0" smtClean="0"/>
              <a:t>               DSM - 5</a:t>
            </a:r>
            <a:endParaRPr lang="en-CA" sz="3200" dirty="0"/>
          </a:p>
        </p:txBody>
      </p:sp>
      <p:sp>
        <p:nvSpPr>
          <p:cNvPr id="8" name="Content Placeholder 7"/>
          <p:cNvSpPr>
            <a:spLocks noGrp="1"/>
          </p:cNvSpPr>
          <p:nvPr>
            <p:ph sz="quarter" idx="4"/>
          </p:nvPr>
        </p:nvSpPr>
        <p:spPr/>
        <p:txBody>
          <a:bodyPr>
            <a:normAutofit/>
          </a:bodyPr>
          <a:lstStyle/>
          <a:p>
            <a:r>
              <a:rPr lang="en-US" dirty="0" smtClean="0"/>
              <a:t>The deceptive </a:t>
            </a:r>
            <a:r>
              <a:rPr lang="en-US" dirty="0" err="1" smtClean="0"/>
              <a:t>behaviour</a:t>
            </a:r>
            <a:r>
              <a:rPr lang="en-US" dirty="0" smtClean="0"/>
              <a:t> is evident even in the absence of obvious external incentives</a:t>
            </a:r>
          </a:p>
          <a:p>
            <a:pPr>
              <a:buNone/>
            </a:pPr>
            <a:endParaRPr lang="en-US" dirty="0" smtClean="0"/>
          </a:p>
          <a:p>
            <a:r>
              <a:rPr lang="en-US" dirty="0" smtClean="0"/>
              <a:t>The individual presents himself or herself to others as ill, impaired, or injured</a:t>
            </a:r>
            <a:endParaRPr lang="en-CA"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Factitious Disorder (7)	</a:t>
            </a:r>
            <a:endParaRPr lang="en-CA" dirty="0"/>
          </a:p>
        </p:txBody>
      </p:sp>
      <p:sp>
        <p:nvSpPr>
          <p:cNvPr id="3" name="Content Placeholder 2"/>
          <p:cNvSpPr>
            <a:spLocks noGrp="1"/>
          </p:cNvSpPr>
          <p:nvPr>
            <p:ph idx="1"/>
          </p:nvPr>
        </p:nvSpPr>
        <p:spPr/>
        <p:txBody>
          <a:bodyPr>
            <a:normAutofit lnSpcReduction="10000"/>
          </a:bodyPr>
          <a:lstStyle/>
          <a:p>
            <a:r>
              <a:rPr lang="en-US" dirty="0" smtClean="0"/>
              <a:t>The revised criteria have some practical implications:</a:t>
            </a:r>
          </a:p>
          <a:p>
            <a:endParaRPr lang="en-US" sz="2400" dirty="0"/>
          </a:p>
          <a:p>
            <a:pPr lvl="1"/>
            <a:r>
              <a:rPr lang="en-US" sz="2400" dirty="0" smtClean="0"/>
              <a:t>More emphasis on the objective identification of falsification of signs and symptoms of illness, rather than inference about intent or possible underlying motivation.</a:t>
            </a:r>
          </a:p>
          <a:p>
            <a:pPr lvl="1">
              <a:buNone/>
            </a:pPr>
            <a:endParaRPr lang="en-US" sz="2400" i="1" dirty="0" smtClean="0"/>
          </a:p>
          <a:p>
            <a:pPr lvl="1"/>
            <a:r>
              <a:rPr lang="en-US" sz="2400" dirty="0" smtClean="0"/>
              <a:t>The revised criteria do not imply that factitious disorder </a:t>
            </a:r>
            <a:r>
              <a:rPr lang="en-US" sz="2400" dirty="0" err="1" smtClean="0"/>
              <a:t>behaviours</a:t>
            </a:r>
            <a:r>
              <a:rPr lang="en-US" sz="2400" dirty="0" smtClean="0"/>
              <a:t> could never occur in the presence of external incentives, but does stipulate that they persist even when obvious external rewards/incentives are absent.</a:t>
            </a:r>
          </a:p>
          <a:p>
            <a:pPr lvl="1">
              <a:buNone/>
            </a:pPr>
            <a:endParaRPr lang="en-US" sz="2400" dirty="0" smtClean="0"/>
          </a:p>
          <a:p>
            <a:pPr lvl="1"/>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Malingering (1)</a:t>
            </a:r>
            <a:endParaRPr lang="en-CA" dirty="0"/>
          </a:p>
        </p:txBody>
      </p:sp>
      <p:sp>
        <p:nvSpPr>
          <p:cNvPr id="3" name="Content Placeholder 2"/>
          <p:cNvSpPr>
            <a:spLocks noGrp="1"/>
          </p:cNvSpPr>
          <p:nvPr>
            <p:ph idx="1"/>
          </p:nvPr>
        </p:nvSpPr>
        <p:spPr/>
        <p:txBody>
          <a:bodyPr>
            <a:normAutofit fontScale="92500" lnSpcReduction="20000"/>
          </a:bodyPr>
          <a:lstStyle/>
          <a:p>
            <a:r>
              <a:rPr lang="en-US" dirty="0" smtClean="0"/>
              <a:t>Malingering is a massive topic and not the focus of the current presentation</a:t>
            </a:r>
          </a:p>
          <a:p>
            <a:endParaRPr lang="en-US" dirty="0"/>
          </a:p>
          <a:p>
            <a:r>
              <a:rPr lang="en-US" dirty="0" smtClean="0"/>
              <a:t>Malingering has never been considered to be a mental disorder</a:t>
            </a:r>
          </a:p>
          <a:p>
            <a:endParaRPr lang="en-US" dirty="0"/>
          </a:p>
          <a:p>
            <a:r>
              <a:rPr lang="en-US" dirty="0" smtClean="0"/>
              <a:t>The essential feature of Malingering definitions is the intentional production of false or grossly exaggerated physical or psychological symptoms, motivated by external incentives</a:t>
            </a:r>
            <a:endParaRPr lang="en-CA"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Malingering (2)	</a:t>
            </a:r>
            <a:endParaRPr lang="en-CA" dirty="0"/>
          </a:p>
        </p:txBody>
      </p:sp>
      <p:sp>
        <p:nvSpPr>
          <p:cNvPr id="3" name="Content Placeholder 2"/>
          <p:cNvSpPr>
            <a:spLocks noGrp="1"/>
          </p:cNvSpPr>
          <p:nvPr>
            <p:ph idx="1"/>
          </p:nvPr>
        </p:nvSpPr>
        <p:spPr/>
        <p:txBody>
          <a:bodyPr>
            <a:normAutofit/>
          </a:bodyPr>
          <a:lstStyle/>
          <a:p>
            <a:pPr>
              <a:buNone/>
            </a:pPr>
            <a:endParaRPr lang="en-US" dirty="0" smtClean="0"/>
          </a:p>
          <a:p>
            <a:r>
              <a:rPr lang="en-US" dirty="0" smtClean="0"/>
              <a:t>The limited data on Malingering indicates that the prevalence is not high, but from a societal perspective the prevalence is nonetheless significant </a:t>
            </a:r>
          </a:p>
          <a:p>
            <a:endParaRPr lang="en-US" dirty="0"/>
          </a:p>
          <a:p>
            <a:r>
              <a:rPr lang="en-US" dirty="0" smtClean="0"/>
              <a:t>The definition of Malingering has not changed significantly between the DSM-IV and DSM-5.</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Malingering (3)	</a:t>
            </a:r>
            <a:endParaRPr lang="en-CA" dirty="0"/>
          </a:p>
        </p:txBody>
      </p:sp>
      <p:sp>
        <p:nvSpPr>
          <p:cNvPr id="3" name="Content Placeholder 2"/>
          <p:cNvSpPr>
            <a:spLocks noGrp="1"/>
          </p:cNvSpPr>
          <p:nvPr>
            <p:ph idx="1"/>
          </p:nvPr>
        </p:nvSpPr>
        <p:spPr/>
        <p:txBody>
          <a:bodyPr>
            <a:normAutofit fontScale="92500"/>
          </a:bodyPr>
          <a:lstStyle/>
          <a:p>
            <a:r>
              <a:rPr lang="en-US" dirty="0" smtClean="0"/>
              <a:t>Despite the attempts of the DSM-5 to remove criteria that require inference about motivation, the DSM-5 description of Malingering emphasizes that the motivation for the symptom production is an external incentive</a:t>
            </a:r>
          </a:p>
          <a:p>
            <a:pPr>
              <a:buNone/>
            </a:pPr>
            <a:endParaRPr lang="en-US" dirty="0" smtClean="0"/>
          </a:p>
          <a:p>
            <a:r>
              <a:rPr lang="en-US" dirty="0" smtClean="0"/>
              <a:t>The difficulties in determining motives acknowledged in other disorders are no easier in Malingering</a:t>
            </a:r>
          </a:p>
          <a:p>
            <a:pPr>
              <a:buNone/>
            </a:pPr>
            <a:endParaRPr lang="en-CA" dirty="0" smtClean="0"/>
          </a:p>
          <a:p>
            <a:endParaRPr lang="en-CA"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Malingering (4)</a:t>
            </a:r>
            <a:endParaRPr lang="en-CA" dirty="0"/>
          </a:p>
        </p:txBody>
      </p:sp>
      <p:sp>
        <p:nvSpPr>
          <p:cNvPr id="3" name="Content Placeholder 2"/>
          <p:cNvSpPr>
            <a:spLocks noGrp="1"/>
          </p:cNvSpPr>
          <p:nvPr>
            <p:ph idx="1"/>
          </p:nvPr>
        </p:nvSpPr>
        <p:spPr/>
        <p:txBody>
          <a:bodyPr>
            <a:normAutofit lnSpcReduction="10000"/>
          </a:bodyPr>
          <a:lstStyle/>
          <a:p>
            <a:r>
              <a:rPr lang="en-US" dirty="0" smtClean="0"/>
              <a:t>There are difficulties with the DSM and other discussions of Malingering:</a:t>
            </a:r>
          </a:p>
          <a:p>
            <a:endParaRPr lang="en-US" dirty="0"/>
          </a:p>
          <a:p>
            <a:r>
              <a:rPr lang="en-US" dirty="0" smtClean="0"/>
              <a:t>Failure to distinguish between other motivation for conscious symptom production/exaggeration (e.g., “cry for help”)</a:t>
            </a:r>
          </a:p>
          <a:p>
            <a:endParaRPr lang="en-US" dirty="0"/>
          </a:p>
          <a:p>
            <a:r>
              <a:rPr lang="en-US" dirty="0" smtClean="0"/>
              <a:t>Lack of acknowledgement of the difficulties in determining motivation clinically</a:t>
            </a:r>
            <a:endParaRPr lang="en-CA"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Differentiating: Practical Strategies (1)</a:t>
            </a:r>
            <a:endParaRPr lang="en-CA" dirty="0"/>
          </a:p>
        </p:txBody>
      </p:sp>
      <p:sp>
        <p:nvSpPr>
          <p:cNvPr id="3" name="Content Placeholder 2"/>
          <p:cNvSpPr>
            <a:spLocks noGrp="1"/>
          </p:cNvSpPr>
          <p:nvPr>
            <p:ph idx="1"/>
          </p:nvPr>
        </p:nvSpPr>
        <p:spPr/>
        <p:txBody>
          <a:bodyPr>
            <a:normAutofit fontScale="92500" lnSpcReduction="20000"/>
          </a:bodyPr>
          <a:lstStyle/>
          <a:p>
            <a:r>
              <a:rPr lang="en-US" dirty="0" smtClean="0"/>
              <a:t>The changes in diagnostic criteria correctly imply that clinical assessment should focus on accurately identifying </a:t>
            </a:r>
            <a:r>
              <a:rPr lang="en-US" dirty="0" err="1" smtClean="0"/>
              <a:t>behaviours</a:t>
            </a:r>
            <a:r>
              <a:rPr lang="en-US" dirty="0" smtClean="0"/>
              <a:t>, and gathering evidence about incompatibility with medical conditions, and not should not speculate/infer motive</a:t>
            </a:r>
          </a:p>
          <a:p>
            <a:endParaRPr lang="en-US" dirty="0"/>
          </a:p>
          <a:p>
            <a:r>
              <a:rPr lang="en-US" dirty="0" smtClean="0"/>
              <a:t>This change does not imply that differentiating between Conversion, Factitious Disorder and Malingering (or other conscious symptom production) is not possible in many cases</a:t>
            </a:r>
            <a:endParaRPr lang="en-CA"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Differentiating: Practical Strategies (2)</a:t>
            </a:r>
            <a:endParaRPr lang="en-CA" dirty="0"/>
          </a:p>
        </p:txBody>
      </p:sp>
      <p:sp>
        <p:nvSpPr>
          <p:cNvPr id="3" name="Content Placeholder 2"/>
          <p:cNvSpPr>
            <a:spLocks noGrp="1"/>
          </p:cNvSpPr>
          <p:nvPr>
            <p:ph idx="1"/>
          </p:nvPr>
        </p:nvSpPr>
        <p:spPr/>
        <p:txBody>
          <a:bodyPr>
            <a:normAutofit fontScale="92500" lnSpcReduction="20000"/>
          </a:bodyPr>
          <a:lstStyle/>
          <a:p>
            <a:r>
              <a:rPr lang="en-US" dirty="0" smtClean="0"/>
              <a:t>Factitious Disorder can be </a:t>
            </a:r>
            <a:r>
              <a:rPr lang="en-US" i="1" dirty="0" smtClean="0"/>
              <a:t>excluded in most cases </a:t>
            </a:r>
            <a:r>
              <a:rPr lang="en-US" dirty="0" smtClean="0"/>
              <a:t>involving disability after acute traumatic injury (MVAs, work accidents), because</a:t>
            </a:r>
          </a:p>
          <a:p>
            <a:pPr lvl="1"/>
            <a:r>
              <a:rPr lang="en-US" dirty="0" smtClean="0"/>
              <a:t>Factitious Disorders are very rare</a:t>
            </a:r>
          </a:p>
          <a:p>
            <a:pPr lvl="1"/>
            <a:r>
              <a:rPr lang="en-US" dirty="0" smtClean="0"/>
              <a:t>They can involve </a:t>
            </a:r>
            <a:r>
              <a:rPr lang="en-US" dirty="0" err="1" smtClean="0"/>
              <a:t>behaviours</a:t>
            </a:r>
            <a:r>
              <a:rPr lang="en-US" dirty="0" smtClean="0"/>
              <a:t> that produce non- conversion symptoms</a:t>
            </a:r>
          </a:p>
          <a:p>
            <a:pPr lvl="1"/>
            <a:r>
              <a:rPr lang="en-US" dirty="0" smtClean="0"/>
              <a:t>They become manifest mostly in inpatient settings</a:t>
            </a:r>
          </a:p>
          <a:p>
            <a:pPr lvl="1"/>
            <a:r>
              <a:rPr lang="en-US" dirty="0" smtClean="0"/>
              <a:t>The natural history is repeated episodes over time, usually established before a traumatic event</a:t>
            </a:r>
          </a:p>
          <a:p>
            <a:pPr lvl="1"/>
            <a:r>
              <a:rPr lang="en-US" dirty="0" smtClean="0"/>
              <a:t>They do not occur repeatedly or predominantly with obvious external incentives</a:t>
            </a:r>
          </a:p>
          <a:p>
            <a:pPr lvl="1"/>
            <a:endParaRPr lang="en-CA"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Differentiation: Practical Strategies (3)</a:t>
            </a:r>
            <a:endParaRPr lang="en-CA" dirty="0"/>
          </a:p>
        </p:txBody>
      </p:sp>
      <p:sp>
        <p:nvSpPr>
          <p:cNvPr id="3" name="Content Placeholder 2"/>
          <p:cNvSpPr>
            <a:spLocks noGrp="1"/>
          </p:cNvSpPr>
          <p:nvPr>
            <p:ph idx="1"/>
          </p:nvPr>
        </p:nvSpPr>
        <p:spPr/>
        <p:txBody>
          <a:bodyPr>
            <a:normAutofit fontScale="92500" lnSpcReduction="20000"/>
          </a:bodyPr>
          <a:lstStyle/>
          <a:p>
            <a:r>
              <a:rPr lang="en-US" dirty="0" smtClean="0"/>
              <a:t>Distinguishing between “Malingering” and Conversion Disorder based upon a single clinical encounter is difficult or impossible, but this should not preclude a “working” diagnosis of Conversion Disorder in cases of genuine uncertainty</a:t>
            </a:r>
          </a:p>
          <a:p>
            <a:endParaRPr lang="en-US" dirty="0"/>
          </a:p>
          <a:p>
            <a:r>
              <a:rPr lang="en-US" dirty="0" smtClean="0"/>
              <a:t>Malingering vs. Conversion cannot be reliably distinguished by minor inconsistencies in the symptom/deficit, as such inconsistencies are common to both</a:t>
            </a:r>
            <a:endParaRPr lang="en-CA"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Differentiation: Practical Strategies (4)</a:t>
            </a:r>
            <a:endParaRPr lang="en-CA" dirty="0"/>
          </a:p>
        </p:txBody>
      </p:sp>
      <p:sp>
        <p:nvSpPr>
          <p:cNvPr id="3" name="Content Placeholder 2"/>
          <p:cNvSpPr>
            <a:spLocks noGrp="1"/>
          </p:cNvSpPr>
          <p:nvPr>
            <p:ph idx="1"/>
          </p:nvPr>
        </p:nvSpPr>
        <p:spPr/>
        <p:txBody>
          <a:bodyPr/>
          <a:lstStyle/>
          <a:p>
            <a:endParaRPr lang="en-US" dirty="0" smtClean="0"/>
          </a:p>
          <a:p>
            <a:r>
              <a:rPr lang="en-US" dirty="0" smtClean="0"/>
              <a:t>Distinguishing between Conversion vs. “Malingering” cannot be reliably accomplished by identification of external incentives or risk factors, as none are sensitive or specific enough to discriminate reliably</a:t>
            </a:r>
          </a:p>
          <a:p>
            <a:endParaRPr lang="en-US" dirty="0"/>
          </a:p>
          <a:p>
            <a:endParaRPr lang="en-US" dirty="0" smtClean="0"/>
          </a:p>
          <a:p>
            <a:endParaRPr lang="en-US" dirty="0"/>
          </a:p>
          <a:p>
            <a:endParaRPr lang="en-CA"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 (1)	</a:t>
            </a:r>
            <a:endParaRPr lang="en-CA" dirty="0"/>
          </a:p>
        </p:txBody>
      </p:sp>
      <p:sp>
        <p:nvSpPr>
          <p:cNvPr id="3" name="Content Placeholder 2"/>
          <p:cNvSpPr>
            <a:spLocks noGrp="1"/>
          </p:cNvSpPr>
          <p:nvPr>
            <p:ph idx="1"/>
          </p:nvPr>
        </p:nvSpPr>
        <p:spPr/>
        <p:txBody>
          <a:bodyPr>
            <a:normAutofit fontScale="92500" lnSpcReduction="10000"/>
          </a:bodyPr>
          <a:lstStyle/>
          <a:p>
            <a:r>
              <a:rPr lang="en-US" dirty="0" smtClean="0"/>
              <a:t>The Diagnostic Manuals for Mental Disorders emphasize standardized, reproducible methods</a:t>
            </a:r>
          </a:p>
          <a:p>
            <a:endParaRPr lang="en-US" dirty="0"/>
          </a:p>
          <a:p>
            <a:r>
              <a:rPr lang="en-US" dirty="0" smtClean="0"/>
              <a:t>Diagnoses are confirmed on the basis of symptoms (primarily), signs (secondarily)</a:t>
            </a:r>
          </a:p>
          <a:p>
            <a:endParaRPr lang="en-US" dirty="0"/>
          </a:p>
          <a:p>
            <a:r>
              <a:rPr lang="en-US" dirty="0" smtClean="0"/>
              <a:t>Emphasis on reportable or observable criteria is intended to increase objectivity and reproducibility</a:t>
            </a:r>
          </a:p>
          <a:p>
            <a:endParaRPr lang="en-US" dirty="0" smtClean="0"/>
          </a:p>
          <a:p>
            <a:endParaRPr lang="en-US" dirty="0"/>
          </a:p>
          <a:p>
            <a:endParaRPr lang="en-CA"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Differentiation: Practical Strategies (5)</a:t>
            </a:r>
            <a:endParaRPr lang="en-CA" dirty="0"/>
          </a:p>
        </p:txBody>
      </p:sp>
      <p:sp>
        <p:nvSpPr>
          <p:cNvPr id="3" name="Content Placeholder 2"/>
          <p:cNvSpPr>
            <a:spLocks noGrp="1"/>
          </p:cNvSpPr>
          <p:nvPr>
            <p:ph idx="1"/>
          </p:nvPr>
        </p:nvSpPr>
        <p:spPr/>
        <p:txBody>
          <a:bodyPr>
            <a:normAutofit fontScale="92500" lnSpcReduction="10000"/>
          </a:bodyPr>
          <a:lstStyle/>
          <a:p>
            <a:r>
              <a:rPr lang="en-US" dirty="0" smtClean="0"/>
              <a:t>Distinguishing between Conversion vs. “Malingering” is best accomplished with longitudinal clinical data provided by extensive documentation review, by collateral examination for symptom production (such as neuropsychological testing), and by repeated observations</a:t>
            </a:r>
          </a:p>
          <a:p>
            <a:endParaRPr lang="en-US" dirty="0"/>
          </a:p>
          <a:p>
            <a:r>
              <a:rPr lang="en-US" dirty="0" smtClean="0"/>
              <a:t>However, in some cases uncertainty is inevitable and may persist for years or indefinitely</a:t>
            </a:r>
          </a:p>
          <a:p>
            <a:endParaRPr lang="en-US" dirty="0"/>
          </a:p>
          <a:p>
            <a:endParaRPr lang="en-US" dirty="0" smtClean="0"/>
          </a:p>
          <a:p>
            <a:endParaRPr lang="en-US" dirty="0"/>
          </a:p>
          <a:p>
            <a:endParaRPr lang="en-CA"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 (1)</a:t>
            </a:r>
            <a:endParaRPr lang="en-CA" dirty="0"/>
          </a:p>
        </p:txBody>
      </p:sp>
      <p:sp>
        <p:nvSpPr>
          <p:cNvPr id="3" name="Content Placeholder 2"/>
          <p:cNvSpPr>
            <a:spLocks noGrp="1"/>
          </p:cNvSpPr>
          <p:nvPr>
            <p:ph idx="1"/>
          </p:nvPr>
        </p:nvSpPr>
        <p:spPr/>
        <p:txBody>
          <a:bodyPr>
            <a:normAutofit fontScale="92500"/>
          </a:bodyPr>
          <a:lstStyle/>
          <a:p>
            <a:r>
              <a:rPr lang="en-US" dirty="0" smtClean="0"/>
              <a:t>The diagnoses of Factitious Disorder, Conversion and Malingering have often been unreliable due to inference / speculation about motive</a:t>
            </a:r>
          </a:p>
          <a:p>
            <a:endParaRPr lang="en-US" dirty="0"/>
          </a:p>
          <a:p>
            <a:r>
              <a:rPr lang="en-US" dirty="0" smtClean="0"/>
              <a:t>Major changes in the diagnostic criteria for Conversion Disorder and Factitious Disorder improve the practical procedures to make these diagnoses by removing reference to motivation</a:t>
            </a:r>
          </a:p>
          <a:p>
            <a:endParaRPr lang="en-US" dirty="0"/>
          </a:p>
          <a:p>
            <a:endParaRPr lang="en-CA"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 (2)</a:t>
            </a:r>
            <a:endParaRPr lang="en-CA" dirty="0"/>
          </a:p>
        </p:txBody>
      </p:sp>
      <p:sp>
        <p:nvSpPr>
          <p:cNvPr id="3" name="Content Placeholder 2"/>
          <p:cNvSpPr>
            <a:spLocks noGrp="1"/>
          </p:cNvSpPr>
          <p:nvPr>
            <p:ph idx="1"/>
          </p:nvPr>
        </p:nvSpPr>
        <p:spPr/>
        <p:txBody>
          <a:bodyPr>
            <a:normAutofit fontScale="92500" lnSpcReduction="10000"/>
          </a:bodyPr>
          <a:lstStyle/>
          <a:p>
            <a:r>
              <a:rPr lang="en-US" dirty="0" smtClean="0"/>
              <a:t>Excluding Factitious Disorder is usually straightforward in cases involving acute injury, especially when external incentives are persistently present, or when a history of repeated disturbance while in hospital is absent</a:t>
            </a:r>
          </a:p>
          <a:p>
            <a:endParaRPr lang="en-US" dirty="0"/>
          </a:p>
          <a:p>
            <a:r>
              <a:rPr lang="en-US" dirty="0" smtClean="0"/>
              <a:t>There is no straightforward clinical method to distinguish between Conversion Disorder and Malingering, which is acknowledged for the first time in the DSM-5.</a:t>
            </a:r>
          </a:p>
          <a:p>
            <a:pPr>
              <a:buNone/>
            </a:pPr>
            <a:endParaRPr lang="en-US" dirty="0" smtClean="0"/>
          </a:p>
          <a:p>
            <a:endParaRPr lang="en-US" dirty="0"/>
          </a:p>
          <a:p>
            <a:endParaRPr lang="en-CA"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 (3)</a:t>
            </a:r>
            <a:endParaRPr lang="en-CA" dirty="0"/>
          </a:p>
        </p:txBody>
      </p:sp>
      <p:sp>
        <p:nvSpPr>
          <p:cNvPr id="3" name="Content Placeholder 2"/>
          <p:cNvSpPr>
            <a:spLocks noGrp="1"/>
          </p:cNvSpPr>
          <p:nvPr>
            <p:ph idx="1"/>
          </p:nvPr>
        </p:nvSpPr>
        <p:spPr/>
        <p:txBody>
          <a:bodyPr>
            <a:normAutofit lnSpcReduction="10000"/>
          </a:bodyPr>
          <a:lstStyle/>
          <a:p>
            <a:r>
              <a:rPr lang="en-US" dirty="0" smtClean="0"/>
              <a:t>While in many cases Conversion Disorder vs. Malingering can be differentiated by the consistency of evidence and presentation over time, in some (rare) cases the uncertainty will persist.</a:t>
            </a:r>
          </a:p>
          <a:p>
            <a:endParaRPr lang="en-US" dirty="0"/>
          </a:p>
          <a:p>
            <a:r>
              <a:rPr lang="en-US" dirty="0" smtClean="0"/>
              <a:t>The DSM and other discussions of Malingering often involve unwarranted assumptions regarding motivation that are likely simplistic</a:t>
            </a:r>
          </a:p>
          <a:p>
            <a:pPr>
              <a:buNone/>
            </a:pPr>
            <a:endParaRPr lang="en-US" dirty="0" smtClean="0"/>
          </a:p>
          <a:p>
            <a:endParaRPr lang="en-US" dirty="0"/>
          </a:p>
          <a:p>
            <a:endParaRPr lang="en-CA"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 (2)	</a:t>
            </a:r>
            <a:endParaRPr lang="en-CA" dirty="0"/>
          </a:p>
        </p:txBody>
      </p:sp>
      <p:sp>
        <p:nvSpPr>
          <p:cNvPr id="3" name="Content Placeholder 2"/>
          <p:cNvSpPr>
            <a:spLocks noGrp="1"/>
          </p:cNvSpPr>
          <p:nvPr>
            <p:ph idx="1"/>
          </p:nvPr>
        </p:nvSpPr>
        <p:spPr/>
        <p:txBody>
          <a:bodyPr>
            <a:normAutofit fontScale="92500" lnSpcReduction="20000"/>
          </a:bodyPr>
          <a:lstStyle/>
          <a:p>
            <a:r>
              <a:rPr lang="en-US" dirty="0" smtClean="0"/>
              <a:t>In North America, the dominant diagnostic system is the Diagnostic and Statistical Manual of Mental Disorders (DSM), 1</a:t>
            </a:r>
            <a:r>
              <a:rPr lang="en-US" baseline="30000" dirty="0" smtClean="0"/>
              <a:t>st</a:t>
            </a:r>
            <a:r>
              <a:rPr lang="en-US" dirty="0" smtClean="0"/>
              <a:t> through 5</a:t>
            </a:r>
            <a:r>
              <a:rPr lang="en-US" baseline="30000" dirty="0" smtClean="0"/>
              <a:t>th</a:t>
            </a:r>
            <a:r>
              <a:rPr lang="en-US" dirty="0" smtClean="0"/>
              <a:t> editions</a:t>
            </a:r>
          </a:p>
          <a:p>
            <a:endParaRPr lang="en-US" dirty="0"/>
          </a:p>
          <a:p>
            <a:r>
              <a:rPr lang="en-US" dirty="0" smtClean="0"/>
              <a:t>Diagnoses are defined according to specific diagnostic criteria, with rules for necessary and sufficient criteria</a:t>
            </a:r>
          </a:p>
          <a:p>
            <a:endParaRPr lang="en-US" dirty="0" smtClean="0"/>
          </a:p>
          <a:p>
            <a:r>
              <a:rPr lang="en-US" dirty="0" smtClean="0"/>
              <a:t>The most valuable property of the DSM system is the potential to provide reliable (reproducible) diagnoses</a:t>
            </a:r>
            <a:endParaRPr lang="en-US" dirty="0"/>
          </a:p>
          <a:p>
            <a:endParaRPr lang="en-CA"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 (3)</a:t>
            </a:r>
            <a:endParaRPr lang="en-CA" dirty="0"/>
          </a:p>
        </p:txBody>
      </p:sp>
      <p:sp>
        <p:nvSpPr>
          <p:cNvPr id="3" name="Content Placeholder 2"/>
          <p:cNvSpPr>
            <a:spLocks noGrp="1"/>
          </p:cNvSpPr>
          <p:nvPr>
            <p:ph idx="1"/>
          </p:nvPr>
        </p:nvSpPr>
        <p:spPr/>
        <p:txBody>
          <a:bodyPr/>
          <a:lstStyle/>
          <a:p>
            <a:r>
              <a:rPr lang="en-US" dirty="0" smtClean="0"/>
              <a:t>For many important diagnoses in the DSM-IV, (e.g. Major Depressive Disorder), good reliability has been established scientifically</a:t>
            </a:r>
          </a:p>
          <a:p>
            <a:endParaRPr lang="en-US" dirty="0"/>
          </a:p>
          <a:p>
            <a:r>
              <a:rPr lang="en-US" dirty="0" smtClean="0"/>
              <a:t>With the DSM-5, less reliability data, some evidence that important diagnoses lack acceptable reliability</a:t>
            </a:r>
            <a:endParaRPr lang="en-CA"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 (4)</a:t>
            </a:r>
            <a:endParaRPr lang="en-CA" dirty="0"/>
          </a:p>
        </p:txBody>
      </p:sp>
      <p:sp>
        <p:nvSpPr>
          <p:cNvPr id="3" name="Content Placeholder 2"/>
          <p:cNvSpPr>
            <a:spLocks noGrp="1"/>
          </p:cNvSpPr>
          <p:nvPr>
            <p:ph idx="1"/>
          </p:nvPr>
        </p:nvSpPr>
        <p:spPr/>
        <p:txBody>
          <a:bodyPr>
            <a:normAutofit/>
          </a:bodyPr>
          <a:lstStyle/>
          <a:p>
            <a:r>
              <a:rPr lang="en-US" dirty="0" smtClean="0"/>
              <a:t>In contrast with the “rational” methods for diagnosis of many mental disorders, confirming the diagnoses of Conversion, Factitious Disorder and Malingering requires:</a:t>
            </a:r>
          </a:p>
          <a:p>
            <a:pPr>
              <a:buNone/>
            </a:pPr>
            <a:endParaRPr lang="en-US" sz="2800" dirty="0" smtClean="0"/>
          </a:p>
          <a:p>
            <a:pPr lvl="1"/>
            <a:r>
              <a:rPr lang="en-US" dirty="0" smtClean="0"/>
              <a:t>Difficult exclusions (Conversion Disorder)</a:t>
            </a:r>
          </a:p>
          <a:p>
            <a:pPr lvl="1"/>
            <a:r>
              <a:rPr lang="en-US" dirty="0" smtClean="0"/>
              <a:t>Inferences based upon external data, not exclusively patient self-report</a:t>
            </a:r>
          </a:p>
          <a:p>
            <a:pPr lvl="1"/>
            <a:r>
              <a:rPr lang="en-US" i="1" dirty="0" smtClean="0"/>
              <a:t>Very difficult judgments about motivation</a:t>
            </a:r>
          </a:p>
          <a:p>
            <a:pPr lvl="1"/>
            <a:endParaRPr lang="en-US" dirty="0" smtClean="0"/>
          </a:p>
          <a:p>
            <a:endParaRPr lang="en-CA"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Conversion Disorder (1)</a:t>
            </a:r>
            <a:endParaRPr lang="en-CA" dirty="0"/>
          </a:p>
        </p:txBody>
      </p:sp>
      <p:sp>
        <p:nvSpPr>
          <p:cNvPr id="3" name="Content Placeholder 2"/>
          <p:cNvSpPr>
            <a:spLocks noGrp="1"/>
          </p:cNvSpPr>
          <p:nvPr>
            <p:ph idx="1"/>
          </p:nvPr>
        </p:nvSpPr>
        <p:spPr/>
        <p:txBody>
          <a:bodyPr>
            <a:normAutofit fontScale="77500" lnSpcReduction="20000"/>
          </a:bodyPr>
          <a:lstStyle/>
          <a:p>
            <a:r>
              <a:rPr lang="en-US" sz="3800" dirty="0" smtClean="0"/>
              <a:t>Essential features are:</a:t>
            </a:r>
          </a:p>
          <a:p>
            <a:endParaRPr lang="en-US" dirty="0" smtClean="0"/>
          </a:p>
          <a:p>
            <a:pPr lvl="1"/>
            <a:r>
              <a:rPr lang="en-US" dirty="0" smtClean="0"/>
              <a:t>The presence of symptoms or deficits affecting voluntary motor or sensory functioning</a:t>
            </a:r>
          </a:p>
          <a:p>
            <a:pPr lvl="1">
              <a:buNone/>
            </a:pPr>
            <a:endParaRPr lang="en-US" dirty="0" smtClean="0"/>
          </a:p>
          <a:p>
            <a:pPr lvl="1"/>
            <a:r>
              <a:rPr lang="en-US" dirty="0" smtClean="0"/>
              <a:t>The symptoms or deficits cannot be fully explained by a neurological or general medical condition – and are incompatible with a neurological condition or disease</a:t>
            </a:r>
          </a:p>
          <a:p>
            <a:pPr lvl="1"/>
            <a:endParaRPr lang="en-US" dirty="0"/>
          </a:p>
          <a:p>
            <a:pPr lvl="1"/>
            <a:r>
              <a:rPr lang="en-US" dirty="0" smtClean="0"/>
              <a:t>The symptoms/deficits typically do not conform to anatomical pathways or physiological mechanisms, and </a:t>
            </a:r>
            <a:r>
              <a:rPr lang="en-US" i="1" dirty="0" smtClean="0"/>
              <a:t>may not be consistent</a:t>
            </a:r>
          </a:p>
          <a:p>
            <a:pPr lvl="1">
              <a:buNone/>
            </a:pPr>
            <a:r>
              <a:rPr lang="en-US" dirty="0" smtClean="0"/>
              <a:t> </a:t>
            </a:r>
            <a:endParaRPr lang="en-CA"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Conversion Disorder (2)	</a:t>
            </a:r>
            <a:endParaRPr lang="en-CA" dirty="0"/>
          </a:p>
        </p:txBody>
      </p:sp>
      <p:sp>
        <p:nvSpPr>
          <p:cNvPr id="3" name="Content Placeholder 2"/>
          <p:cNvSpPr>
            <a:spLocks noGrp="1"/>
          </p:cNvSpPr>
          <p:nvPr>
            <p:ph idx="1"/>
          </p:nvPr>
        </p:nvSpPr>
        <p:spPr/>
        <p:txBody>
          <a:bodyPr>
            <a:normAutofit fontScale="92500" lnSpcReduction="20000"/>
          </a:bodyPr>
          <a:lstStyle/>
          <a:p>
            <a:r>
              <a:rPr lang="en-US" dirty="0" smtClean="0"/>
              <a:t>Estimates of the prevalence of Conversion Disorder: </a:t>
            </a:r>
            <a:r>
              <a:rPr lang="en-US" sz="2800" dirty="0" smtClean="0"/>
              <a:t>from 11/100,000 to 500/100,000</a:t>
            </a:r>
          </a:p>
          <a:p>
            <a:endParaRPr lang="en-US" sz="2800" dirty="0"/>
          </a:p>
          <a:p>
            <a:r>
              <a:rPr lang="en-US" dirty="0" smtClean="0"/>
              <a:t>Onset is generally (but not exclusively) acute</a:t>
            </a:r>
          </a:p>
          <a:p>
            <a:endParaRPr lang="en-US" sz="2800" dirty="0"/>
          </a:p>
          <a:p>
            <a:r>
              <a:rPr lang="en-US" dirty="0" smtClean="0"/>
              <a:t>Recurrence is common:</a:t>
            </a:r>
            <a:r>
              <a:rPr lang="en-US" sz="2800" dirty="0" smtClean="0"/>
              <a:t> 25% within the first year</a:t>
            </a:r>
          </a:p>
          <a:p>
            <a:endParaRPr lang="en-US" sz="2800" dirty="0"/>
          </a:p>
          <a:p>
            <a:r>
              <a:rPr lang="en-US" dirty="0" smtClean="0"/>
              <a:t>Risk factors: maladaptive personality traits, history of childhood abuse/neglect, stressful life events (not always present)</a:t>
            </a:r>
          </a:p>
          <a:p>
            <a:endParaRPr lang="en-US" sz="2800" dirty="0" smtClean="0"/>
          </a:p>
          <a:p>
            <a:endParaRPr lang="en-US" sz="2800" dirty="0" smtClean="0"/>
          </a:p>
          <a:p>
            <a:endParaRPr lang="en-US" sz="2800" dirty="0" smtClean="0"/>
          </a:p>
          <a:p>
            <a:endParaRPr lang="en-US" sz="2800" dirty="0"/>
          </a:p>
          <a:p>
            <a:endParaRPr lang="en-CA" sz="28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Conversion Disorder (3)	</a:t>
            </a:r>
            <a:endParaRPr lang="en-CA" dirty="0"/>
          </a:p>
        </p:txBody>
      </p:sp>
      <p:sp>
        <p:nvSpPr>
          <p:cNvPr id="3" name="Content Placeholder 2"/>
          <p:cNvSpPr>
            <a:spLocks noGrp="1"/>
          </p:cNvSpPr>
          <p:nvPr>
            <p:ph idx="1"/>
          </p:nvPr>
        </p:nvSpPr>
        <p:spPr/>
        <p:txBody>
          <a:bodyPr>
            <a:normAutofit lnSpcReduction="10000"/>
          </a:bodyPr>
          <a:lstStyle/>
          <a:p>
            <a:r>
              <a:rPr lang="en-US" dirty="0" smtClean="0"/>
              <a:t>There were problems with the diagnosis of Conversion Disorder defined in DSM-IV:</a:t>
            </a:r>
          </a:p>
          <a:p>
            <a:endParaRPr lang="en-US" dirty="0" smtClean="0"/>
          </a:p>
          <a:p>
            <a:pPr lvl="1"/>
            <a:r>
              <a:rPr lang="en-US" dirty="0" smtClean="0"/>
              <a:t>Required confirmation that psychological factors contributed, but factors were poorly defined and not always present</a:t>
            </a:r>
          </a:p>
          <a:p>
            <a:pPr lvl="1"/>
            <a:endParaRPr lang="en-US" dirty="0"/>
          </a:p>
          <a:p>
            <a:pPr lvl="1"/>
            <a:r>
              <a:rPr lang="en-US" dirty="0" smtClean="0"/>
              <a:t>Required confirmation that feigning / intentional symptom production is excluded, but such exclusions are often not reliable</a:t>
            </a:r>
            <a:endParaRPr lang="en-CA"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326</TotalTime>
  <Words>1738</Words>
  <Application>Microsoft Office PowerPoint</Application>
  <PresentationFormat>On-screen Show (4:3)</PresentationFormat>
  <Paragraphs>218</Paragraphs>
  <Slides>33</Slides>
  <Notes>0</Notes>
  <HiddenSlides>0</HiddenSlides>
  <MMClips>0</MMClips>
  <ScaleCrop>false</ScaleCrop>
  <HeadingPairs>
    <vt:vector size="4" baseType="variant">
      <vt:variant>
        <vt:lpstr>Theme</vt:lpstr>
      </vt:variant>
      <vt:variant>
        <vt:i4>1</vt:i4>
      </vt:variant>
      <vt:variant>
        <vt:lpstr>Slide Titles</vt:lpstr>
      </vt:variant>
      <vt:variant>
        <vt:i4>33</vt:i4>
      </vt:variant>
    </vt:vector>
  </HeadingPairs>
  <TitlesOfParts>
    <vt:vector size="34" baseType="lpstr">
      <vt:lpstr>Office Theme</vt:lpstr>
      <vt:lpstr>Differentiating Somatoform Disorder, Factitious Disorder and Malingering</vt:lpstr>
      <vt:lpstr>Outline</vt:lpstr>
      <vt:lpstr>Introduction (1) </vt:lpstr>
      <vt:lpstr>Introduction (2) </vt:lpstr>
      <vt:lpstr>Introduction (3)</vt:lpstr>
      <vt:lpstr>Introduction (4)</vt:lpstr>
      <vt:lpstr>Conversion Disorder (1)</vt:lpstr>
      <vt:lpstr>Conversion Disorder (2) </vt:lpstr>
      <vt:lpstr>Conversion Disorder (3) </vt:lpstr>
      <vt:lpstr>Conversion Disorder (4) </vt:lpstr>
      <vt:lpstr>Conversion Disorder(5): Major Changes in Diagnostic Criteria</vt:lpstr>
      <vt:lpstr>Conversion Disorder(6): Major Changes in Diagnostic Criteria</vt:lpstr>
      <vt:lpstr>Conversion Disorder (7) </vt:lpstr>
      <vt:lpstr>Conversion Disorder (8)</vt:lpstr>
      <vt:lpstr>Factitious Disorder (1)</vt:lpstr>
      <vt:lpstr>Factitious Disorder (2)</vt:lpstr>
      <vt:lpstr>Factitious Disorder (3)</vt:lpstr>
      <vt:lpstr>Factitious Disorder (4)</vt:lpstr>
      <vt:lpstr>Factitious Disorder(5): Changes in Diagnostic Criteria</vt:lpstr>
      <vt:lpstr>Factitious Disorder(6): Changes in Diagnostic Criteria</vt:lpstr>
      <vt:lpstr>Factitious Disorder (7) </vt:lpstr>
      <vt:lpstr>Malingering (1)</vt:lpstr>
      <vt:lpstr>Malingering (2) </vt:lpstr>
      <vt:lpstr>Malingering (3) </vt:lpstr>
      <vt:lpstr>Malingering (4)</vt:lpstr>
      <vt:lpstr>Differentiating: Practical Strategies (1)</vt:lpstr>
      <vt:lpstr>Differentiating: Practical Strategies (2)</vt:lpstr>
      <vt:lpstr>Differentiation: Practical Strategies (3)</vt:lpstr>
      <vt:lpstr>Differentiation: Practical Strategies (4)</vt:lpstr>
      <vt:lpstr>Differentiation: Practical Strategies (5)</vt:lpstr>
      <vt:lpstr>Summary (1)</vt:lpstr>
      <vt:lpstr>Summary (2)</vt:lpstr>
      <vt:lpstr>Summary (3)</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Differentiating Somatoform Disorder, Factitious Disorder and Malingering</dc:title>
  <dc:creator>WHG</dc:creator>
  <cp:lastModifiedBy>Harrison Cooper</cp:lastModifiedBy>
  <cp:revision>48</cp:revision>
  <dcterms:created xsi:type="dcterms:W3CDTF">2015-06-10T20:29:37Z</dcterms:created>
  <dcterms:modified xsi:type="dcterms:W3CDTF">2015-06-11T10:55:26Z</dcterms:modified>
</cp:coreProperties>
</file>