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8" r:id="rId9"/>
    <p:sldId id="269" r:id="rId10"/>
    <p:sldId id="266" r:id="rId11"/>
    <p:sldId id="267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0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912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344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50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144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162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1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55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29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8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377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72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50000"/>
                <a:lumOff val="5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200F-D824-4AA1-A3A9-C5E140B710DC}" type="datetimeFigureOut">
              <a:rPr lang="en-CA" smtClean="0"/>
              <a:t>09/28/2015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5ECD3-E89B-4CD9-A16D-8B531767A2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748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305800" cy="2590800"/>
          </a:xfrm>
          <a:extLst/>
        </p:spPr>
        <p:txBody>
          <a:bodyPr>
            <a:normAutofit/>
          </a:bodyPr>
          <a:lstStyle/>
          <a:p>
            <a:pPr algn="ctr">
              <a:defRPr/>
            </a:pPr>
            <a:r>
              <a:rPr lang="en-CA" dirty="0" smtClean="0">
                <a:effectLst/>
              </a:rPr>
              <a:t>Update on Changes to the </a:t>
            </a:r>
            <a:br>
              <a:rPr lang="en-CA" dirty="0" smtClean="0">
                <a:effectLst/>
              </a:rPr>
            </a:br>
            <a:r>
              <a:rPr lang="en-CA" i="1" dirty="0" smtClean="0"/>
              <a:t>SABS</a:t>
            </a:r>
            <a:endParaRPr lang="en-CA" i="1" dirty="0">
              <a:effectLst/>
            </a:endParaRPr>
          </a:p>
        </p:txBody>
      </p:sp>
      <p:pic>
        <p:nvPicPr>
          <p:cNvPr id="7171" name="Picture 15" descr="LOGO LLP AS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5668963"/>
            <a:ext cx="2552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2"/>
          <p:cNvSpPr txBox="1">
            <a:spLocks noChangeArrowheads="1"/>
          </p:cNvSpPr>
          <p:nvPr/>
        </p:nvSpPr>
        <p:spPr bwMode="auto">
          <a:xfrm>
            <a:off x="3260725" y="4509120"/>
            <a:ext cx="25622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i="1" dirty="0"/>
              <a:t>Adam </a:t>
            </a:r>
            <a:r>
              <a:rPr lang="en-US" i="1" dirty="0" smtClean="0"/>
              <a:t>Little and </a:t>
            </a:r>
          </a:p>
          <a:p>
            <a:pPr algn="ctr" eaLnBrk="1" hangingPunct="1"/>
            <a:r>
              <a:rPr lang="en-US" i="1" dirty="0" smtClean="0"/>
              <a:t>Steven Smyth</a:t>
            </a:r>
            <a:endParaRPr lang="en-US" i="1" dirty="0"/>
          </a:p>
          <a:p>
            <a:pPr algn="ctr" eaLnBrk="1" hangingPunct="1"/>
            <a:r>
              <a:rPr lang="en-US" dirty="0"/>
              <a:t>September </a:t>
            </a:r>
            <a:r>
              <a:rPr lang="en-US" dirty="0" smtClean="0"/>
              <a:t>29, 2015</a:t>
            </a:r>
            <a:endParaRPr lang="en-US" dirty="0"/>
          </a:p>
        </p:txBody>
      </p:sp>
      <p:pic>
        <p:nvPicPr>
          <p:cNvPr id="7173" name="Picture 7" descr="http://ology.com/sites/default/files/imagecache/post-image/twitter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6288088"/>
            <a:ext cx="3111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2"/>
          <p:cNvSpPr txBox="1">
            <a:spLocks noChangeArrowheads="1"/>
          </p:cNvSpPr>
          <p:nvPr/>
        </p:nvSpPr>
        <p:spPr bwMode="auto">
          <a:xfrm>
            <a:off x="7073900" y="6257925"/>
            <a:ext cx="1804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@</a:t>
            </a:r>
            <a:r>
              <a:rPr lang="en-US" dirty="0" err="1"/>
              <a:t>barrie_lawyer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38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3.  Narrowed CAT Definition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Paraplegia and tetraplegia will be determined using the ASIA scale:</a:t>
            </a:r>
            <a:endParaRPr lang="en-CA" sz="2800" dirty="0"/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871700" y="2636912"/>
            <a:ext cx="5400600" cy="356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748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3.  Narrowed CAT Definition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Grades A, B, or C will automatically trigger CAT benefits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Grade D will require consideration of additional criteria, using Spinal Cord Independence Measure (“SCIM-III”)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In brief, grade D will only be CAT if insured requires </a:t>
            </a:r>
            <a:r>
              <a:rPr lang="en-CA" sz="2800" dirty="0"/>
              <a:t>crutches or two canes to walk up to 10 metres and must have permanent interference with toileting </a:t>
            </a:r>
            <a:r>
              <a:rPr lang="en-CA" sz="2800" dirty="0" smtClean="0"/>
              <a:t>functions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5832643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3.  Narrowed CAT Definition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55% whole person impairment remains, with some tinkering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Mental or behavioural impairment – must have a class 4 marked impairment in 3 or more areas of function, or a class 5 extreme impairment in one or more areas of function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Impact of amended CAT definitions?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5869438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4.  MIG Overhaul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Expect replacement of Minor Injury Guideline with Common Traffic Impairment Guideline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Based on FSCO’s report </a:t>
            </a:r>
            <a:r>
              <a:rPr lang="en-CA" sz="2800" i="1" dirty="0" smtClean="0"/>
              <a:t>Enabling Recovery from Common Traffic Injuries: A Focus on the Injured Person</a:t>
            </a:r>
            <a:endParaRPr lang="en-CA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Concept of “care pathways”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Concerns include significant funding restrictions, arbitrary timelines for recovery, and inclusion of mild TBI’s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660753"/>
            <a:ext cx="1248860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5893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292494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5400" dirty="0" smtClean="0"/>
              <a:t>Questions?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2796391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95400"/>
            <a:ext cx="8305800" cy="2590800"/>
          </a:xfrm>
          <a:extLst/>
        </p:spPr>
        <p:txBody>
          <a:bodyPr>
            <a:normAutofit/>
          </a:bodyPr>
          <a:lstStyle/>
          <a:p>
            <a:pPr algn="ctr">
              <a:defRPr/>
            </a:pPr>
            <a:r>
              <a:rPr lang="en-CA" dirty="0" smtClean="0">
                <a:effectLst/>
              </a:rPr>
              <a:t>Update on Changes to the </a:t>
            </a:r>
            <a:br>
              <a:rPr lang="en-CA" dirty="0" smtClean="0">
                <a:effectLst/>
              </a:rPr>
            </a:br>
            <a:r>
              <a:rPr lang="en-CA" i="1" dirty="0" smtClean="0"/>
              <a:t>SABS</a:t>
            </a:r>
            <a:endParaRPr lang="en-CA" i="1" dirty="0">
              <a:effectLst/>
            </a:endParaRPr>
          </a:p>
        </p:txBody>
      </p:sp>
      <p:pic>
        <p:nvPicPr>
          <p:cNvPr id="7171" name="Picture 15" descr="LOGO LLP AS 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0" y="5668963"/>
            <a:ext cx="2552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2"/>
          <p:cNvSpPr txBox="1">
            <a:spLocks noChangeArrowheads="1"/>
          </p:cNvSpPr>
          <p:nvPr/>
        </p:nvSpPr>
        <p:spPr bwMode="auto">
          <a:xfrm>
            <a:off x="3260725" y="4509120"/>
            <a:ext cx="25622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i="1" dirty="0"/>
              <a:t>Adam </a:t>
            </a:r>
            <a:r>
              <a:rPr lang="en-US" i="1" dirty="0" smtClean="0"/>
              <a:t>Little and </a:t>
            </a:r>
          </a:p>
          <a:p>
            <a:pPr algn="ctr" eaLnBrk="1" hangingPunct="1"/>
            <a:r>
              <a:rPr lang="en-US" i="1" dirty="0" smtClean="0"/>
              <a:t>Steven Smyth</a:t>
            </a:r>
            <a:endParaRPr lang="en-US" i="1" dirty="0"/>
          </a:p>
          <a:p>
            <a:pPr algn="ctr" eaLnBrk="1" hangingPunct="1"/>
            <a:r>
              <a:rPr lang="en-US" dirty="0"/>
              <a:t>September </a:t>
            </a:r>
            <a:r>
              <a:rPr lang="en-US" dirty="0" smtClean="0"/>
              <a:t>29, 2015</a:t>
            </a:r>
            <a:endParaRPr lang="en-US" dirty="0"/>
          </a:p>
        </p:txBody>
      </p:sp>
      <p:pic>
        <p:nvPicPr>
          <p:cNvPr id="7173" name="Picture 7" descr="http://ology.com/sites/default/files/imagecache/post-image/twitter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6288088"/>
            <a:ext cx="31115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Box 2"/>
          <p:cNvSpPr txBox="1">
            <a:spLocks noChangeArrowheads="1"/>
          </p:cNvSpPr>
          <p:nvPr/>
        </p:nvSpPr>
        <p:spPr bwMode="auto">
          <a:xfrm>
            <a:off x="7073900" y="6257925"/>
            <a:ext cx="1804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@</a:t>
            </a:r>
            <a:r>
              <a:rPr lang="en-US" dirty="0" err="1"/>
              <a:t>barrie_lawyer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181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Summary of Changes: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sz="2800" dirty="0" smtClean="0"/>
              <a:t>Reduced Limits</a:t>
            </a:r>
          </a:p>
          <a:p>
            <a:pPr marL="514350" indent="-514350">
              <a:buFont typeface="+mj-lt"/>
              <a:buAutoNum type="arabicPeriod"/>
            </a:pPr>
            <a:endParaRPr lang="en-C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CA" sz="2800" dirty="0" smtClean="0"/>
              <a:t>New Rules</a:t>
            </a:r>
          </a:p>
          <a:p>
            <a:pPr marL="514350" indent="-514350">
              <a:buFont typeface="+mj-lt"/>
              <a:buAutoNum type="arabicPeriod"/>
            </a:pPr>
            <a:endParaRPr lang="en-C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CA" sz="2800" dirty="0" smtClean="0"/>
              <a:t>Narrowed CAT definition</a:t>
            </a:r>
          </a:p>
          <a:p>
            <a:pPr marL="514350" indent="-514350">
              <a:buFont typeface="+mj-lt"/>
              <a:buAutoNum type="arabicPeriod"/>
            </a:pPr>
            <a:endParaRPr lang="en-CA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CA" sz="2800" dirty="0" smtClean="0"/>
              <a:t>MIG Overhaul</a:t>
            </a:r>
            <a:endParaRPr lang="en-CA" sz="2800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005064"/>
            <a:ext cx="3436405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0846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When?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26876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 smtClean="0"/>
              <a:t>New changes effective </a:t>
            </a:r>
            <a:r>
              <a:rPr lang="en-CA" sz="4400" dirty="0" smtClean="0">
                <a:solidFill>
                  <a:srgbClr val="FF0000"/>
                </a:solidFill>
              </a:rPr>
              <a:t>June 1, 2016</a:t>
            </a:r>
            <a:endParaRPr lang="en-CA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2765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1.  Reduced Limits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Effective June 1, 2016:</a:t>
            </a:r>
          </a:p>
          <a:p>
            <a:endParaRPr lang="en-CA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Non-CAT limits will be reduced to a TOTAL of $65,000 for combined med/rehab and attendant care (down from $86,000 combined total)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CAT limits will be reduced to at TOTAL of $1,000,000 for combined med/rehab and attendant care (down from $2,000,000 combined total)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350424"/>
            <a:ext cx="1629002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08778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1.  Reduced Limits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Non-Earner Benefit to be limited to 2 years only, with a 4 week waiting period (down from lifetime benefit with 6 month waiting period)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Impact of reduced limits?</a:t>
            </a:r>
          </a:p>
        </p:txBody>
      </p:sp>
    </p:spTree>
    <p:extLst>
      <p:ext uri="{BB962C8B-B14F-4D97-AF65-F5344CB8AC3E}">
        <p14:creationId xmlns:p14="http://schemas.microsoft.com/office/powerpoint/2010/main" val="857384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/>
              <a:t>2</a:t>
            </a:r>
            <a:r>
              <a:rPr lang="en-CA" sz="5400" u="sng" dirty="0" smtClean="0"/>
              <a:t>.  New Rules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u="sng" dirty="0" smtClean="0"/>
              <a:t>Non-CAT Claims: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$65,000 total limits will apply to both med/rehab and attendant care (no longer $50,000 + $36,000)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u="sng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Maximum $3,000 per month for AC, for up to 5 years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5 years maximum duration of benefits (down from 10 years), or until age 28 for minors</a:t>
            </a:r>
          </a:p>
        </p:txBody>
      </p:sp>
    </p:spTree>
    <p:extLst>
      <p:ext uri="{BB962C8B-B14F-4D97-AF65-F5344CB8AC3E}">
        <p14:creationId xmlns:p14="http://schemas.microsoft.com/office/powerpoint/2010/main" val="25447211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/>
              <a:t>2</a:t>
            </a:r>
            <a:r>
              <a:rPr lang="en-CA" sz="5400" u="sng" dirty="0" smtClean="0"/>
              <a:t>.  New Rules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u="sng" dirty="0" smtClean="0"/>
              <a:t>Non-CAT Claims: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For “other goods and services” aspect of medical and rehabilitation benefits (see s. 15(1)(h) and 16(2)(l)), will only be paid where “insurer agrees are essential”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Impact?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2788984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3.  Narrowed CAT Definition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GCS criteria eliminated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For TBI, must have “positive findings” on CT or MRI indicating intracranial pathology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Plus GOS or E-GOS of vegetative state (1 month post-MVA), upper or lower severe disability (6 months post-MVA), or lower moderate disability (1 year post-MVA)</a:t>
            </a:r>
          </a:p>
        </p:txBody>
      </p:sp>
      <p:pic>
        <p:nvPicPr>
          <p:cNvPr id="1026" name="Picture 2" descr="C:\Users\alittle\Desktop\CT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055124"/>
            <a:ext cx="1356103" cy="149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039469"/>
            <a:ext cx="1838582" cy="150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7516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60648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u="sng" dirty="0" smtClean="0"/>
              <a:t>3.  Narrowed CAT Definition</a:t>
            </a:r>
            <a:endParaRPr lang="en-CA" sz="5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u="sng" dirty="0" smtClean="0"/>
              <a:t>Minors: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Admission to public hospital with positive findings of intracranial pathology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Admission to neurological rehab in a paediatric rehab facility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King’s Outcome Scale testing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CA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CA" sz="2800" dirty="0" smtClean="0"/>
              <a:t>At least 9 months post-MVA, level of functioning remains “seriously impaired” (not age-appropriately independent, etc.)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6114583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551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Update on Changes to the  SABS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Update on Changes to the  SABS</vt:lpstr>
    </vt:vector>
  </TitlesOfParts>
  <Company>OV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Changes to the  SABS</dc:title>
  <dc:creator>Adam Little</dc:creator>
  <cp:lastModifiedBy>Adam Little</cp:lastModifiedBy>
  <cp:revision>51</cp:revision>
  <dcterms:created xsi:type="dcterms:W3CDTF">2015-09-28T14:59:42Z</dcterms:created>
  <dcterms:modified xsi:type="dcterms:W3CDTF">2015-09-28T18:18:22Z</dcterms:modified>
</cp:coreProperties>
</file>