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4" r:id="rId5"/>
    <p:sldId id="260" r:id="rId6"/>
    <p:sldId id="261" r:id="rId7"/>
    <p:sldId id="275" r:id="rId8"/>
    <p:sldId id="263" r:id="rId9"/>
    <p:sldId id="264" r:id="rId10"/>
    <p:sldId id="276" r:id="rId11"/>
    <p:sldId id="268" r:id="rId12"/>
    <p:sldId id="269" r:id="rId13"/>
    <p:sldId id="266" r:id="rId14"/>
    <p:sldId id="267" r:id="rId15"/>
    <p:sldId id="270" r:id="rId16"/>
    <p:sldId id="279" r:id="rId17"/>
    <p:sldId id="277" r:id="rId18"/>
    <p:sldId id="271" r:id="rId19"/>
    <p:sldId id="27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4388-48B8-47AE-86A3-61F950B1EA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86BF-102F-48FE-8B2B-CAA09D83F6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39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goods and services of a medical nature that the insured person requires, other than</a:t>
            </a:r>
            <a:r>
              <a:rPr lang="en-CA" baseline="0" dirty="0" smtClean="0"/>
              <a:t> goods or services for which a benefit is otherwise provided in this Regulation.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86BF-102F-48FE-8B2B-CAA09D83F6B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0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12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4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5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4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6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3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2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2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7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72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200F-D824-4AA1-A3A9-C5E140B710DC}" type="datetimeFigureOut">
              <a:rPr lang="en-CA" smtClean="0"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ECD3-E89B-4CD9-A16D-8B531767A2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25908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dirty="0" smtClean="0">
                <a:effectLst/>
              </a:rPr>
              <a:t>The Pending Changes – a Review of the Imminent Cuts to Accident Benefits</a:t>
            </a:r>
            <a:endParaRPr lang="en-CA" i="1" dirty="0">
              <a:effectLst/>
            </a:endParaRPr>
          </a:p>
        </p:txBody>
      </p:sp>
      <p:pic>
        <p:nvPicPr>
          <p:cNvPr id="7171" name="Picture 15" descr="LOGO LLP AS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5668963"/>
            <a:ext cx="255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260725" y="4509120"/>
            <a:ext cx="2562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/>
              <a:t>Adam </a:t>
            </a:r>
            <a:r>
              <a:rPr lang="en-US" i="1" dirty="0" smtClean="0"/>
              <a:t>Little</a:t>
            </a:r>
          </a:p>
          <a:p>
            <a:pPr algn="ctr" eaLnBrk="1" hangingPunct="1"/>
            <a:r>
              <a:rPr lang="en-US" i="1" dirty="0" smtClean="0"/>
              <a:t>October 20</a:t>
            </a:r>
            <a:r>
              <a:rPr lang="en-US" dirty="0" smtClean="0"/>
              <a:t>, 2015</a:t>
            </a:r>
            <a:endParaRPr lang="en-US" dirty="0"/>
          </a:p>
        </p:txBody>
      </p:sp>
      <p:pic>
        <p:nvPicPr>
          <p:cNvPr id="7173" name="Picture 7" descr="http://ology.com/sites/default/files/imagecache/post-image/twit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288088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7073900" y="6257925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@</a:t>
            </a:r>
            <a:r>
              <a:rPr lang="en-US" dirty="0" err="1"/>
              <a:t>barrie_lawyer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1915"/>
            <a:ext cx="2160240" cy="162353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6861"/>
            <a:ext cx="4869879" cy="7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3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 smtClean="0"/>
              <a:t>3 – Narrowed CAT Definition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169122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3.  Narrowed CAT Definition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GCS criteria eliminated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For TBI, must have “positive findings” on CT or MRI indicating intracranial pathology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u="sng" dirty="0" smtClean="0"/>
              <a:t>Plus</a:t>
            </a:r>
            <a:r>
              <a:rPr lang="en-CA" sz="2800" dirty="0" smtClean="0"/>
              <a:t> GOS or E-GOS of vegetative state (1 month post-MVA), upper or lower severe disability (6 months post-MVA), or lower moderate disability (1 year post-MVA)</a:t>
            </a:r>
          </a:p>
        </p:txBody>
      </p:sp>
      <p:pic>
        <p:nvPicPr>
          <p:cNvPr id="1026" name="Picture 2" descr="C:\Users\alittle\Desktop\C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55124"/>
            <a:ext cx="1356103" cy="14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39469"/>
            <a:ext cx="1838582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1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3.  Narrowed CAT Definition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Minors: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Admission to public hospital with positive findings of intracranial pathology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Admission to neurological rehab in a paediatric rehab facility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King’s </a:t>
            </a:r>
            <a:r>
              <a:rPr lang="en-CA" sz="2800" smtClean="0"/>
              <a:t>Outcome Scale (KOSCHI) </a:t>
            </a:r>
            <a:r>
              <a:rPr lang="en-CA" sz="2800" dirty="0" smtClean="0"/>
              <a:t>testing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At least 9 months post-MVA, level of functioning remains “seriously impaired” (not age-appropriately independent, etc.)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11458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3.  Narrowed CAT Definition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Paraplegia and tetraplegia will be determined using the ASIA scale:</a:t>
            </a:r>
            <a:endParaRPr lang="en-CA" sz="28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71700" y="2636912"/>
            <a:ext cx="5400600" cy="35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74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3.  Narrowed CAT Definition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Grades A, B, or C will automatically trigger CAT benefits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Grade D will require consideration of additional criteria, using Spinal Cord Independence Measure (“SCIM-III”)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In brief, grade D will only be CAT if insured requires </a:t>
            </a:r>
            <a:r>
              <a:rPr lang="en-CA" sz="2800" dirty="0"/>
              <a:t>crutches or two canes to walk up to 10 metres and must have permanent interference with toileting </a:t>
            </a:r>
            <a:r>
              <a:rPr lang="en-CA" sz="2800" dirty="0" smtClean="0"/>
              <a:t>functions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83264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3.  Narrowed CAT Definition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55% whole person impairment remains – or does it?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Slight change in wording of regulation; now refers to 6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 edition of the </a:t>
            </a:r>
            <a:r>
              <a:rPr lang="en-CA" sz="2800" i="1" dirty="0" smtClean="0"/>
              <a:t>Guides to the Evaluation of Permanent Impairment</a:t>
            </a:r>
            <a:r>
              <a:rPr lang="en-CA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6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 edition contains SUBSTANTIALLY REDUCED impairment scores for mental and </a:t>
            </a:r>
            <a:r>
              <a:rPr lang="en-CA" sz="2800" smtClean="0"/>
              <a:t>behavioural impairments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8694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3.  Narrowed CAT Definition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Mental or behavioural impairment – must have a class 4 marked impairment in 3 or more areas of function, or a class 5 extreme impairment in one or more areas of function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031107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 smtClean="0"/>
              <a:t>4 – MIG Overhaul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169122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4.  MIG Overhaul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Expect replacement of Minor Injury Guideline with Common Traffic Impairment Guideline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Based on FSCO’s report </a:t>
            </a:r>
            <a:r>
              <a:rPr lang="en-CA" sz="2800" i="1" dirty="0" smtClean="0"/>
              <a:t>Enabling Recovery from Common Traffic Injuries: A Focus on the Injured Person</a:t>
            </a: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Concept of “care pathways”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Concerns include significant funding restrictions, arbitrary timelines for recovery, and inclusion of mild TBI’s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660753"/>
            <a:ext cx="124886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9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92494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Questions?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79639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Summary of Changes: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Reduced Limits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New Rules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Narrowed CAT definition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MIG Overhaul</a:t>
            </a:r>
            <a:endParaRPr lang="en-CA" sz="28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4364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4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25908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dirty="0" smtClean="0">
                <a:effectLst/>
              </a:rPr>
              <a:t>The Pending Changes – a Review of the Imminent Cuts to Accident Benefits</a:t>
            </a:r>
            <a:endParaRPr lang="en-CA" i="1" dirty="0">
              <a:effectLst/>
            </a:endParaRPr>
          </a:p>
        </p:txBody>
      </p:sp>
      <p:pic>
        <p:nvPicPr>
          <p:cNvPr id="7171" name="Picture 15" descr="LOGO LLP AS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5668963"/>
            <a:ext cx="255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260725" y="4509120"/>
            <a:ext cx="2562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/>
              <a:t>Adam </a:t>
            </a:r>
            <a:r>
              <a:rPr lang="en-US" i="1" dirty="0" smtClean="0"/>
              <a:t>Little</a:t>
            </a:r>
          </a:p>
          <a:p>
            <a:pPr algn="ctr" eaLnBrk="1" hangingPunct="1"/>
            <a:r>
              <a:rPr lang="en-US" i="1" dirty="0" smtClean="0"/>
              <a:t>October 20</a:t>
            </a:r>
            <a:r>
              <a:rPr lang="en-US" dirty="0" smtClean="0"/>
              <a:t>, 2015</a:t>
            </a:r>
            <a:endParaRPr lang="en-US" dirty="0"/>
          </a:p>
        </p:txBody>
      </p:sp>
      <p:pic>
        <p:nvPicPr>
          <p:cNvPr id="7173" name="Picture 7" descr="http://ology.com/sites/default/files/imagecache/post-image/twit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288088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7073900" y="6257925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@</a:t>
            </a:r>
            <a:r>
              <a:rPr lang="en-US" dirty="0" err="1"/>
              <a:t>barrie_lawyer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1915"/>
            <a:ext cx="2160240" cy="162353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6861"/>
            <a:ext cx="4869879" cy="7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3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When?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New changes effective </a:t>
            </a:r>
            <a:r>
              <a:rPr lang="en-CA" sz="4400" dirty="0" smtClean="0">
                <a:solidFill>
                  <a:srgbClr val="FF0000"/>
                </a:solidFill>
              </a:rPr>
              <a:t>June 1, 2016</a:t>
            </a:r>
            <a:endParaRPr lang="en-C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6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 smtClean="0"/>
              <a:t>1 – Reduced Limits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464142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Effective June 1, 2016:</a:t>
            </a:r>
          </a:p>
          <a:p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Non-CAT limits will be reduced to a TOTAL of $65,000 for combined med/rehab and attendant care (down from $86,000 combined total)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CAT limits will be reduced to at TOTAL of $1,000,000 for combined med/rehab and attendant care (down from $2,000,000 combined total)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0423"/>
            <a:ext cx="1773018" cy="18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7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 smtClean="0"/>
              <a:t>1.  Reduced Limits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Non-Earner Benefit to be limited to 2 years only, with a 4 week waiting period (down from lifetime benefit with 6 month waiting period)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57384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u="sng" dirty="0"/>
              <a:t>2</a:t>
            </a:r>
            <a:r>
              <a:rPr lang="en-CA" sz="5400" u="sng" dirty="0" smtClean="0"/>
              <a:t> – New Rules</a:t>
            </a:r>
            <a:endParaRPr lang="en-CA" sz="5400" u="sng" dirty="0"/>
          </a:p>
        </p:txBody>
      </p:sp>
    </p:spTree>
    <p:extLst>
      <p:ext uri="{BB962C8B-B14F-4D97-AF65-F5344CB8AC3E}">
        <p14:creationId xmlns:p14="http://schemas.microsoft.com/office/powerpoint/2010/main" val="169122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2</a:t>
            </a:r>
            <a:r>
              <a:rPr lang="en-CA" sz="5400" u="sng" dirty="0" smtClean="0"/>
              <a:t>. 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Non-CAT Claims: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$65,000 total limits will apply to both med/rehab and attendant care (no longer $50,000 + $36,000)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Maximum $3,000 per month for AC, for up to 5 years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5 years maximum duration of benefits (down from 10 years), or until age 28 for minors</a:t>
            </a:r>
          </a:p>
        </p:txBody>
      </p:sp>
    </p:spTree>
    <p:extLst>
      <p:ext uri="{BB962C8B-B14F-4D97-AF65-F5344CB8AC3E}">
        <p14:creationId xmlns:p14="http://schemas.microsoft.com/office/powerpoint/2010/main" val="254472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u="sng" dirty="0"/>
              <a:t>2</a:t>
            </a:r>
            <a:r>
              <a:rPr lang="en-CA" sz="5400" u="sng" dirty="0" smtClean="0"/>
              <a:t>.  New Rules</a:t>
            </a:r>
            <a:endParaRPr lang="en-CA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/>
              <a:t>Non-CAT Claims: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For “other goods and services” aspect of medical and rehabilitation benefits (see s. 15(1)(h) and 16(2)(l)), will only be paid where “insurer agrees are essential”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/>
              <a:t>These “basket” benefits provisions are basically gone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8898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647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Pending Changes – a Review of the Imminent Cuts to Accident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Pending Changes – a Review of the Imminent Cuts to Accident Benefits</vt:lpstr>
    </vt:vector>
  </TitlesOfParts>
  <Company>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Changes to the  SABS</dc:title>
  <dc:creator>Adam Little</dc:creator>
  <cp:lastModifiedBy>Diana Rockbrune</cp:lastModifiedBy>
  <cp:revision>69</cp:revision>
  <dcterms:created xsi:type="dcterms:W3CDTF">2015-09-28T14:59:42Z</dcterms:created>
  <dcterms:modified xsi:type="dcterms:W3CDTF">2015-10-19T23:01:17Z</dcterms:modified>
</cp:coreProperties>
</file>