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66" r:id="rId4"/>
    <p:sldId id="259" r:id="rId5"/>
    <p:sldId id="260" r:id="rId6"/>
    <p:sldId id="261" r:id="rId7"/>
    <p:sldId id="263" r:id="rId8"/>
    <p:sldId id="264" r:id="rId9"/>
    <p:sldId id="267" r:id="rId10"/>
    <p:sldId id="268" r:id="rId11"/>
    <p:sldId id="269" r:id="rId12"/>
    <p:sldId id="270" r:id="rId13"/>
    <p:sldId id="271" r:id="rId14"/>
    <p:sldId id="275" r:id="rId15"/>
    <p:sldId id="276" r:id="rId16"/>
    <p:sldId id="272" r:id="rId17"/>
    <p:sldId id="273" r:id="rId18"/>
    <p:sldId id="274"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28" autoAdjust="0"/>
  </p:normalViewPr>
  <p:slideViewPr>
    <p:cSldViewPr>
      <p:cViewPr varScale="1">
        <p:scale>
          <a:sx n="48" d="100"/>
          <a:sy n="48" d="100"/>
        </p:scale>
        <p:origin x="-15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B71F1-4724-492A-B13F-C573E04C767D}" type="datetimeFigureOut">
              <a:rPr lang="en-CA" smtClean="0"/>
              <a:t>10/19/2015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F2B22-5623-4667-939B-471375FD059D}" type="slidenum">
              <a:rPr lang="en-CA" smtClean="0"/>
              <a:t>‹#›</a:t>
            </a:fld>
            <a:endParaRPr lang="en-CA"/>
          </a:p>
        </p:txBody>
      </p:sp>
    </p:spTree>
    <p:extLst>
      <p:ext uri="{BB962C8B-B14F-4D97-AF65-F5344CB8AC3E}">
        <p14:creationId xmlns:p14="http://schemas.microsoft.com/office/powerpoint/2010/main" val="241152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D42F2B22-5623-4667-939B-471375FD059D}" type="slidenum">
              <a:rPr lang="en-CA" smtClean="0"/>
              <a:t>2</a:t>
            </a:fld>
            <a:endParaRPr lang="en-CA"/>
          </a:p>
        </p:txBody>
      </p:sp>
    </p:spTree>
    <p:extLst>
      <p:ext uri="{BB962C8B-B14F-4D97-AF65-F5344CB8AC3E}">
        <p14:creationId xmlns:p14="http://schemas.microsoft.com/office/powerpoint/2010/main" val="278955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D42F2B22-5623-4667-939B-471375FD059D}" type="slidenum">
              <a:rPr lang="en-CA" smtClean="0"/>
              <a:t>3</a:t>
            </a:fld>
            <a:endParaRPr lang="en-CA"/>
          </a:p>
        </p:txBody>
      </p:sp>
    </p:spTree>
    <p:extLst>
      <p:ext uri="{BB962C8B-B14F-4D97-AF65-F5344CB8AC3E}">
        <p14:creationId xmlns:p14="http://schemas.microsoft.com/office/powerpoint/2010/main" val="278955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Replaced the PAF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MIG was designed to speed up the process for treatment to start and improve HC resources.  It was designed to provide certainty around cost and payouts for insurers and regulated health professionals and be more inclusive in providing immediate benefits without prior approval. </a:t>
            </a:r>
            <a:endParaRPr lang="en-CA" sz="1200" kern="1200" dirty="0" smtClean="0">
              <a:solidFill>
                <a:schemeClr val="tx1"/>
              </a:solidFill>
              <a:effectLst/>
              <a:latin typeface="+mn-lt"/>
              <a:ea typeface="+mn-ea"/>
              <a:cs typeface="+mn-cs"/>
            </a:endParaRPr>
          </a:p>
          <a:p>
            <a:endParaRPr lang="en-CA" dirty="0" smtClean="0"/>
          </a:p>
          <a:p>
            <a:r>
              <a:rPr lang="en-CA" dirty="0" smtClean="0"/>
              <a:t>High percentage (80+) of</a:t>
            </a:r>
            <a:r>
              <a:rPr lang="en-CA" baseline="0" dirty="0" smtClean="0"/>
              <a:t> all AB claims are in the MIG</a:t>
            </a:r>
            <a:endParaRPr lang="en-CA" dirty="0"/>
          </a:p>
        </p:txBody>
      </p:sp>
      <p:sp>
        <p:nvSpPr>
          <p:cNvPr id="4" name="Slide Number Placeholder 3"/>
          <p:cNvSpPr>
            <a:spLocks noGrp="1"/>
          </p:cNvSpPr>
          <p:nvPr>
            <p:ph type="sldNum" sz="quarter" idx="10"/>
          </p:nvPr>
        </p:nvSpPr>
        <p:spPr/>
        <p:txBody>
          <a:bodyPr/>
          <a:lstStyle/>
          <a:p>
            <a:fld id="{D42F2B22-5623-4667-939B-471375FD059D}" type="slidenum">
              <a:rPr lang="en-CA" smtClean="0"/>
              <a:t>4</a:t>
            </a:fld>
            <a:endParaRPr lang="en-CA"/>
          </a:p>
        </p:txBody>
      </p:sp>
    </p:spTree>
    <p:extLst>
      <p:ext uri="{BB962C8B-B14F-4D97-AF65-F5344CB8AC3E}">
        <p14:creationId xmlns:p14="http://schemas.microsoft.com/office/powerpoint/2010/main" val="155245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D42F2B22-5623-4667-939B-471375FD059D}" type="slidenum">
              <a:rPr lang="en-CA" smtClean="0"/>
              <a:t>9</a:t>
            </a:fld>
            <a:endParaRPr lang="en-CA"/>
          </a:p>
        </p:txBody>
      </p:sp>
    </p:spTree>
    <p:extLst>
      <p:ext uri="{BB962C8B-B14F-4D97-AF65-F5344CB8AC3E}">
        <p14:creationId xmlns:p14="http://schemas.microsoft.com/office/powerpoint/2010/main" val="2789550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However – note that MIG says the existence</a:t>
            </a:r>
            <a:r>
              <a:rPr lang="en-CA" baseline="0" dirty="0" smtClean="0"/>
              <a:t> of a pre-existing condition will not automatically exclude a person.  It is intended and expected that the vast majority of pre-existing conditions will not do so.</a:t>
            </a:r>
            <a:endParaRPr lang="en-CA" dirty="0"/>
          </a:p>
        </p:txBody>
      </p:sp>
      <p:sp>
        <p:nvSpPr>
          <p:cNvPr id="4" name="Slide Number Placeholder 3"/>
          <p:cNvSpPr>
            <a:spLocks noGrp="1"/>
          </p:cNvSpPr>
          <p:nvPr>
            <p:ph type="sldNum" sz="quarter" idx="10"/>
          </p:nvPr>
        </p:nvSpPr>
        <p:spPr/>
        <p:txBody>
          <a:bodyPr/>
          <a:lstStyle/>
          <a:p>
            <a:fld id="{D42F2B22-5623-4667-939B-471375FD059D}" type="slidenum">
              <a:rPr lang="en-CA" smtClean="0"/>
              <a:t>10</a:t>
            </a:fld>
            <a:endParaRPr lang="en-CA"/>
          </a:p>
        </p:txBody>
      </p:sp>
    </p:spTree>
    <p:extLst>
      <p:ext uri="{BB962C8B-B14F-4D97-AF65-F5344CB8AC3E}">
        <p14:creationId xmlns:p14="http://schemas.microsoft.com/office/powerpoint/2010/main" val="345094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Client sustained blunt neck trauma in motorcycle accident.  Resulted in persistent raspy voice caused</a:t>
            </a:r>
            <a:r>
              <a:rPr lang="en-CA" baseline="0" dirty="0" smtClean="0"/>
              <a:t> by immobile vocal cord, and permanent partial airway obstruction of 30-40%.</a:t>
            </a:r>
            <a:endParaRPr lang="en-CA" dirty="0" smtClean="0"/>
          </a:p>
          <a:p>
            <a:endParaRPr lang="en-CA" dirty="0" smtClean="0"/>
          </a:p>
          <a:p>
            <a:r>
              <a:rPr lang="en-CA" dirty="0" smtClean="0"/>
              <a:t>Insurer said it was</a:t>
            </a:r>
            <a:r>
              <a:rPr lang="en-CA" baseline="0" dirty="0" smtClean="0"/>
              <a:t> a soft tissue injury, and applied the MIG.</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D42F2B22-5623-4667-939B-471375FD059D}" type="slidenum">
              <a:rPr lang="en-CA" smtClean="0"/>
              <a:t>13</a:t>
            </a:fld>
            <a:endParaRPr lang="en-CA"/>
          </a:p>
        </p:txBody>
      </p:sp>
    </p:spTree>
    <p:extLst>
      <p:ext uri="{BB962C8B-B14F-4D97-AF65-F5344CB8AC3E}">
        <p14:creationId xmlns:p14="http://schemas.microsoft.com/office/powerpoint/2010/main" val="137060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Client sustained blunt neck trauma in motorcycle accident.  Resulted in persistent raspy voice caused</a:t>
            </a:r>
            <a:r>
              <a:rPr lang="en-CA" baseline="0" dirty="0" smtClean="0"/>
              <a:t> by immobile vocal cord, and permanent partial airway obstruction of 30-40%.</a:t>
            </a:r>
            <a:endParaRPr lang="en-CA" dirty="0" smtClean="0"/>
          </a:p>
          <a:p>
            <a:endParaRPr lang="en-CA" dirty="0" smtClean="0"/>
          </a:p>
          <a:p>
            <a:r>
              <a:rPr lang="en-CA" dirty="0" smtClean="0"/>
              <a:t>Insurer said it was</a:t>
            </a:r>
            <a:r>
              <a:rPr lang="en-CA" baseline="0" dirty="0" smtClean="0"/>
              <a:t> a soft tissue injury, and applied the MIG.</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D42F2B22-5623-4667-939B-471375FD059D}" type="slidenum">
              <a:rPr lang="en-CA" smtClean="0"/>
              <a:t>14</a:t>
            </a:fld>
            <a:endParaRPr lang="en-CA"/>
          </a:p>
        </p:txBody>
      </p:sp>
    </p:spTree>
    <p:extLst>
      <p:ext uri="{BB962C8B-B14F-4D97-AF65-F5344CB8AC3E}">
        <p14:creationId xmlns:p14="http://schemas.microsoft.com/office/powerpoint/2010/main" val="1370608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Client sustained blunt neck trauma in motorcycle accident.  Resulted in persistent raspy voice caused</a:t>
            </a:r>
            <a:r>
              <a:rPr lang="en-CA" baseline="0" dirty="0" smtClean="0"/>
              <a:t> by immobile vocal cord, and permanent partial airway obstruction of 30-40%.</a:t>
            </a:r>
            <a:endParaRPr lang="en-CA" dirty="0" smtClean="0"/>
          </a:p>
          <a:p>
            <a:endParaRPr lang="en-CA" dirty="0" smtClean="0"/>
          </a:p>
          <a:p>
            <a:r>
              <a:rPr lang="en-CA" dirty="0" smtClean="0"/>
              <a:t>Insurer said it was</a:t>
            </a:r>
            <a:r>
              <a:rPr lang="en-CA" baseline="0" dirty="0" smtClean="0"/>
              <a:t> a soft tissue injury, and applied the MIG.</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D42F2B22-5623-4667-939B-471375FD059D}" type="slidenum">
              <a:rPr lang="en-CA" smtClean="0"/>
              <a:t>15</a:t>
            </a:fld>
            <a:endParaRPr lang="en-CA"/>
          </a:p>
        </p:txBody>
      </p:sp>
    </p:spTree>
    <p:extLst>
      <p:ext uri="{BB962C8B-B14F-4D97-AF65-F5344CB8AC3E}">
        <p14:creationId xmlns:p14="http://schemas.microsoft.com/office/powerpoint/2010/main" val="1370608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D42F2B22-5623-4667-939B-471375FD059D}" type="slidenum">
              <a:rPr lang="en-CA" smtClean="0"/>
              <a:t>18</a:t>
            </a:fld>
            <a:endParaRPr lang="en-CA"/>
          </a:p>
        </p:txBody>
      </p:sp>
    </p:spTree>
    <p:extLst>
      <p:ext uri="{BB962C8B-B14F-4D97-AF65-F5344CB8AC3E}">
        <p14:creationId xmlns:p14="http://schemas.microsoft.com/office/powerpoint/2010/main" val="278955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0D41CCE-2253-4BBD-A1E5-4D87EC71F81E}" type="datetimeFigureOut">
              <a:rPr lang="en-CA" smtClean="0"/>
              <a:t>10/19/2015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579EEE-E527-4433-9BD7-EA71F2F627D2}" type="slidenum">
              <a:rPr lang="en-CA" smtClean="0"/>
              <a:t>‹#›</a:t>
            </a:fld>
            <a:endParaRPr lang="en-CA"/>
          </a:p>
        </p:txBody>
      </p:sp>
    </p:spTree>
    <p:extLst>
      <p:ext uri="{BB962C8B-B14F-4D97-AF65-F5344CB8AC3E}">
        <p14:creationId xmlns:p14="http://schemas.microsoft.com/office/powerpoint/2010/main" val="27287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0D41CCE-2253-4BBD-A1E5-4D87EC71F81E}" type="datetimeFigureOut">
              <a:rPr lang="en-CA" smtClean="0"/>
              <a:t>10/19/2015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579EEE-E527-4433-9BD7-EA71F2F627D2}" type="slidenum">
              <a:rPr lang="en-CA" smtClean="0"/>
              <a:t>‹#›</a:t>
            </a:fld>
            <a:endParaRPr lang="en-CA"/>
          </a:p>
        </p:txBody>
      </p:sp>
    </p:spTree>
    <p:extLst>
      <p:ext uri="{BB962C8B-B14F-4D97-AF65-F5344CB8AC3E}">
        <p14:creationId xmlns:p14="http://schemas.microsoft.com/office/powerpoint/2010/main" val="280004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0D41CCE-2253-4BBD-A1E5-4D87EC71F81E}" type="datetimeFigureOut">
              <a:rPr lang="en-CA" smtClean="0"/>
              <a:t>10/19/2015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579EEE-E527-4433-9BD7-EA71F2F627D2}" type="slidenum">
              <a:rPr lang="en-CA" smtClean="0"/>
              <a:t>‹#›</a:t>
            </a:fld>
            <a:endParaRPr lang="en-CA"/>
          </a:p>
        </p:txBody>
      </p:sp>
    </p:spTree>
    <p:extLst>
      <p:ext uri="{BB962C8B-B14F-4D97-AF65-F5344CB8AC3E}">
        <p14:creationId xmlns:p14="http://schemas.microsoft.com/office/powerpoint/2010/main" val="71734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0D41CCE-2253-4BBD-A1E5-4D87EC71F81E}" type="datetimeFigureOut">
              <a:rPr lang="en-CA" smtClean="0"/>
              <a:t>10/19/2015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579EEE-E527-4433-9BD7-EA71F2F627D2}" type="slidenum">
              <a:rPr lang="en-CA" smtClean="0"/>
              <a:t>‹#›</a:t>
            </a:fld>
            <a:endParaRPr lang="en-CA"/>
          </a:p>
        </p:txBody>
      </p:sp>
    </p:spTree>
    <p:extLst>
      <p:ext uri="{BB962C8B-B14F-4D97-AF65-F5344CB8AC3E}">
        <p14:creationId xmlns:p14="http://schemas.microsoft.com/office/powerpoint/2010/main" val="490369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D41CCE-2253-4BBD-A1E5-4D87EC71F81E}" type="datetimeFigureOut">
              <a:rPr lang="en-CA" smtClean="0"/>
              <a:t>10/19/2015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579EEE-E527-4433-9BD7-EA71F2F627D2}" type="slidenum">
              <a:rPr lang="en-CA" smtClean="0"/>
              <a:t>‹#›</a:t>
            </a:fld>
            <a:endParaRPr lang="en-CA"/>
          </a:p>
        </p:txBody>
      </p:sp>
    </p:spTree>
    <p:extLst>
      <p:ext uri="{BB962C8B-B14F-4D97-AF65-F5344CB8AC3E}">
        <p14:creationId xmlns:p14="http://schemas.microsoft.com/office/powerpoint/2010/main" val="17886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0D41CCE-2253-4BBD-A1E5-4D87EC71F81E}" type="datetimeFigureOut">
              <a:rPr lang="en-CA" smtClean="0"/>
              <a:t>10/19/2015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579EEE-E527-4433-9BD7-EA71F2F627D2}" type="slidenum">
              <a:rPr lang="en-CA" smtClean="0"/>
              <a:t>‹#›</a:t>
            </a:fld>
            <a:endParaRPr lang="en-CA"/>
          </a:p>
        </p:txBody>
      </p:sp>
    </p:spTree>
    <p:extLst>
      <p:ext uri="{BB962C8B-B14F-4D97-AF65-F5344CB8AC3E}">
        <p14:creationId xmlns:p14="http://schemas.microsoft.com/office/powerpoint/2010/main" val="274236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0D41CCE-2253-4BBD-A1E5-4D87EC71F81E}" type="datetimeFigureOut">
              <a:rPr lang="en-CA" smtClean="0"/>
              <a:t>10/19/2015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D579EEE-E527-4433-9BD7-EA71F2F627D2}" type="slidenum">
              <a:rPr lang="en-CA" smtClean="0"/>
              <a:t>‹#›</a:t>
            </a:fld>
            <a:endParaRPr lang="en-CA"/>
          </a:p>
        </p:txBody>
      </p:sp>
    </p:spTree>
    <p:extLst>
      <p:ext uri="{BB962C8B-B14F-4D97-AF65-F5344CB8AC3E}">
        <p14:creationId xmlns:p14="http://schemas.microsoft.com/office/powerpoint/2010/main" val="215865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0D41CCE-2253-4BBD-A1E5-4D87EC71F81E}" type="datetimeFigureOut">
              <a:rPr lang="en-CA" smtClean="0"/>
              <a:t>10/19/2015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D579EEE-E527-4433-9BD7-EA71F2F627D2}" type="slidenum">
              <a:rPr lang="en-CA" smtClean="0"/>
              <a:t>‹#›</a:t>
            </a:fld>
            <a:endParaRPr lang="en-CA"/>
          </a:p>
        </p:txBody>
      </p:sp>
    </p:spTree>
    <p:extLst>
      <p:ext uri="{BB962C8B-B14F-4D97-AF65-F5344CB8AC3E}">
        <p14:creationId xmlns:p14="http://schemas.microsoft.com/office/powerpoint/2010/main" val="225411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41CCE-2253-4BBD-A1E5-4D87EC71F81E}" type="datetimeFigureOut">
              <a:rPr lang="en-CA" smtClean="0"/>
              <a:t>10/19/2015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D579EEE-E527-4433-9BD7-EA71F2F627D2}" type="slidenum">
              <a:rPr lang="en-CA" smtClean="0"/>
              <a:t>‹#›</a:t>
            </a:fld>
            <a:endParaRPr lang="en-CA"/>
          </a:p>
        </p:txBody>
      </p:sp>
    </p:spTree>
    <p:extLst>
      <p:ext uri="{BB962C8B-B14F-4D97-AF65-F5344CB8AC3E}">
        <p14:creationId xmlns:p14="http://schemas.microsoft.com/office/powerpoint/2010/main" val="191289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41CCE-2253-4BBD-A1E5-4D87EC71F81E}" type="datetimeFigureOut">
              <a:rPr lang="en-CA" smtClean="0"/>
              <a:t>10/19/2015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579EEE-E527-4433-9BD7-EA71F2F627D2}" type="slidenum">
              <a:rPr lang="en-CA" smtClean="0"/>
              <a:t>‹#›</a:t>
            </a:fld>
            <a:endParaRPr lang="en-CA"/>
          </a:p>
        </p:txBody>
      </p:sp>
    </p:spTree>
    <p:extLst>
      <p:ext uri="{BB962C8B-B14F-4D97-AF65-F5344CB8AC3E}">
        <p14:creationId xmlns:p14="http://schemas.microsoft.com/office/powerpoint/2010/main" val="99308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41CCE-2253-4BBD-A1E5-4D87EC71F81E}" type="datetimeFigureOut">
              <a:rPr lang="en-CA" smtClean="0"/>
              <a:t>10/19/2015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579EEE-E527-4433-9BD7-EA71F2F627D2}" type="slidenum">
              <a:rPr lang="en-CA" smtClean="0"/>
              <a:t>‹#›</a:t>
            </a:fld>
            <a:endParaRPr lang="en-CA"/>
          </a:p>
        </p:txBody>
      </p:sp>
    </p:spTree>
    <p:extLst>
      <p:ext uri="{BB962C8B-B14F-4D97-AF65-F5344CB8AC3E}">
        <p14:creationId xmlns:p14="http://schemas.microsoft.com/office/powerpoint/2010/main" val="131966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41CCE-2253-4BBD-A1E5-4D87EC71F81E}" type="datetimeFigureOut">
              <a:rPr lang="en-CA" smtClean="0"/>
              <a:t>10/19/2015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79EEE-E527-4433-9BD7-EA71F2F627D2}" type="slidenum">
              <a:rPr lang="en-CA" smtClean="0"/>
              <a:t>‹#›</a:t>
            </a:fld>
            <a:endParaRPr lang="en-CA"/>
          </a:p>
        </p:txBody>
      </p:sp>
    </p:spTree>
    <p:extLst>
      <p:ext uri="{BB962C8B-B14F-4D97-AF65-F5344CB8AC3E}">
        <p14:creationId xmlns:p14="http://schemas.microsoft.com/office/powerpoint/2010/main" val="324356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8305800" cy="2590800"/>
          </a:xfrm>
          <a:extLst/>
        </p:spPr>
        <p:txBody>
          <a:bodyPr>
            <a:normAutofit/>
          </a:bodyPr>
          <a:lstStyle/>
          <a:p>
            <a:pPr algn="ctr">
              <a:defRPr/>
            </a:pPr>
            <a:r>
              <a:rPr lang="en-CA" dirty="0" smtClean="0">
                <a:effectLst/>
              </a:rPr>
              <a:t>Strategies for Removing your Client from the MIG</a:t>
            </a:r>
            <a:endParaRPr lang="en-CA" i="1" dirty="0">
              <a:effectLst/>
            </a:endParaRPr>
          </a:p>
        </p:txBody>
      </p:sp>
      <p:pic>
        <p:nvPicPr>
          <p:cNvPr id="7171" name="Picture 15" descr="LOGO LLP AS 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0250" y="5668963"/>
            <a:ext cx="2552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2"/>
          <p:cNvSpPr txBox="1">
            <a:spLocks noChangeArrowheads="1"/>
          </p:cNvSpPr>
          <p:nvPr/>
        </p:nvSpPr>
        <p:spPr bwMode="auto">
          <a:xfrm>
            <a:off x="3260725" y="4509120"/>
            <a:ext cx="2562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i="1" dirty="0"/>
              <a:t>Adam </a:t>
            </a:r>
            <a:r>
              <a:rPr lang="en-US" i="1" dirty="0" smtClean="0"/>
              <a:t>Little </a:t>
            </a:r>
          </a:p>
          <a:p>
            <a:pPr algn="ctr" eaLnBrk="1" hangingPunct="1"/>
            <a:r>
              <a:rPr lang="en-US" dirty="0" smtClean="0"/>
              <a:t>October 21, 2015</a:t>
            </a:r>
            <a:endParaRPr lang="en-US" dirty="0"/>
          </a:p>
        </p:txBody>
      </p:sp>
      <p:pic>
        <p:nvPicPr>
          <p:cNvPr id="7173" name="Picture 7" descr="http://ology.com/sites/default/files/imagecache/post-image/twitter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6288088"/>
            <a:ext cx="3111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2"/>
          <p:cNvSpPr txBox="1">
            <a:spLocks noChangeArrowheads="1"/>
          </p:cNvSpPr>
          <p:nvPr/>
        </p:nvSpPr>
        <p:spPr bwMode="auto">
          <a:xfrm>
            <a:off x="7073900" y="6257925"/>
            <a:ext cx="1804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a:t>
            </a:r>
            <a:r>
              <a:rPr lang="en-US" dirty="0" err="1"/>
              <a:t>barrie_lawyer</a:t>
            </a:r>
            <a:endParaRPr lang="en-US" dirty="0"/>
          </a:p>
        </p:txBody>
      </p:sp>
    </p:spTree>
    <p:extLst>
      <p:ext uri="{BB962C8B-B14F-4D97-AF65-F5344CB8AC3E}">
        <p14:creationId xmlns:p14="http://schemas.microsoft.com/office/powerpoint/2010/main" val="200761494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a:t>2</a:t>
            </a:r>
            <a:r>
              <a:rPr lang="en-CA" u="sng" dirty="0" smtClean="0"/>
              <a:t> – Getting Out of the MIG</a:t>
            </a:r>
            <a:endParaRPr lang="en-CA" u="sng" dirty="0"/>
          </a:p>
        </p:txBody>
      </p:sp>
      <p:sp>
        <p:nvSpPr>
          <p:cNvPr id="3" name="Content Placeholder 2"/>
          <p:cNvSpPr>
            <a:spLocks noGrp="1"/>
          </p:cNvSpPr>
          <p:nvPr>
            <p:ph idx="1"/>
          </p:nvPr>
        </p:nvSpPr>
        <p:spPr/>
        <p:txBody>
          <a:bodyPr/>
          <a:lstStyle/>
          <a:p>
            <a:r>
              <a:rPr lang="en-CA" dirty="0" smtClean="0"/>
              <a:t>Timely submission of “compelling evidence” of pre-existing medical condition (using OCF-18 with attached medical documents, if any)</a:t>
            </a:r>
          </a:p>
          <a:p>
            <a:endParaRPr lang="en-CA" dirty="0"/>
          </a:p>
          <a:p>
            <a:r>
              <a:rPr lang="en-CA" dirty="0" smtClean="0"/>
              <a:t>Prevention from achieving maximal recovery is key factor</a:t>
            </a:r>
          </a:p>
          <a:p>
            <a:endParaRPr lang="en-CA" dirty="0"/>
          </a:p>
          <a:p>
            <a:endParaRPr lang="en-CA" dirty="0" smtClean="0"/>
          </a:p>
          <a:p>
            <a:endParaRPr lang="en-CA" dirty="0"/>
          </a:p>
          <a:p>
            <a:endParaRPr lang="en-CA" dirty="0"/>
          </a:p>
          <a:p>
            <a:endParaRPr lang="en-CA" dirty="0"/>
          </a:p>
        </p:txBody>
      </p:sp>
    </p:spTree>
    <p:extLst>
      <p:ext uri="{BB962C8B-B14F-4D97-AF65-F5344CB8AC3E}">
        <p14:creationId xmlns:p14="http://schemas.microsoft.com/office/powerpoint/2010/main" val="4166081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a:t>2 – Getting Out of the MIG</a:t>
            </a:r>
          </a:p>
        </p:txBody>
      </p:sp>
      <p:sp>
        <p:nvSpPr>
          <p:cNvPr id="3" name="Content Placeholder 2"/>
          <p:cNvSpPr>
            <a:spLocks noGrp="1"/>
          </p:cNvSpPr>
          <p:nvPr>
            <p:ph idx="1"/>
          </p:nvPr>
        </p:nvSpPr>
        <p:spPr/>
        <p:txBody>
          <a:bodyPr/>
          <a:lstStyle/>
          <a:p>
            <a:r>
              <a:rPr lang="en-CA" dirty="0" smtClean="0"/>
              <a:t>Complete the OCF-3 Disability Certificate with a view to non-MIG injuries:</a:t>
            </a:r>
          </a:p>
          <a:p>
            <a:pPr lvl="2"/>
            <a:endParaRPr lang="en-CA" dirty="0" smtClean="0"/>
          </a:p>
          <a:p>
            <a:pPr lvl="2"/>
            <a:r>
              <a:rPr lang="en-CA" dirty="0" smtClean="0"/>
              <a:t>List injuries in order of significance, with soft tissue injuries generally last</a:t>
            </a:r>
          </a:p>
          <a:p>
            <a:pPr lvl="2"/>
            <a:endParaRPr lang="en-CA" dirty="0" smtClean="0"/>
          </a:p>
          <a:p>
            <a:pPr lvl="2"/>
            <a:r>
              <a:rPr lang="en-CA" dirty="0" smtClean="0"/>
              <a:t>Mild TBI or concussion first</a:t>
            </a:r>
          </a:p>
          <a:p>
            <a:pPr lvl="2"/>
            <a:endParaRPr lang="en-CA" dirty="0" smtClean="0"/>
          </a:p>
          <a:p>
            <a:pPr lvl="2"/>
            <a:r>
              <a:rPr lang="en-CA" dirty="0" smtClean="0"/>
              <a:t>Are there psychological or neurological impairments which can be included?</a:t>
            </a:r>
            <a:endParaRPr lang="en-CA" dirty="0"/>
          </a:p>
        </p:txBody>
      </p:sp>
    </p:spTree>
    <p:extLst>
      <p:ext uri="{BB962C8B-B14F-4D97-AF65-F5344CB8AC3E}">
        <p14:creationId xmlns:p14="http://schemas.microsoft.com/office/powerpoint/2010/main" val="2525270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a:t>2 – Getting Out of the MIG</a:t>
            </a:r>
          </a:p>
        </p:txBody>
      </p:sp>
      <p:sp>
        <p:nvSpPr>
          <p:cNvPr id="3" name="Content Placeholder 2"/>
          <p:cNvSpPr>
            <a:spLocks noGrp="1"/>
          </p:cNvSpPr>
          <p:nvPr>
            <p:ph idx="1"/>
          </p:nvPr>
        </p:nvSpPr>
        <p:spPr/>
        <p:txBody>
          <a:bodyPr/>
          <a:lstStyle/>
          <a:p>
            <a:r>
              <a:rPr lang="en-CA" dirty="0" smtClean="0"/>
              <a:t>Chronic Pain Disorder is </a:t>
            </a:r>
            <a:r>
              <a:rPr lang="en-CA" u="sng" dirty="0" smtClean="0"/>
              <a:t>not</a:t>
            </a:r>
            <a:r>
              <a:rPr lang="en-CA" dirty="0" smtClean="0"/>
              <a:t> a MIG impairment!</a:t>
            </a:r>
          </a:p>
          <a:p>
            <a:endParaRPr lang="en-CA" dirty="0"/>
          </a:p>
          <a:p>
            <a:r>
              <a:rPr lang="en-CA" i="1" dirty="0" err="1" smtClean="0"/>
              <a:t>Arruda</a:t>
            </a:r>
            <a:r>
              <a:rPr lang="en-CA" i="1" dirty="0" smtClean="0"/>
              <a:t> v. Western Assurance Company</a:t>
            </a:r>
            <a:r>
              <a:rPr lang="en-CA" dirty="0" smtClean="0"/>
              <a:t> (recent FSCO arb.)</a:t>
            </a:r>
            <a:endParaRPr lang="en-CA" dirty="0"/>
          </a:p>
        </p:txBody>
      </p:sp>
    </p:spTree>
    <p:extLst>
      <p:ext uri="{BB962C8B-B14F-4D97-AF65-F5344CB8AC3E}">
        <p14:creationId xmlns:p14="http://schemas.microsoft.com/office/powerpoint/2010/main" val="2525270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a:t>2 – Getting Out of the MIG</a:t>
            </a:r>
          </a:p>
        </p:txBody>
      </p:sp>
      <p:sp>
        <p:nvSpPr>
          <p:cNvPr id="3" name="Content Placeholder 2"/>
          <p:cNvSpPr>
            <a:spLocks noGrp="1"/>
          </p:cNvSpPr>
          <p:nvPr>
            <p:ph idx="1"/>
          </p:nvPr>
        </p:nvSpPr>
        <p:spPr/>
        <p:txBody>
          <a:bodyPr/>
          <a:lstStyle/>
          <a:p>
            <a:r>
              <a:rPr lang="en-CA" dirty="0" smtClean="0"/>
              <a:t>Have the lawyer obtain an expert report:</a:t>
            </a:r>
            <a:endParaRPr lang="en-CA"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708920"/>
            <a:ext cx="8245181" cy="1512168"/>
          </a:xfrm>
          <a:prstGeom prst="rect">
            <a:avLst/>
          </a:prstGeom>
        </p:spPr>
      </p:pic>
      <p:sp>
        <p:nvSpPr>
          <p:cNvPr id="7" name="Rectangle 6"/>
          <p:cNvSpPr/>
          <p:nvPr/>
        </p:nvSpPr>
        <p:spPr>
          <a:xfrm>
            <a:off x="2483768" y="3660913"/>
            <a:ext cx="504056"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78119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a:t>2 – Getting Out of the MIG</a:t>
            </a:r>
          </a:p>
        </p:txBody>
      </p:sp>
      <p:sp>
        <p:nvSpPr>
          <p:cNvPr id="3" name="Content Placeholder 2"/>
          <p:cNvSpPr>
            <a:spLocks noGrp="1"/>
          </p:cNvSpPr>
          <p:nvPr>
            <p:ph idx="1"/>
          </p:nvPr>
        </p:nvSpPr>
        <p:spPr/>
        <p:txBody>
          <a:bodyPr/>
          <a:lstStyle/>
          <a:p>
            <a:r>
              <a:rPr lang="en-CA" dirty="0" smtClean="0"/>
              <a:t>Prove impairment is Catastrophic:</a:t>
            </a:r>
            <a:endParaRPr lang="en-CA"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2348880"/>
            <a:ext cx="3049373" cy="3888064"/>
          </a:xfrm>
          <a:prstGeom prst="rect">
            <a:avLst/>
          </a:prstGeom>
        </p:spPr>
      </p:pic>
    </p:spTree>
    <p:extLst>
      <p:ext uri="{BB962C8B-B14F-4D97-AF65-F5344CB8AC3E}">
        <p14:creationId xmlns:p14="http://schemas.microsoft.com/office/powerpoint/2010/main" val="1256420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a:t>2 – Getting Out of the MIG</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400" y="2750840"/>
            <a:ext cx="8104722" cy="720080"/>
          </a:xfrm>
          <a:prstGeom prst="rect">
            <a:avLst/>
          </a:prstGeom>
        </p:spPr>
      </p:pic>
      <p:sp>
        <p:nvSpPr>
          <p:cNvPr id="7" name="Rectangle 6"/>
          <p:cNvSpPr/>
          <p:nvPr/>
        </p:nvSpPr>
        <p:spPr>
          <a:xfrm>
            <a:off x="6444208" y="2852936"/>
            <a:ext cx="504056" cy="2579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20929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a:t>2 – Getting Out of the MIG</a:t>
            </a:r>
          </a:p>
        </p:txBody>
      </p:sp>
      <p:sp>
        <p:nvSpPr>
          <p:cNvPr id="3" name="Content Placeholder 2"/>
          <p:cNvSpPr>
            <a:spLocks noGrp="1"/>
          </p:cNvSpPr>
          <p:nvPr>
            <p:ph idx="1"/>
          </p:nvPr>
        </p:nvSpPr>
        <p:spPr/>
        <p:txBody>
          <a:bodyPr>
            <a:normAutofit/>
          </a:bodyPr>
          <a:lstStyle/>
          <a:p>
            <a:r>
              <a:rPr lang="en-CA" dirty="0" smtClean="0"/>
              <a:t>What else can you do?:</a:t>
            </a:r>
          </a:p>
          <a:p>
            <a:pPr lvl="2"/>
            <a:endParaRPr lang="en-CA" dirty="0" smtClean="0"/>
          </a:p>
          <a:p>
            <a:pPr lvl="2"/>
            <a:r>
              <a:rPr lang="en-CA" dirty="0" smtClean="0"/>
              <a:t>Adopt a compelling and persuasive tone in your reports</a:t>
            </a:r>
          </a:p>
          <a:p>
            <a:pPr lvl="2"/>
            <a:endParaRPr lang="en-CA" dirty="0"/>
          </a:p>
          <a:p>
            <a:pPr lvl="2"/>
            <a:r>
              <a:rPr lang="en-CA" dirty="0" smtClean="0"/>
              <a:t>Just say it: “not a minor injury”</a:t>
            </a:r>
          </a:p>
          <a:p>
            <a:pPr lvl="2"/>
            <a:endParaRPr lang="en-CA" dirty="0"/>
          </a:p>
          <a:p>
            <a:pPr lvl="2"/>
            <a:r>
              <a:rPr lang="en-CA" dirty="0" smtClean="0"/>
              <a:t>Humanize the patient and the impact of the injuries on their quality of life / ADL’s</a:t>
            </a:r>
          </a:p>
          <a:p>
            <a:pPr lvl="2"/>
            <a:endParaRPr lang="en-CA" dirty="0"/>
          </a:p>
          <a:p>
            <a:pPr lvl="2"/>
            <a:r>
              <a:rPr lang="en-CA" dirty="0" smtClean="0"/>
              <a:t>Cooperate and form a relationship with the adjuster</a:t>
            </a:r>
          </a:p>
          <a:p>
            <a:pPr marL="914400" lvl="2" indent="0">
              <a:buNone/>
            </a:pPr>
            <a:endParaRPr lang="en-CA" dirty="0"/>
          </a:p>
        </p:txBody>
      </p:sp>
    </p:spTree>
    <p:extLst>
      <p:ext uri="{BB962C8B-B14F-4D97-AF65-F5344CB8AC3E}">
        <p14:creationId xmlns:p14="http://schemas.microsoft.com/office/powerpoint/2010/main" val="3278119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a:t>2 – Getting Out of the MIG</a:t>
            </a:r>
          </a:p>
        </p:txBody>
      </p:sp>
      <p:sp>
        <p:nvSpPr>
          <p:cNvPr id="3" name="Content Placeholder 2"/>
          <p:cNvSpPr>
            <a:spLocks noGrp="1"/>
          </p:cNvSpPr>
          <p:nvPr>
            <p:ph idx="1"/>
          </p:nvPr>
        </p:nvSpPr>
        <p:spPr/>
        <p:txBody>
          <a:bodyPr/>
          <a:lstStyle/>
          <a:p>
            <a:pPr lvl="2"/>
            <a:r>
              <a:rPr lang="en-CA" dirty="0"/>
              <a:t>Reinforce idea that treatment can minimize exposure and avoid future costs</a:t>
            </a:r>
          </a:p>
          <a:p>
            <a:pPr marL="914400" lvl="2" indent="0">
              <a:buNone/>
            </a:pPr>
            <a:endParaRPr lang="en-CA" dirty="0"/>
          </a:p>
          <a:p>
            <a:pPr lvl="2"/>
            <a:r>
              <a:rPr lang="en-CA" dirty="0" smtClean="0"/>
              <a:t>Work closely with law firm / Accident Benefits Specialists to maximize benefits and outcome</a:t>
            </a:r>
          </a:p>
          <a:p>
            <a:pPr lvl="2"/>
            <a:endParaRPr lang="en-CA" dirty="0"/>
          </a:p>
          <a:p>
            <a:pPr lvl="2"/>
            <a:r>
              <a:rPr lang="en-CA" dirty="0" smtClean="0"/>
              <a:t>DON’T BACK DOWN!</a:t>
            </a:r>
            <a:endParaRPr lang="en-CA"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4005064"/>
            <a:ext cx="1908069" cy="2184005"/>
          </a:xfrm>
          <a:prstGeom prst="rect">
            <a:avLst/>
          </a:prstGeom>
        </p:spPr>
      </p:pic>
    </p:spTree>
    <p:extLst>
      <p:ext uri="{BB962C8B-B14F-4D97-AF65-F5344CB8AC3E}">
        <p14:creationId xmlns:p14="http://schemas.microsoft.com/office/powerpoint/2010/main" val="3278119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1143000"/>
          </a:xfrm>
        </p:spPr>
        <p:txBody>
          <a:bodyPr/>
          <a:lstStyle/>
          <a:p>
            <a:r>
              <a:rPr lang="en-CA" u="sng" dirty="0" smtClean="0"/>
              <a:t>3 – Questions?</a:t>
            </a:r>
            <a:endParaRPr lang="en-CA" u="sng" dirty="0"/>
          </a:p>
        </p:txBody>
      </p:sp>
    </p:spTree>
    <p:extLst>
      <p:ext uri="{BB962C8B-B14F-4D97-AF65-F5344CB8AC3E}">
        <p14:creationId xmlns:p14="http://schemas.microsoft.com/office/powerpoint/2010/main" val="1438498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8305800" cy="2590800"/>
          </a:xfrm>
          <a:extLst/>
        </p:spPr>
        <p:txBody>
          <a:bodyPr>
            <a:normAutofit/>
          </a:bodyPr>
          <a:lstStyle/>
          <a:p>
            <a:pPr algn="ctr">
              <a:defRPr/>
            </a:pPr>
            <a:r>
              <a:rPr lang="en-CA" dirty="0" smtClean="0">
                <a:effectLst/>
              </a:rPr>
              <a:t>Strategies for Removing your Client from the MIG</a:t>
            </a:r>
            <a:endParaRPr lang="en-CA" i="1" dirty="0">
              <a:effectLst/>
            </a:endParaRPr>
          </a:p>
        </p:txBody>
      </p:sp>
      <p:pic>
        <p:nvPicPr>
          <p:cNvPr id="7171" name="Picture 15" descr="LOGO LLP AS 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0250" y="5668963"/>
            <a:ext cx="2552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2"/>
          <p:cNvSpPr txBox="1">
            <a:spLocks noChangeArrowheads="1"/>
          </p:cNvSpPr>
          <p:nvPr/>
        </p:nvSpPr>
        <p:spPr bwMode="auto">
          <a:xfrm>
            <a:off x="3260725" y="4509120"/>
            <a:ext cx="2562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i="1" dirty="0"/>
              <a:t>Adam </a:t>
            </a:r>
            <a:r>
              <a:rPr lang="en-US" i="1" dirty="0" smtClean="0"/>
              <a:t>Little </a:t>
            </a:r>
          </a:p>
          <a:p>
            <a:pPr algn="ctr" eaLnBrk="1" hangingPunct="1"/>
            <a:r>
              <a:rPr lang="en-US" dirty="0" smtClean="0"/>
              <a:t>October 21, 2015</a:t>
            </a:r>
            <a:endParaRPr lang="en-US" dirty="0"/>
          </a:p>
        </p:txBody>
      </p:sp>
      <p:pic>
        <p:nvPicPr>
          <p:cNvPr id="7173" name="Picture 7" descr="http://ology.com/sites/default/files/imagecache/post-image/twitter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6288088"/>
            <a:ext cx="3111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2"/>
          <p:cNvSpPr txBox="1">
            <a:spLocks noChangeArrowheads="1"/>
          </p:cNvSpPr>
          <p:nvPr/>
        </p:nvSpPr>
        <p:spPr bwMode="auto">
          <a:xfrm>
            <a:off x="7073900" y="6257925"/>
            <a:ext cx="1804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a:t>
            </a:r>
            <a:r>
              <a:rPr lang="en-US" dirty="0" err="1"/>
              <a:t>barrie_lawyer</a:t>
            </a:r>
            <a:endParaRPr lang="en-US" dirty="0"/>
          </a:p>
        </p:txBody>
      </p:sp>
    </p:spTree>
    <p:extLst>
      <p:ext uri="{BB962C8B-B14F-4D97-AF65-F5344CB8AC3E}">
        <p14:creationId xmlns:p14="http://schemas.microsoft.com/office/powerpoint/2010/main" val="192155604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smtClean="0"/>
              <a:t>Overview</a:t>
            </a:r>
            <a:endParaRPr lang="en-CA" u="sng" dirty="0"/>
          </a:p>
        </p:txBody>
      </p:sp>
      <p:sp>
        <p:nvSpPr>
          <p:cNvPr id="3" name="Content Placeholder 2"/>
          <p:cNvSpPr>
            <a:spLocks noGrp="1"/>
          </p:cNvSpPr>
          <p:nvPr>
            <p:ph idx="1"/>
          </p:nvPr>
        </p:nvSpPr>
        <p:spPr/>
        <p:txBody>
          <a:bodyPr/>
          <a:lstStyle/>
          <a:p>
            <a:pPr marL="514350" indent="-514350">
              <a:buAutoNum type="arabicPeriod"/>
            </a:pPr>
            <a:r>
              <a:rPr lang="en-CA" dirty="0" smtClean="0"/>
              <a:t>Defining the MIG</a:t>
            </a:r>
          </a:p>
          <a:p>
            <a:pPr marL="514350" indent="-514350">
              <a:buAutoNum type="arabicPeriod"/>
            </a:pPr>
            <a:r>
              <a:rPr lang="en-CA" dirty="0" smtClean="0"/>
              <a:t>Getting out of the MIG</a:t>
            </a:r>
          </a:p>
          <a:p>
            <a:pPr marL="514350" indent="-514350">
              <a:buAutoNum type="arabicPeriod"/>
            </a:pPr>
            <a:r>
              <a:rPr lang="en-CA" dirty="0" smtClean="0"/>
              <a:t>Questions</a:t>
            </a:r>
          </a:p>
          <a:p>
            <a:endParaRPr lang="en-CA" dirty="0"/>
          </a:p>
        </p:txBody>
      </p:sp>
    </p:spTree>
    <p:extLst>
      <p:ext uri="{BB962C8B-B14F-4D97-AF65-F5344CB8AC3E}">
        <p14:creationId xmlns:p14="http://schemas.microsoft.com/office/powerpoint/2010/main" val="3010643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1143000"/>
          </a:xfrm>
        </p:spPr>
        <p:txBody>
          <a:bodyPr/>
          <a:lstStyle/>
          <a:p>
            <a:r>
              <a:rPr lang="en-CA" u="sng" dirty="0" smtClean="0"/>
              <a:t>1 – Defining the MIG</a:t>
            </a:r>
            <a:endParaRPr lang="en-CA" u="sng"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836712"/>
            <a:ext cx="2172003" cy="1448002"/>
          </a:xfrm>
          <a:prstGeom prst="rect">
            <a:avLst/>
          </a:prstGeom>
        </p:spPr>
      </p:pic>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7965" y="4365104"/>
            <a:ext cx="2771800" cy="1301498"/>
          </a:xfrm>
          <a:prstGeom prst="rect">
            <a:avLst/>
          </a:prstGeom>
        </p:spPr>
      </p:pic>
    </p:spTree>
    <p:extLst>
      <p:ext uri="{BB962C8B-B14F-4D97-AF65-F5344CB8AC3E}">
        <p14:creationId xmlns:p14="http://schemas.microsoft.com/office/powerpoint/2010/main" val="1151813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smtClean="0"/>
              <a:t>1 – Defining the MIG</a:t>
            </a:r>
            <a:endParaRPr lang="en-CA" u="sng" dirty="0"/>
          </a:p>
        </p:txBody>
      </p:sp>
      <p:sp>
        <p:nvSpPr>
          <p:cNvPr id="3" name="Content Placeholder 2"/>
          <p:cNvSpPr>
            <a:spLocks noGrp="1"/>
          </p:cNvSpPr>
          <p:nvPr>
            <p:ph idx="1"/>
          </p:nvPr>
        </p:nvSpPr>
        <p:spPr/>
        <p:txBody>
          <a:bodyPr/>
          <a:lstStyle/>
          <a:p>
            <a:r>
              <a:rPr lang="en-CA" dirty="0" smtClean="0"/>
              <a:t>MIG initially released in 2010, revised in 2011</a:t>
            </a:r>
          </a:p>
          <a:p>
            <a:endParaRPr lang="en-CA" dirty="0" smtClean="0"/>
          </a:p>
          <a:p>
            <a:r>
              <a:rPr lang="en-CA" dirty="0" smtClean="0"/>
              <a:t>A pre-approved process for treating uncomplicated musculoskeletal injuries (the vast majority of MVA claims)</a:t>
            </a:r>
          </a:p>
          <a:p>
            <a:endParaRPr lang="en-CA" dirty="0"/>
          </a:p>
          <a:p>
            <a:r>
              <a:rPr lang="en-CA" dirty="0" smtClean="0"/>
              <a:t>Med/Rehab cap of $3,500</a:t>
            </a:r>
          </a:p>
          <a:p>
            <a:endParaRPr lang="en-CA" dirty="0"/>
          </a:p>
        </p:txBody>
      </p:sp>
    </p:spTree>
    <p:extLst>
      <p:ext uri="{BB962C8B-B14F-4D97-AF65-F5344CB8AC3E}">
        <p14:creationId xmlns:p14="http://schemas.microsoft.com/office/powerpoint/2010/main" val="776262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smtClean="0"/>
              <a:t>1 – Defining the MIG</a:t>
            </a:r>
            <a:endParaRPr lang="en-CA" u="sng" dirty="0"/>
          </a:p>
        </p:txBody>
      </p:sp>
      <p:sp>
        <p:nvSpPr>
          <p:cNvPr id="3" name="Content Placeholder 2"/>
          <p:cNvSpPr>
            <a:spLocks noGrp="1"/>
          </p:cNvSpPr>
          <p:nvPr>
            <p:ph idx="1"/>
          </p:nvPr>
        </p:nvSpPr>
        <p:spPr/>
        <p:txBody>
          <a:bodyPr/>
          <a:lstStyle/>
          <a:p>
            <a:r>
              <a:rPr lang="en-CA" dirty="0" smtClean="0"/>
              <a:t>No attendant care payable</a:t>
            </a:r>
          </a:p>
          <a:p>
            <a:endParaRPr lang="en-CA" dirty="0"/>
          </a:p>
          <a:p>
            <a:r>
              <a:rPr lang="en-CA" dirty="0" smtClean="0"/>
              <a:t>No in-home assessments payable</a:t>
            </a:r>
          </a:p>
          <a:p>
            <a:endParaRPr lang="en-CA" dirty="0"/>
          </a:p>
          <a:p>
            <a:endParaRPr lang="en-CA" dirty="0" smtClean="0"/>
          </a:p>
          <a:p>
            <a:endParaRPr lang="en-CA" dirty="0"/>
          </a:p>
          <a:p>
            <a:endParaRPr lang="en-CA"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4149080"/>
            <a:ext cx="2369973" cy="1632363"/>
          </a:xfrm>
          <a:prstGeom prst="rect">
            <a:avLst/>
          </a:prstGeom>
        </p:spPr>
      </p:pic>
      <p:sp>
        <p:nvSpPr>
          <p:cNvPr id="5" name="&quot;No&quot; Symbol 4"/>
          <p:cNvSpPr/>
          <p:nvPr/>
        </p:nvSpPr>
        <p:spPr>
          <a:xfrm>
            <a:off x="5436096" y="3849137"/>
            <a:ext cx="2808312" cy="2232248"/>
          </a:xfrm>
          <a:prstGeom prst="noSmoking">
            <a:avLst>
              <a:gd name="adj" fmla="val 361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964697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smtClean="0"/>
              <a:t>1 – Defining the MIG</a:t>
            </a:r>
            <a:endParaRPr lang="en-CA" u="sng" dirty="0"/>
          </a:p>
        </p:txBody>
      </p:sp>
      <p:sp>
        <p:nvSpPr>
          <p:cNvPr id="3" name="Content Placeholder 2"/>
          <p:cNvSpPr>
            <a:spLocks noGrp="1"/>
          </p:cNvSpPr>
          <p:nvPr>
            <p:ph idx="1"/>
          </p:nvPr>
        </p:nvSpPr>
        <p:spPr/>
        <p:txBody>
          <a:bodyPr/>
          <a:lstStyle/>
          <a:p>
            <a:r>
              <a:rPr lang="en-CA" dirty="0" smtClean="0"/>
              <a:t>“minor injury” means one or more of a sprain, strain, whiplash associated disorder, contusion, abrasion, laceration, or subluxation and includes </a:t>
            </a:r>
            <a:r>
              <a:rPr lang="en-CA" b="1" dirty="0" smtClean="0"/>
              <a:t>any clinically associated </a:t>
            </a:r>
            <a:r>
              <a:rPr lang="en-CA" b="1" dirty="0" err="1" smtClean="0"/>
              <a:t>sequelae</a:t>
            </a:r>
            <a:r>
              <a:rPr lang="en-CA" dirty="0" smtClean="0"/>
              <a:t> to such an injury;</a:t>
            </a:r>
          </a:p>
          <a:p>
            <a:endParaRPr lang="en-CA" dirty="0" smtClean="0"/>
          </a:p>
          <a:p>
            <a:r>
              <a:rPr lang="en-CA" dirty="0"/>
              <a:t>“sprain” and “strain” include partial, but not complete, tears</a:t>
            </a:r>
          </a:p>
          <a:p>
            <a:endParaRPr lang="en-CA" dirty="0"/>
          </a:p>
          <a:p>
            <a:endParaRPr lang="en-CA" dirty="0" smtClean="0"/>
          </a:p>
          <a:p>
            <a:endParaRPr lang="en-CA" dirty="0"/>
          </a:p>
          <a:p>
            <a:endParaRPr lang="en-CA" dirty="0"/>
          </a:p>
        </p:txBody>
      </p:sp>
    </p:spTree>
    <p:extLst>
      <p:ext uri="{BB962C8B-B14F-4D97-AF65-F5344CB8AC3E}">
        <p14:creationId xmlns:p14="http://schemas.microsoft.com/office/powerpoint/2010/main" val="339632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smtClean="0"/>
              <a:t>1 – Defining the MIG</a:t>
            </a:r>
            <a:endParaRPr lang="en-CA" u="sng" dirty="0"/>
          </a:p>
        </p:txBody>
      </p:sp>
      <p:sp>
        <p:nvSpPr>
          <p:cNvPr id="3" name="Content Placeholder 2"/>
          <p:cNvSpPr>
            <a:spLocks noGrp="1"/>
          </p:cNvSpPr>
          <p:nvPr>
            <p:ph idx="1"/>
          </p:nvPr>
        </p:nvSpPr>
        <p:spPr/>
        <p:txBody>
          <a:bodyPr/>
          <a:lstStyle/>
          <a:p>
            <a:r>
              <a:rPr lang="en-CA" dirty="0" smtClean="0"/>
              <a:t>MIG applies where impairment is “predominantly a minor injury”</a:t>
            </a:r>
          </a:p>
          <a:p>
            <a:endParaRPr lang="en-CA" dirty="0"/>
          </a:p>
          <a:p>
            <a:r>
              <a:rPr lang="en-CA" dirty="0" smtClean="0"/>
              <a:t>Does not apply if health practitioner provides “compelling evidence” that insured has “a pre-existing medical condition that will prevent the insured person from achieving maximal recovery” if subjected to $3,500 cap</a:t>
            </a:r>
          </a:p>
          <a:p>
            <a:endParaRPr lang="en-CA" dirty="0"/>
          </a:p>
          <a:p>
            <a:endParaRPr lang="en-CA" dirty="0" smtClean="0"/>
          </a:p>
          <a:p>
            <a:endParaRPr lang="en-CA" dirty="0"/>
          </a:p>
          <a:p>
            <a:endParaRPr lang="en-CA" dirty="0" smtClean="0"/>
          </a:p>
          <a:p>
            <a:endParaRPr lang="en-CA" dirty="0"/>
          </a:p>
          <a:p>
            <a:endParaRPr lang="en-CA" dirty="0"/>
          </a:p>
        </p:txBody>
      </p:sp>
    </p:spTree>
    <p:extLst>
      <p:ext uri="{BB962C8B-B14F-4D97-AF65-F5344CB8AC3E}">
        <p14:creationId xmlns:p14="http://schemas.microsoft.com/office/powerpoint/2010/main" val="3933366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smtClean="0"/>
              <a:t>1 – Defining the MIG</a:t>
            </a:r>
            <a:endParaRPr lang="en-CA" u="sng" dirty="0"/>
          </a:p>
        </p:txBody>
      </p:sp>
      <p:sp>
        <p:nvSpPr>
          <p:cNvPr id="3" name="Content Placeholder 2"/>
          <p:cNvSpPr>
            <a:spLocks noGrp="1"/>
          </p:cNvSpPr>
          <p:nvPr>
            <p:ph idx="1"/>
          </p:nvPr>
        </p:nvSpPr>
        <p:spPr/>
        <p:txBody>
          <a:bodyPr/>
          <a:lstStyle/>
          <a:p>
            <a:r>
              <a:rPr lang="en-CA" dirty="0" smtClean="0"/>
              <a:t>What is “compelling evidence”?</a:t>
            </a:r>
          </a:p>
          <a:p>
            <a:endParaRPr lang="en-CA" dirty="0"/>
          </a:p>
          <a:p>
            <a:r>
              <a:rPr lang="en-CA" i="1" dirty="0" smtClean="0"/>
              <a:t>Scarlett v. </a:t>
            </a:r>
            <a:r>
              <a:rPr lang="en-CA" i="1" dirty="0" err="1" smtClean="0"/>
              <a:t>Belair</a:t>
            </a:r>
            <a:r>
              <a:rPr lang="en-CA" i="1" dirty="0" smtClean="0"/>
              <a:t> Insurance</a:t>
            </a:r>
            <a:r>
              <a:rPr lang="en-CA" dirty="0" smtClean="0"/>
              <a:t> (Div. Ct.):</a:t>
            </a:r>
          </a:p>
          <a:p>
            <a:pPr lvl="1"/>
            <a:r>
              <a:rPr lang="en-CA" dirty="0" smtClean="0"/>
              <a:t>“Compelling” is directed at sufficiency of evidence</a:t>
            </a:r>
          </a:p>
          <a:p>
            <a:pPr lvl="1"/>
            <a:endParaRPr lang="en-CA" dirty="0" smtClean="0"/>
          </a:p>
          <a:p>
            <a:pPr lvl="1"/>
            <a:r>
              <a:rPr lang="en-CA" dirty="0" smtClean="0"/>
              <a:t>Whether evidence meets the test of “compelling” must be determined on the facts of each individual case</a:t>
            </a:r>
            <a:endParaRPr lang="en-CA" dirty="0"/>
          </a:p>
        </p:txBody>
      </p:sp>
    </p:spTree>
    <p:extLst>
      <p:ext uri="{BB962C8B-B14F-4D97-AF65-F5344CB8AC3E}">
        <p14:creationId xmlns:p14="http://schemas.microsoft.com/office/powerpoint/2010/main" val="2655436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1143000"/>
          </a:xfrm>
        </p:spPr>
        <p:txBody>
          <a:bodyPr/>
          <a:lstStyle/>
          <a:p>
            <a:r>
              <a:rPr lang="en-CA" u="sng" dirty="0"/>
              <a:t>2</a:t>
            </a:r>
            <a:r>
              <a:rPr lang="en-CA" u="sng" dirty="0" smtClean="0"/>
              <a:t> – Getting Out of the MIG</a:t>
            </a:r>
            <a:endParaRPr lang="en-CA" u="sng"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413442"/>
            <a:ext cx="3406959" cy="2296826"/>
          </a:xfrm>
          <a:prstGeom prst="rect">
            <a:avLst/>
          </a:prstGeom>
        </p:spPr>
      </p:pic>
    </p:spTree>
    <p:extLst>
      <p:ext uri="{BB962C8B-B14F-4D97-AF65-F5344CB8AC3E}">
        <p14:creationId xmlns:p14="http://schemas.microsoft.com/office/powerpoint/2010/main" val="1310752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735</Words>
  <Application>Microsoft Office PowerPoint</Application>
  <PresentationFormat>On-screen Show (4:3)</PresentationFormat>
  <Paragraphs>112</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Strategies for Removing your Client from the MIG</vt:lpstr>
      <vt:lpstr>Overview</vt:lpstr>
      <vt:lpstr>1 – Defining the MIG</vt:lpstr>
      <vt:lpstr>1 – Defining the MIG</vt:lpstr>
      <vt:lpstr>1 – Defining the MIG</vt:lpstr>
      <vt:lpstr>1 – Defining the MIG</vt:lpstr>
      <vt:lpstr>1 – Defining the MIG</vt:lpstr>
      <vt:lpstr>1 – Defining the MIG</vt:lpstr>
      <vt:lpstr>2 – Getting Out of the MIG</vt:lpstr>
      <vt:lpstr>2 – Getting Out of the MIG</vt:lpstr>
      <vt:lpstr>2 – Getting Out of the MIG</vt:lpstr>
      <vt:lpstr>2 – Getting Out of the MIG</vt:lpstr>
      <vt:lpstr>2 – Getting Out of the MIG</vt:lpstr>
      <vt:lpstr>2 – Getting Out of the MIG</vt:lpstr>
      <vt:lpstr>2 – Getting Out of the MIG</vt:lpstr>
      <vt:lpstr>2 – Getting Out of the MIG</vt:lpstr>
      <vt:lpstr>2 – Getting Out of the MIG</vt:lpstr>
      <vt:lpstr>3 – Questions?</vt:lpstr>
      <vt:lpstr>Strategies for Removing your Client from the MIG</vt:lpstr>
    </vt:vector>
  </TitlesOfParts>
  <Company>OV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Removing your Client from the MIG</dc:title>
  <dc:creator>Adam Little</dc:creator>
  <cp:lastModifiedBy>Diana Rockbrune</cp:lastModifiedBy>
  <cp:revision>64</cp:revision>
  <dcterms:created xsi:type="dcterms:W3CDTF">2015-10-14T15:36:47Z</dcterms:created>
  <dcterms:modified xsi:type="dcterms:W3CDTF">2015-10-19T23:02:13Z</dcterms:modified>
</cp:coreProperties>
</file>