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00" d="100"/>
          <a:sy n="100" d="100"/>
        </p:scale>
        <p:origin x="-126"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4C72B3-FE47-4BF3-AB6D-080CBDF71F98}"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D1489-062C-4690-AF7D-09458E61DA48}" type="slidenum">
              <a:rPr lang="en-US" smtClean="0"/>
              <a:t>‹#›</a:t>
            </a:fld>
            <a:endParaRPr lang="en-US"/>
          </a:p>
        </p:txBody>
      </p:sp>
    </p:spTree>
    <p:extLst>
      <p:ext uri="{BB962C8B-B14F-4D97-AF65-F5344CB8AC3E}">
        <p14:creationId xmlns:p14="http://schemas.microsoft.com/office/powerpoint/2010/main" val="2991693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4C72B3-FE47-4BF3-AB6D-080CBDF71F98}"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D1489-062C-4690-AF7D-09458E61DA48}" type="slidenum">
              <a:rPr lang="en-US" smtClean="0"/>
              <a:t>‹#›</a:t>
            </a:fld>
            <a:endParaRPr lang="en-US"/>
          </a:p>
        </p:txBody>
      </p:sp>
    </p:spTree>
    <p:extLst>
      <p:ext uri="{BB962C8B-B14F-4D97-AF65-F5344CB8AC3E}">
        <p14:creationId xmlns:p14="http://schemas.microsoft.com/office/powerpoint/2010/main" val="1214569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4C72B3-FE47-4BF3-AB6D-080CBDF71F98}"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D1489-062C-4690-AF7D-09458E61DA48}" type="slidenum">
              <a:rPr lang="en-US" smtClean="0"/>
              <a:t>‹#›</a:t>
            </a:fld>
            <a:endParaRPr lang="en-US"/>
          </a:p>
        </p:txBody>
      </p:sp>
    </p:spTree>
    <p:extLst>
      <p:ext uri="{BB962C8B-B14F-4D97-AF65-F5344CB8AC3E}">
        <p14:creationId xmlns:p14="http://schemas.microsoft.com/office/powerpoint/2010/main" val="220985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4C72B3-FE47-4BF3-AB6D-080CBDF71F98}"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D1489-062C-4690-AF7D-09458E61DA48}" type="slidenum">
              <a:rPr lang="en-US" smtClean="0"/>
              <a:t>‹#›</a:t>
            </a:fld>
            <a:endParaRPr lang="en-US"/>
          </a:p>
        </p:txBody>
      </p:sp>
    </p:spTree>
    <p:extLst>
      <p:ext uri="{BB962C8B-B14F-4D97-AF65-F5344CB8AC3E}">
        <p14:creationId xmlns:p14="http://schemas.microsoft.com/office/powerpoint/2010/main" val="843075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4C72B3-FE47-4BF3-AB6D-080CBDF71F98}" type="datetimeFigureOut">
              <a:rPr lang="en-US" smtClean="0"/>
              <a:t>10/18/2015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D1489-062C-4690-AF7D-09458E61DA48}" type="slidenum">
              <a:rPr lang="en-US" smtClean="0"/>
              <a:t>‹#›</a:t>
            </a:fld>
            <a:endParaRPr lang="en-US"/>
          </a:p>
        </p:txBody>
      </p:sp>
    </p:spTree>
    <p:extLst>
      <p:ext uri="{BB962C8B-B14F-4D97-AF65-F5344CB8AC3E}">
        <p14:creationId xmlns:p14="http://schemas.microsoft.com/office/powerpoint/2010/main" val="1738652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4C72B3-FE47-4BF3-AB6D-080CBDF71F98}" type="datetimeFigureOut">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CD1489-062C-4690-AF7D-09458E61DA48}" type="slidenum">
              <a:rPr lang="en-US" smtClean="0"/>
              <a:t>‹#›</a:t>
            </a:fld>
            <a:endParaRPr lang="en-US"/>
          </a:p>
        </p:txBody>
      </p:sp>
    </p:spTree>
    <p:extLst>
      <p:ext uri="{BB962C8B-B14F-4D97-AF65-F5344CB8AC3E}">
        <p14:creationId xmlns:p14="http://schemas.microsoft.com/office/powerpoint/2010/main" val="147004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4C72B3-FE47-4BF3-AB6D-080CBDF71F98}" type="datetimeFigureOut">
              <a:rPr lang="en-US" smtClean="0"/>
              <a:t>10/18/2015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CD1489-062C-4690-AF7D-09458E61DA48}" type="slidenum">
              <a:rPr lang="en-US" smtClean="0"/>
              <a:t>‹#›</a:t>
            </a:fld>
            <a:endParaRPr lang="en-US"/>
          </a:p>
        </p:txBody>
      </p:sp>
    </p:spTree>
    <p:extLst>
      <p:ext uri="{BB962C8B-B14F-4D97-AF65-F5344CB8AC3E}">
        <p14:creationId xmlns:p14="http://schemas.microsoft.com/office/powerpoint/2010/main" val="3451715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4C72B3-FE47-4BF3-AB6D-080CBDF71F98}" type="datetimeFigureOut">
              <a:rPr lang="en-US" smtClean="0"/>
              <a:t>10/18/2015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CD1489-062C-4690-AF7D-09458E61DA48}" type="slidenum">
              <a:rPr lang="en-US" smtClean="0"/>
              <a:t>‹#›</a:t>
            </a:fld>
            <a:endParaRPr lang="en-US"/>
          </a:p>
        </p:txBody>
      </p:sp>
    </p:spTree>
    <p:extLst>
      <p:ext uri="{BB962C8B-B14F-4D97-AF65-F5344CB8AC3E}">
        <p14:creationId xmlns:p14="http://schemas.microsoft.com/office/powerpoint/2010/main" val="847868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4C72B3-FE47-4BF3-AB6D-080CBDF71F98}" type="datetimeFigureOut">
              <a:rPr lang="en-US" smtClean="0"/>
              <a:t>10/18/2015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CD1489-062C-4690-AF7D-09458E61DA48}" type="slidenum">
              <a:rPr lang="en-US" smtClean="0"/>
              <a:t>‹#›</a:t>
            </a:fld>
            <a:endParaRPr lang="en-US"/>
          </a:p>
        </p:txBody>
      </p:sp>
    </p:spTree>
    <p:extLst>
      <p:ext uri="{BB962C8B-B14F-4D97-AF65-F5344CB8AC3E}">
        <p14:creationId xmlns:p14="http://schemas.microsoft.com/office/powerpoint/2010/main" val="4266070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4C72B3-FE47-4BF3-AB6D-080CBDF71F98}" type="datetimeFigureOut">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CD1489-062C-4690-AF7D-09458E61DA48}" type="slidenum">
              <a:rPr lang="en-US" smtClean="0"/>
              <a:t>‹#›</a:t>
            </a:fld>
            <a:endParaRPr lang="en-US"/>
          </a:p>
        </p:txBody>
      </p:sp>
    </p:spTree>
    <p:extLst>
      <p:ext uri="{BB962C8B-B14F-4D97-AF65-F5344CB8AC3E}">
        <p14:creationId xmlns:p14="http://schemas.microsoft.com/office/powerpoint/2010/main" val="881516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4C72B3-FE47-4BF3-AB6D-080CBDF71F98}" type="datetimeFigureOut">
              <a:rPr lang="en-US" smtClean="0"/>
              <a:t>10/18/2015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CD1489-062C-4690-AF7D-09458E61DA48}" type="slidenum">
              <a:rPr lang="en-US" smtClean="0"/>
              <a:t>‹#›</a:t>
            </a:fld>
            <a:endParaRPr lang="en-US"/>
          </a:p>
        </p:txBody>
      </p:sp>
    </p:spTree>
    <p:extLst>
      <p:ext uri="{BB962C8B-B14F-4D97-AF65-F5344CB8AC3E}">
        <p14:creationId xmlns:p14="http://schemas.microsoft.com/office/powerpoint/2010/main" val="3355353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4C72B3-FE47-4BF3-AB6D-080CBDF71F98}" type="datetimeFigureOut">
              <a:rPr lang="en-US" smtClean="0"/>
              <a:t>10/18/2015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CD1489-062C-4690-AF7D-09458E61DA48}" type="slidenum">
              <a:rPr lang="en-US" smtClean="0"/>
              <a:t>‹#›</a:t>
            </a:fld>
            <a:endParaRPr lang="en-US"/>
          </a:p>
        </p:txBody>
      </p:sp>
    </p:spTree>
    <p:extLst>
      <p:ext uri="{BB962C8B-B14F-4D97-AF65-F5344CB8AC3E}">
        <p14:creationId xmlns:p14="http://schemas.microsoft.com/office/powerpoint/2010/main" val="1151255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837038"/>
            <a:ext cx="9144000" cy="3420762"/>
          </a:xfrm>
        </p:spPr>
        <p:txBody>
          <a:bodyPr>
            <a:normAutofit/>
          </a:bodyPr>
          <a:lstStyle/>
          <a:p>
            <a:pPr algn="l"/>
            <a:endParaRPr lang="en-US" dirty="0" smtClean="0"/>
          </a:p>
          <a:p>
            <a:pPr algn="l"/>
            <a:endParaRPr lang="en-US" dirty="0"/>
          </a:p>
          <a:p>
            <a:pPr algn="l"/>
            <a:endParaRPr lang="en-US" dirty="0" smtClean="0"/>
          </a:p>
          <a:p>
            <a:r>
              <a:rPr lang="en-US" sz="8800" dirty="0" smtClean="0"/>
              <a:t>CTI – WTF?</a:t>
            </a:r>
          </a:p>
          <a:p>
            <a:r>
              <a:rPr lang="en-US" sz="1400" dirty="0" smtClean="0"/>
              <a:t>		             </a:t>
            </a:r>
            <a:endParaRPr lang="en-US" sz="1400" dirty="0"/>
          </a:p>
        </p:txBody>
      </p:sp>
    </p:spTree>
    <p:extLst>
      <p:ext uri="{BB962C8B-B14F-4D97-AF65-F5344CB8AC3E}">
        <p14:creationId xmlns:p14="http://schemas.microsoft.com/office/powerpoint/2010/main" val="3465378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The FSCO Guideline:</a:t>
            </a:r>
            <a:endParaRPr lang="en-US" sz="3600" dirty="0"/>
          </a:p>
        </p:txBody>
      </p:sp>
      <p:sp>
        <p:nvSpPr>
          <p:cNvPr id="3" name="Subtitle 2"/>
          <p:cNvSpPr>
            <a:spLocks noGrp="1"/>
          </p:cNvSpPr>
          <p:nvPr>
            <p:ph type="subTitle" idx="1"/>
          </p:nvPr>
        </p:nvSpPr>
        <p:spPr>
          <a:xfrm>
            <a:off x="1524000" y="1837038"/>
            <a:ext cx="9144000" cy="3420762"/>
          </a:xfrm>
        </p:spPr>
        <p:txBody>
          <a:bodyPr>
            <a:normAutofit/>
          </a:bodyPr>
          <a:lstStyle/>
          <a:p>
            <a:pPr marL="342900" indent="-342900" algn="l">
              <a:buFontTx/>
              <a:buChar char="-"/>
            </a:pPr>
            <a:endParaRPr lang="en-US" dirty="0" smtClean="0"/>
          </a:p>
          <a:p>
            <a:pPr marL="342900" indent="-342900" algn="l">
              <a:buFontTx/>
              <a:buChar char="-"/>
            </a:pPr>
            <a:r>
              <a:rPr lang="en-US" dirty="0" smtClean="0"/>
              <a:t>Has been published in draft form only in July.</a:t>
            </a:r>
          </a:p>
          <a:p>
            <a:pPr marL="342900" indent="-342900" algn="l">
              <a:buFontTx/>
              <a:buChar char="-"/>
            </a:pPr>
            <a:r>
              <a:rPr lang="en-US" dirty="0" smtClean="0"/>
              <a:t>Consultation with stakeholders was held in August.</a:t>
            </a:r>
          </a:p>
          <a:p>
            <a:pPr marL="342900" indent="-342900" algn="l">
              <a:buFontTx/>
              <a:buChar char="-"/>
            </a:pPr>
            <a:r>
              <a:rPr lang="en-US" dirty="0" smtClean="0"/>
              <a:t>Feedback with respect to the FSCO Guideline and CTI report will be considered in a future release of the final guideline.</a:t>
            </a:r>
            <a:endParaRPr lang="en-US" dirty="0"/>
          </a:p>
        </p:txBody>
      </p:sp>
    </p:spTree>
    <p:extLst>
      <p:ext uri="{BB962C8B-B14F-4D97-AF65-F5344CB8AC3E}">
        <p14:creationId xmlns:p14="http://schemas.microsoft.com/office/powerpoint/2010/main" val="1839583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CTI Definition:</a:t>
            </a:r>
            <a:endParaRPr lang="en-US" sz="3600" dirty="0"/>
          </a:p>
        </p:txBody>
      </p:sp>
      <p:sp>
        <p:nvSpPr>
          <p:cNvPr id="3" name="Subtitle 2"/>
          <p:cNvSpPr>
            <a:spLocks noGrp="1"/>
          </p:cNvSpPr>
          <p:nvPr>
            <p:ph type="subTitle" idx="1"/>
          </p:nvPr>
        </p:nvSpPr>
        <p:spPr>
          <a:xfrm>
            <a:off x="1524000" y="1837038"/>
            <a:ext cx="9144000" cy="3420762"/>
          </a:xfrm>
        </p:spPr>
        <p:txBody>
          <a:bodyPr>
            <a:normAutofit/>
          </a:bodyPr>
          <a:lstStyle/>
          <a:p>
            <a:pPr algn="l"/>
            <a:endParaRPr lang="en-US" sz="2000" b="1" dirty="0" smtClean="0"/>
          </a:p>
          <a:p>
            <a:pPr algn="l"/>
            <a:r>
              <a:rPr lang="en-US" sz="2000" b="1" dirty="0" smtClean="0"/>
              <a:t>Physical </a:t>
            </a:r>
            <a:r>
              <a:rPr lang="en-US" sz="2000" b="1" dirty="0"/>
              <a:t>impairments</a:t>
            </a:r>
            <a:r>
              <a:rPr lang="en-US" sz="2000" dirty="0"/>
              <a:t>: grades I, II and III (cervical radiculopathy) neck pain and </a:t>
            </a:r>
            <a:r>
              <a:rPr lang="en-US" sz="2000" dirty="0" smtClean="0"/>
              <a:t>its associated </a:t>
            </a:r>
            <a:r>
              <a:rPr lang="en-US" sz="2000" dirty="0"/>
              <a:t>disorders (NAD); headaches associated with neck pain; thoracic and </a:t>
            </a:r>
            <a:r>
              <a:rPr lang="en-US" sz="2000" dirty="0" smtClean="0"/>
              <a:t>lumbar spine </a:t>
            </a:r>
            <a:r>
              <a:rPr lang="en-US" sz="2000" dirty="0"/>
              <a:t>pain; thoracic radiculopathy and lumbar radiculopathy (nerve root injury); grades </a:t>
            </a:r>
            <a:r>
              <a:rPr lang="en-US" sz="2000" dirty="0" smtClean="0"/>
              <a:t>I and </a:t>
            </a:r>
            <a:r>
              <a:rPr lang="en-US" sz="2000" dirty="0"/>
              <a:t>II girdle and limb sprains and strains and related soft tissue injuries; grades I and </a:t>
            </a:r>
            <a:r>
              <a:rPr lang="en-US" sz="2000" dirty="0" smtClean="0"/>
              <a:t>II sprains </a:t>
            </a:r>
            <a:r>
              <a:rPr lang="en-US" sz="2000" dirty="0"/>
              <a:t>and strains of the temporomandibular joint and related soft tissue injuries; </a:t>
            </a:r>
            <a:r>
              <a:rPr lang="en-US" sz="2000" dirty="0" smtClean="0"/>
              <a:t>skin and </a:t>
            </a:r>
            <a:r>
              <a:rPr lang="en-US" sz="2000" dirty="0"/>
              <a:t>muscle contusions; abrasions and skin lacerations which do not extend beneath </a:t>
            </a:r>
            <a:r>
              <a:rPr lang="en-US" sz="2000" dirty="0" smtClean="0"/>
              <a:t>the dermis</a:t>
            </a:r>
            <a:r>
              <a:rPr lang="en-US" sz="2000" dirty="0"/>
              <a:t>; and pain associated with any of the above listed impairments</a:t>
            </a:r>
            <a:r>
              <a:rPr lang="en-US" sz="2000" dirty="0" smtClean="0"/>
              <a:t>.</a:t>
            </a:r>
          </a:p>
          <a:p>
            <a:pPr algn="l"/>
            <a:endParaRPr lang="en-US" dirty="0"/>
          </a:p>
        </p:txBody>
      </p:sp>
    </p:spTree>
    <p:extLst>
      <p:ext uri="{BB962C8B-B14F-4D97-AF65-F5344CB8AC3E}">
        <p14:creationId xmlns:p14="http://schemas.microsoft.com/office/powerpoint/2010/main" val="24611338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CTI Definition:</a:t>
            </a:r>
            <a:endParaRPr lang="en-US" sz="3600" dirty="0"/>
          </a:p>
        </p:txBody>
      </p:sp>
      <p:sp>
        <p:nvSpPr>
          <p:cNvPr id="3" name="Subtitle 2"/>
          <p:cNvSpPr>
            <a:spLocks noGrp="1"/>
          </p:cNvSpPr>
          <p:nvPr>
            <p:ph type="subTitle" idx="1"/>
          </p:nvPr>
        </p:nvSpPr>
        <p:spPr>
          <a:xfrm>
            <a:off x="1524000" y="1837038"/>
            <a:ext cx="9144000" cy="3420762"/>
          </a:xfrm>
        </p:spPr>
        <p:txBody>
          <a:bodyPr>
            <a:normAutofit fontScale="85000" lnSpcReduction="10000"/>
          </a:bodyPr>
          <a:lstStyle/>
          <a:p>
            <a:pPr algn="l"/>
            <a:r>
              <a:rPr lang="en-US" b="1" dirty="0"/>
              <a:t>Mental impairments: </a:t>
            </a:r>
            <a:r>
              <a:rPr lang="en-US" dirty="0"/>
              <a:t>mild traumatic brain injury (MTBI) (manifested as a loss of</a:t>
            </a:r>
          </a:p>
          <a:p>
            <a:pPr algn="l"/>
            <a:r>
              <a:rPr lang="en-US" dirty="0"/>
              <a:t>consciousness lasting less than 30 minutes after the accident, altered consciousness</a:t>
            </a:r>
          </a:p>
          <a:p>
            <a:pPr algn="l"/>
            <a:r>
              <a:rPr lang="en-US" dirty="0"/>
              <a:t>≤ 24 hours after the accident, post-traumatic amnesia ≤ 24 hours after the accident,</a:t>
            </a:r>
          </a:p>
          <a:p>
            <a:pPr algn="l"/>
            <a:r>
              <a:rPr lang="en-US" dirty="0"/>
              <a:t>and an initial Glasgow Coma Scale of 13 to 15), with normal structural imaging, and</a:t>
            </a:r>
          </a:p>
          <a:p>
            <a:pPr algn="l"/>
            <a:r>
              <a:rPr lang="en-US" dirty="0"/>
              <a:t>with signs and symptoms resulting from the MTBI lasting no more than 3 months.</a:t>
            </a:r>
          </a:p>
          <a:p>
            <a:pPr algn="l"/>
            <a:endParaRPr lang="en-US" b="1" dirty="0" smtClean="0"/>
          </a:p>
          <a:p>
            <a:pPr algn="l"/>
            <a:r>
              <a:rPr lang="en-US" b="1" dirty="0" smtClean="0"/>
              <a:t>Psychological </a:t>
            </a:r>
            <a:r>
              <a:rPr lang="en-US" b="1" dirty="0"/>
              <a:t>impairments: </a:t>
            </a:r>
            <a:r>
              <a:rPr lang="en-US" dirty="0"/>
              <a:t>early psychological signs and symptoms, including:</a:t>
            </a:r>
          </a:p>
          <a:p>
            <a:pPr algn="l"/>
            <a:r>
              <a:rPr lang="en-US" dirty="0"/>
              <a:t>depressed mood, anxiety, fear, anger, frustration and poor expectation of recovery.</a:t>
            </a:r>
          </a:p>
        </p:txBody>
      </p:sp>
    </p:spTree>
    <p:extLst>
      <p:ext uri="{BB962C8B-B14F-4D97-AF65-F5344CB8AC3E}">
        <p14:creationId xmlns:p14="http://schemas.microsoft.com/office/powerpoint/2010/main" val="4227321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Impairments That Do Not Come within CTI:</a:t>
            </a:r>
            <a:endParaRPr lang="en-US" sz="3600" dirty="0"/>
          </a:p>
        </p:txBody>
      </p:sp>
      <p:sp>
        <p:nvSpPr>
          <p:cNvPr id="3" name="Subtitle 2"/>
          <p:cNvSpPr>
            <a:spLocks noGrp="1"/>
          </p:cNvSpPr>
          <p:nvPr>
            <p:ph type="subTitle" idx="1"/>
          </p:nvPr>
        </p:nvSpPr>
        <p:spPr>
          <a:xfrm>
            <a:off x="1524000" y="1837038"/>
            <a:ext cx="9144000" cy="3420762"/>
          </a:xfrm>
        </p:spPr>
        <p:txBody>
          <a:bodyPr>
            <a:normAutofit fontScale="62500" lnSpcReduction="20000"/>
          </a:bodyPr>
          <a:lstStyle/>
          <a:p>
            <a:pPr algn="l"/>
            <a:r>
              <a:rPr lang="en-US" dirty="0"/>
              <a:t>An insured person’s impairment does not come within this Guideline if a </a:t>
            </a:r>
            <a:r>
              <a:rPr lang="en-US" dirty="0" smtClean="0"/>
              <a:t>health practitioner </a:t>
            </a:r>
            <a:r>
              <a:rPr lang="en-US" dirty="0"/>
              <a:t>(as identified depending on the circumstances described below), </a:t>
            </a:r>
            <a:r>
              <a:rPr lang="en-US" dirty="0" smtClean="0"/>
              <a:t>acting impartially </a:t>
            </a:r>
            <a:r>
              <a:rPr lang="en-US" dirty="0"/>
              <a:t>and within the scope of his or her expertise, confirms in writing </a:t>
            </a:r>
            <a:r>
              <a:rPr lang="en-US" dirty="0" smtClean="0"/>
              <a:t>and provides </a:t>
            </a:r>
            <a:r>
              <a:rPr lang="en-US" dirty="0"/>
              <a:t>compelling evidence that:</a:t>
            </a:r>
          </a:p>
          <a:p>
            <a:pPr algn="l"/>
            <a:r>
              <a:rPr lang="en-US" dirty="0"/>
              <a:t>(a) the CTI is not the most serious impairment sustained by the insured person </a:t>
            </a:r>
            <a:r>
              <a:rPr lang="en-US" dirty="0" smtClean="0"/>
              <a:t>as a </a:t>
            </a:r>
            <a:r>
              <a:rPr lang="en-US" dirty="0"/>
              <a:t>result of the motor vehicle accident</a:t>
            </a:r>
          </a:p>
          <a:p>
            <a:pPr algn="l"/>
            <a:r>
              <a:rPr lang="en-US" b="1" dirty="0"/>
              <a:t>OR</a:t>
            </a:r>
          </a:p>
          <a:p>
            <a:pPr algn="l"/>
            <a:r>
              <a:rPr lang="en-US" dirty="0"/>
              <a:t>(b) the CTI is the most serious impairment sustained by the insured person as </a:t>
            </a:r>
            <a:r>
              <a:rPr lang="en-US" dirty="0" smtClean="0"/>
              <a:t>a result </a:t>
            </a:r>
            <a:r>
              <a:rPr lang="en-US" dirty="0"/>
              <a:t>of the motor vehicle accident, but the insured person:</a:t>
            </a:r>
          </a:p>
          <a:p>
            <a:pPr lvl="1" algn="l"/>
            <a:r>
              <a:rPr lang="en-US" dirty="0" err="1"/>
              <a:t>i</a:t>
            </a:r>
            <a:r>
              <a:rPr lang="en-US" dirty="0"/>
              <a:t>. has any of the following conditions (which may pre-date the accident </a:t>
            </a:r>
            <a:r>
              <a:rPr lang="en-US" dirty="0" smtClean="0"/>
              <a:t>or develop </a:t>
            </a:r>
            <a:r>
              <a:rPr lang="en-US" dirty="0"/>
              <a:t>during the course of treatment under this Guideline):</a:t>
            </a:r>
          </a:p>
          <a:p>
            <a:pPr marL="800100" lvl="1" indent="-342900" algn="l">
              <a:buFont typeface="Arial" panose="020B0604020202020204" pitchFamily="34" charset="0"/>
              <a:buChar char="•"/>
            </a:pPr>
            <a:r>
              <a:rPr lang="en-US" dirty="0" smtClean="0"/>
              <a:t>Neurological </a:t>
            </a:r>
            <a:r>
              <a:rPr lang="en-US" dirty="0"/>
              <a:t>disorder (for example, cervical </a:t>
            </a:r>
            <a:r>
              <a:rPr lang="en-US" dirty="0" err="1"/>
              <a:t>spondylotic</a:t>
            </a:r>
            <a:r>
              <a:rPr lang="en-US" dirty="0"/>
              <a:t> myelopathy</a:t>
            </a:r>
            <a:r>
              <a:rPr lang="en-US" dirty="0" smtClean="0"/>
              <a:t>) </a:t>
            </a:r>
          </a:p>
          <a:p>
            <a:pPr marL="800100" lvl="1" indent="-342900" algn="l">
              <a:buFont typeface="Arial" panose="020B0604020202020204" pitchFamily="34" charset="0"/>
              <a:buChar char="•"/>
            </a:pPr>
            <a:r>
              <a:rPr lang="en-US" dirty="0" smtClean="0"/>
              <a:t>Autoimmune </a:t>
            </a:r>
            <a:r>
              <a:rPr lang="en-US" dirty="0"/>
              <a:t>disorder with or without joint involvement (for </a:t>
            </a:r>
            <a:r>
              <a:rPr lang="en-US" dirty="0" smtClean="0"/>
              <a:t>example, Type </a:t>
            </a:r>
            <a:r>
              <a:rPr lang="en-US" dirty="0"/>
              <a:t>1 Diabetes in an uncontrolled state</a:t>
            </a:r>
            <a:r>
              <a:rPr lang="en-US" dirty="0" smtClean="0"/>
              <a:t>) </a:t>
            </a:r>
          </a:p>
          <a:p>
            <a:pPr marL="800100" lvl="1" indent="-342900" algn="l">
              <a:buFont typeface="Arial" panose="020B0604020202020204" pitchFamily="34" charset="0"/>
              <a:buChar char="•"/>
            </a:pPr>
            <a:r>
              <a:rPr lang="en-US" dirty="0" smtClean="0"/>
              <a:t>Psychiatric </a:t>
            </a:r>
            <a:r>
              <a:rPr lang="en-US" dirty="0"/>
              <a:t>condition (for example, active psychoses, severe </a:t>
            </a:r>
            <a:r>
              <a:rPr lang="en-US" dirty="0" smtClean="0"/>
              <a:t>PTSD) </a:t>
            </a:r>
          </a:p>
          <a:p>
            <a:pPr marL="800100" lvl="1" indent="-342900" algn="l">
              <a:buFont typeface="Arial" panose="020B0604020202020204" pitchFamily="34" charset="0"/>
              <a:buChar char="•"/>
            </a:pPr>
            <a:r>
              <a:rPr lang="en-US" dirty="0" smtClean="0"/>
              <a:t>Other </a:t>
            </a:r>
            <a:r>
              <a:rPr lang="en-US" dirty="0"/>
              <a:t>serious pathology (for example, active cancer)</a:t>
            </a:r>
          </a:p>
          <a:p>
            <a:pPr lvl="1" algn="l"/>
            <a:r>
              <a:rPr lang="en-US" b="1" dirty="0"/>
              <a:t>AND</a:t>
            </a:r>
          </a:p>
          <a:p>
            <a:pPr lvl="1" algn="l"/>
            <a:r>
              <a:rPr lang="en-US" dirty="0"/>
              <a:t>ii. the condition is likely to prevent the insured person from recovering </a:t>
            </a:r>
            <a:r>
              <a:rPr lang="en-US" dirty="0" smtClean="0"/>
              <a:t>if treated </a:t>
            </a:r>
            <a:r>
              <a:rPr lang="en-US" dirty="0"/>
              <a:t>only under the care pathways.</a:t>
            </a:r>
          </a:p>
        </p:txBody>
      </p:sp>
    </p:spTree>
    <p:extLst>
      <p:ext uri="{BB962C8B-B14F-4D97-AF65-F5344CB8AC3E}">
        <p14:creationId xmlns:p14="http://schemas.microsoft.com/office/powerpoint/2010/main" val="887893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a:t>Impairments That Do Not Come within CTI:</a:t>
            </a:r>
          </a:p>
        </p:txBody>
      </p:sp>
      <p:sp>
        <p:nvSpPr>
          <p:cNvPr id="3" name="Subtitle 2"/>
          <p:cNvSpPr>
            <a:spLocks noGrp="1"/>
          </p:cNvSpPr>
          <p:nvPr>
            <p:ph type="subTitle" idx="1"/>
          </p:nvPr>
        </p:nvSpPr>
        <p:spPr>
          <a:xfrm>
            <a:off x="1524000" y="1837038"/>
            <a:ext cx="9144000" cy="3420762"/>
          </a:xfrm>
        </p:spPr>
        <p:txBody>
          <a:bodyPr>
            <a:normAutofit fontScale="85000" lnSpcReduction="20000"/>
          </a:bodyPr>
          <a:lstStyle/>
          <a:p>
            <a:pPr algn="l"/>
            <a:r>
              <a:rPr lang="en-US" dirty="0"/>
              <a:t>Where an insured person has not received any treatment under this Guideline, the</a:t>
            </a:r>
          </a:p>
          <a:p>
            <a:pPr algn="l"/>
            <a:r>
              <a:rPr lang="en-US" dirty="0"/>
              <a:t>confirmation and compelling evidence referred to above must be provided by a health</a:t>
            </a:r>
          </a:p>
          <a:p>
            <a:pPr algn="l"/>
            <a:r>
              <a:rPr lang="en-US" dirty="0"/>
              <a:t>practitioner, as defined in the SABS, in a completed and signed OCF-18 Treatment</a:t>
            </a:r>
          </a:p>
          <a:p>
            <a:pPr algn="l"/>
            <a:r>
              <a:rPr lang="en-US" dirty="0"/>
              <a:t>and Assessment Plan (unless the requirement for the OCF-18 has been waived by the</a:t>
            </a:r>
          </a:p>
          <a:p>
            <a:pPr algn="l"/>
            <a:r>
              <a:rPr lang="en-US" dirty="0"/>
              <a:t>insurer</a:t>
            </a:r>
            <a:r>
              <a:rPr lang="en-US" dirty="0" smtClean="0"/>
              <a:t>).</a:t>
            </a:r>
          </a:p>
          <a:p>
            <a:pPr algn="l"/>
            <a:endParaRPr lang="en-US" dirty="0"/>
          </a:p>
          <a:p>
            <a:pPr algn="l"/>
            <a:r>
              <a:rPr lang="en-US" dirty="0"/>
              <a:t>Where an insured person has already received any treatment under this Guideline,</a:t>
            </a:r>
          </a:p>
          <a:p>
            <a:pPr algn="l"/>
            <a:r>
              <a:rPr lang="en-US" dirty="0"/>
              <a:t>the confirmation and compelling evidence referred to above must be provided only by</a:t>
            </a:r>
          </a:p>
          <a:p>
            <a:pPr algn="l"/>
            <a:r>
              <a:rPr lang="en-US" dirty="0"/>
              <a:t>a physician or nurse practitioner in a completed and signed OCF-24 (unless the</a:t>
            </a:r>
          </a:p>
          <a:p>
            <a:pPr algn="l"/>
            <a:r>
              <a:rPr lang="en-US" dirty="0"/>
              <a:t>requirement for the OCF-24 has been waived by the insurer).</a:t>
            </a:r>
          </a:p>
        </p:txBody>
      </p:sp>
    </p:spTree>
    <p:extLst>
      <p:ext uri="{BB962C8B-B14F-4D97-AF65-F5344CB8AC3E}">
        <p14:creationId xmlns:p14="http://schemas.microsoft.com/office/powerpoint/2010/main" val="2888710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Healthcare professionals who can initiate:</a:t>
            </a:r>
            <a:endParaRPr lang="en-US" sz="3600" dirty="0"/>
          </a:p>
        </p:txBody>
      </p:sp>
      <p:sp>
        <p:nvSpPr>
          <p:cNvPr id="3" name="Subtitle 2"/>
          <p:cNvSpPr>
            <a:spLocks noGrp="1"/>
          </p:cNvSpPr>
          <p:nvPr>
            <p:ph type="subTitle" idx="1"/>
          </p:nvPr>
        </p:nvSpPr>
        <p:spPr>
          <a:xfrm>
            <a:off x="1524000" y="1837038"/>
            <a:ext cx="9144000" cy="3420762"/>
          </a:xfrm>
        </p:spPr>
        <p:txBody>
          <a:bodyPr>
            <a:normAutofit/>
          </a:bodyPr>
          <a:lstStyle/>
          <a:p>
            <a:pPr algn="l"/>
            <a:endParaRPr lang="en-US" dirty="0" smtClean="0"/>
          </a:p>
          <a:p>
            <a:pPr marL="342900" indent="-342900" algn="l">
              <a:buFont typeface="Arial" panose="020B0604020202020204" pitchFamily="34" charset="0"/>
              <a:buChar char="•"/>
            </a:pPr>
            <a:r>
              <a:rPr lang="en-US" dirty="0" smtClean="0"/>
              <a:t>Chiropractors</a:t>
            </a:r>
            <a:endParaRPr lang="en-US" dirty="0"/>
          </a:p>
          <a:p>
            <a:pPr marL="342900" indent="-342900" algn="l">
              <a:buFont typeface="Arial" panose="020B0604020202020204" pitchFamily="34" charset="0"/>
              <a:buChar char="•"/>
            </a:pPr>
            <a:r>
              <a:rPr lang="en-US" dirty="0" smtClean="0"/>
              <a:t>Dentists</a:t>
            </a:r>
            <a:endParaRPr lang="en-US" dirty="0"/>
          </a:p>
          <a:p>
            <a:pPr marL="342900" indent="-342900" algn="l">
              <a:buFont typeface="Arial" panose="020B0604020202020204" pitchFamily="34" charset="0"/>
              <a:buChar char="•"/>
            </a:pPr>
            <a:r>
              <a:rPr lang="en-US" dirty="0" smtClean="0"/>
              <a:t>nurse practitioners</a:t>
            </a:r>
          </a:p>
          <a:p>
            <a:pPr marL="342900" indent="-342900" algn="l">
              <a:buFont typeface="Arial" panose="020B0604020202020204" pitchFamily="34" charset="0"/>
              <a:buChar char="•"/>
            </a:pPr>
            <a:r>
              <a:rPr lang="en-US" dirty="0" smtClean="0"/>
              <a:t>physicians</a:t>
            </a:r>
            <a:endParaRPr lang="en-US" dirty="0"/>
          </a:p>
          <a:p>
            <a:pPr marL="342900" indent="-342900" algn="l">
              <a:buFont typeface="Arial" panose="020B0604020202020204" pitchFamily="34" charset="0"/>
              <a:buChar char="•"/>
            </a:pPr>
            <a:r>
              <a:rPr lang="en-US" dirty="0" smtClean="0"/>
              <a:t>physiotherapists</a:t>
            </a:r>
            <a:endParaRPr lang="en-US" dirty="0"/>
          </a:p>
        </p:txBody>
      </p:sp>
    </p:spTree>
    <p:extLst>
      <p:ext uri="{BB962C8B-B14F-4D97-AF65-F5344CB8AC3E}">
        <p14:creationId xmlns:p14="http://schemas.microsoft.com/office/powerpoint/2010/main" val="3510415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Timeframe and Fees:</a:t>
            </a:r>
            <a:endParaRPr lang="en-US" sz="3600" dirty="0"/>
          </a:p>
        </p:txBody>
      </p:sp>
      <p:sp>
        <p:nvSpPr>
          <p:cNvPr id="3" name="Subtitle 2"/>
          <p:cNvSpPr>
            <a:spLocks noGrp="1"/>
          </p:cNvSpPr>
          <p:nvPr>
            <p:ph type="subTitle" idx="1"/>
          </p:nvPr>
        </p:nvSpPr>
        <p:spPr>
          <a:xfrm>
            <a:off x="1524000" y="1837038"/>
            <a:ext cx="9144000" cy="3420762"/>
          </a:xfrm>
        </p:spPr>
        <p:txBody>
          <a:bodyPr>
            <a:normAutofit lnSpcReduction="10000"/>
          </a:bodyPr>
          <a:lstStyle/>
          <a:p>
            <a:pPr marL="342900" indent="-342900" algn="l">
              <a:buFontTx/>
              <a:buChar char="-"/>
            </a:pPr>
            <a:r>
              <a:rPr lang="en-US" dirty="0" smtClean="0"/>
              <a:t>Up to 6 months</a:t>
            </a:r>
          </a:p>
          <a:p>
            <a:pPr marL="342900" indent="-342900" algn="l">
              <a:buFontTx/>
              <a:buChar char="-"/>
            </a:pPr>
            <a:r>
              <a:rPr lang="en-US" dirty="0" smtClean="0"/>
              <a:t>2 phases of 1-3 months and 4-6 months.</a:t>
            </a:r>
          </a:p>
          <a:p>
            <a:pPr marL="342900" indent="-342900" algn="l">
              <a:buFontTx/>
              <a:buChar char="-"/>
            </a:pPr>
            <a:r>
              <a:rPr lang="en-US" dirty="0" smtClean="0"/>
              <a:t>Treatment should correspond to time frame in the pathway.  For example if a person begins treatment at 2 months post collision they can access all treatment in the first phase.  However, if a person begins treatment in month 4 they can only access the second phase.</a:t>
            </a:r>
          </a:p>
          <a:p>
            <a:pPr marL="342900" indent="-342900" algn="l">
              <a:buFontTx/>
              <a:buChar char="-"/>
            </a:pPr>
            <a:r>
              <a:rPr lang="en-US" dirty="0" smtClean="0"/>
              <a:t>Fees are not yet published.</a:t>
            </a:r>
          </a:p>
          <a:p>
            <a:pPr marL="342900" indent="-342900" algn="l">
              <a:buFontTx/>
              <a:buChar char="-"/>
            </a:pPr>
            <a:r>
              <a:rPr lang="en-US" dirty="0" smtClean="0"/>
              <a:t>All EHB available to a claimant are to be deducted from the amounts payable by the insurer.</a:t>
            </a:r>
          </a:p>
          <a:p>
            <a:pPr marL="342900" indent="-342900" algn="l">
              <a:buFontTx/>
              <a:buChar char="-"/>
            </a:pPr>
            <a:endParaRPr lang="en-US" dirty="0" smtClean="0"/>
          </a:p>
        </p:txBody>
      </p:sp>
    </p:spTree>
    <p:extLst>
      <p:ext uri="{BB962C8B-B14F-4D97-AF65-F5344CB8AC3E}">
        <p14:creationId xmlns:p14="http://schemas.microsoft.com/office/powerpoint/2010/main" val="2535371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WHY CTI</a:t>
            </a:r>
            <a:endParaRPr lang="en-US" sz="3600" dirty="0"/>
          </a:p>
        </p:txBody>
      </p:sp>
      <p:sp>
        <p:nvSpPr>
          <p:cNvPr id="3" name="Subtitle 2"/>
          <p:cNvSpPr>
            <a:spLocks noGrp="1"/>
          </p:cNvSpPr>
          <p:nvPr>
            <p:ph type="subTitle" idx="1"/>
          </p:nvPr>
        </p:nvSpPr>
        <p:spPr>
          <a:xfrm>
            <a:off x="1524000" y="1837038"/>
            <a:ext cx="9144000" cy="3420762"/>
          </a:xfrm>
        </p:spPr>
        <p:txBody>
          <a:bodyPr>
            <a:normAutofit fontScale="92500" lnSpcReduction="10000"/>
          </a:bodyPr>
          <a:lstStyle/>
          <a:p>
            <a:pPr marL="342900" indent="-342900" algn="l">
              <a:buFontTx/>
              <a:buChar char="-"/>
            </a:pPr>
            <a:r>
              <a:rPr lang="en-US" dirty="0" smtClean="0"/>
              <a:t>In 2003 the first PAF was introduced.  It was revised in 2005 and re-introduced in 2007.</a:t>
            </a:r>
          </a:p>
          <a:p>
            <a:pPr marL="342900" indent="-342900" algn="l">
              <a:buFontTx/>
              <a:buChar char="-"/>
            </a:pPr>
            <a:r>
              <a:rPr lang="en-US" dirty="0" smtClean="0"/>
              <a:t>Prior to 2010 all non-cat claimants were eligible to receive up to $100k in med-rehab benefit to the extent that the PAF was not successful in addressing the symptoms.</a:t>
            </a:r>
          </a:p>
          <a:p>
            <a:pPr marL="342900" indent="-342900" algn="l">
              <a:buFontTx/>
              <a:buChar char="-"/>
            </a:pPr>
            <a:r>
              <a:rPr lang="en-US" dirty="0" smtClean="0"/>
              <a:t>In 2010 MIG was instituted limiting med-rehab funding to $3500 over a 12-week period if definition was met.</a:t>
            </a:r>
          </a:p>
          <a:p>
            <a:pPr marL="342900" indent="-342900" algn="l">
              <a:buFontTx/>
              <a:buChar char="-"/>
            </a:pPr>
            <a:r>
              <a:rPr lang="en-US" dirty="0" smtClean="0"/>
              <a:t>MIG was introduced as an interim measure to be replaced with a permanent evidence-based protocol in the future.</a:t>
            </a:r>
          </a:p>
          <a:p>
            <a:pPr marL="342900" indent="-342900" algn="l">
              <a:buFontTx/>
              <a:buChar char="-"/>
            </a:pPr>
            <a:r>
              <a:rPr lang="en-US" dirty="0" smtClean="0"/>
              <a:t>In July 2012 Dr. Cote was hired to initiate the process of redefining MIG.</a:t>
            </a:r>
          </a:p>
          <a:p>
            <a:pPr algn="l"/>
            <a:endParaRPr lang="en-US" dirty="0" smtClean="0"/>
          </a:p>
          <a:p>
            <a:pPr marL="800100" lvl="1" indent="-342900" algn="l">
              <a:buFontTx/>
              <a:buChar char="-"/>
            </a:pPr>
            <a:endParaRPr lang="en-US" dirty="0"/>
          </a:p>
        </p:txBody>
      </p:sp>
    </p:spTree>
    <p:extLst>
      <p:ext uri="{BB962C8B-B14F-4D97-AF65-F5344CB8AC3E}">
        <p14:creationId xmlns:p14="http://schemas.microsoft.com/office/powerpoint/2010/main" val="297189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The Process</a:t>
            </a:r>
            <a:endParaRPr lang="en-US" sz="3600" dirty="0"/>
          </a:p>
        </p:txBody>
      </p:sp>
      <p:sp>
        <p:nvSpPr>
          <p:cNvPr id="3" name="Subtitle 2"/>
          <p:cNvSpPr>
            <a:spLocks noGrp="1"/>
          </p:cNvSpPr>
          <p:nvPr>
            <p:ph type="subTitle" idx="1"/>
          </p:nvPr>
        </p:nvSpPr>
        <p:spPr>
          <a:xfrm>
            <a:off x="1524000" y="1837038"/>
            <a:ext cx="9144000" cy="3420762"/>
          </a:xfrm>
        </p:spPr>
        <p:txBody>
          <a:bodyPr>
            <a:normAutofit/>
          </a:bodyPr>
          <a:lstStyle/>
          <a:p>
            <a:pPr marL="342900" indent="-342900" algn="l">
              <a:buFontTx/>
              <a:buChar char="-"/>
            </a:pPr>
            <a:r>
              <a:rPr lang="en-US" dirty="0" smtClean="0"/>
              <a:t>Dr. Cote hired to head the project team to come up with the following:</a:t>
            </a:r>
          </a:p>
          <a:p>
            <a:pPr marL="800100" lvl="1" indent="-342900" algn="l">
              <a:buFontTx/>
              <a:buChar char="-"/>
            </a:pPr>
            <a:r>
              <a:rPr lang="en-US" dirty="0" smtClean="0"/>
              <a:t>Review evidence-based research of regular MVA treatment protocols.</a:t>
            </a:r>
          </a:p>
          <a:p>
            <a:pPr marL="800100" lvl="1" indent="-342900" algn="l">
              <a:buFontTx/>
              <a:buChar char="-"/>
            </a:pPr>
            <a:r>
              <a:rPr lang="en-US" dirty="0" smtClean="0"/>
              <a:t>Development of a clinical prediction tool to be used by claimants and insurers to screen for clients who may be at higher risk to develop chronic pain and disability.</a:t>
            </a:r>
          </a:p>
          <a:p>
            <a:pPr marL="800100" lvl="1" indent="-342900" algn="l">
              <a:buFontTx/>
              <a:buChar char="-"/>
            </a:pPr>
            <a:r>
              <a:rPr lang="en-US" dirty="0" smtClean="0"/>
              <a:t>Develop a traffic injury protocol for incorporation by FSCO for the treatment of traffic injuries based on best evidence as identified through research.</a:t>
            </a:r>
          </a:p>
          <a:p>
            <a:pPr marL="342900" indent="-342900" algn="l">
              <a:buFontTx/>
              <a:buChar char="-"/>
            </a:pPr>
            <a:endParaRPr lang="en-US" dirty="0" smtClean="0"/>
          </a:p>
          <a:p>
            <a:pPr marL="800100" lvl="1" indent="-342900" algn="l">
              <a:buFontTx/>
              <a:buChar char="-"/>
            </a:pPr>
            <a:endParaRPr lang="en-US" dirty="0"/>
          </a:p>
        </p:txBody>
      </p:sp>
    </p:spTree>
    <p:extLst>
      <p:ext uri="{BB962C8B-B14F-4D97-AF65-F5344CB8AC3E}">
        <p14:creationId xmlns:p14="http://schemas.microsoft.com/office/powerpoint/2010/main" val="3898911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The Process</a:t>
            </a:r>
            <a:endParaRPr lang="en-US" sz="3600" dirty="0"/>
          </a:p>
        </p:txBody>
      </p:sp>
      <p:sp>
        <p:nvSpPr>
          <p:cNvPr id="3" name="Subtitle 2"/>
          <p:cNvSpPr>
            <a:spLocks noGrp="1"/>
          </p:cNvSpPr>
          <p:nvPr>
            <p:ph type="subTitle" idx="1"/>
          </p:nvPr>
        </p:nvSpPr>
        <p:spPr>
          <a:xfrm>
            <a:off x="1524000" y="1837038"/>
            <a:ext cx="9144000" cy="3420762"/>
          </a:xfrm>
        </p:spPr>
        <p:txBody>
          <a:bodyPr>
            <a:normAutofit fontScale="92500"/>
          </a:bodyPr>
          <a:lstStyle/>
          <a:p>
            <a:pPr marL="342900" indent="-342900" algn="l">
              <a:buFontTx/>
              <a:buChar char="-"/>
            </a:pPr>
            <a:r>
              <a:rPr lang="en-US" dirty="0" smtClean="0"/>
              <a:t>The Core Scientific Team to oversee work of the </a:t>
            </a:r>
            <a:r>
              <a:rPr lang="en-US" dirty="0"/>
              <a:t>T</a:t>
            </a:r>
            <a:r>
              <a:rPr lang="en-US" dirty="0" smtClean="0"/>
              <a:t>echnical Team</a:t>
            </a:r>
          </a:p>
          <a:p>
            <a:pPr marL="800100" lvl="1" indent="-342900" algn="l">
              <a:buFontTx/>
              <a:buChar char="-"/>
            </a:pPr>
            <a:r>
              <a:rPr lang="en-US" dirty="0" smtClean="0"/>
              <a:t>Consists of 9 individuals including: 5 epidemiologists, 1 researcher, 1 physiatrist (</a:t>
            </a:r>
            <a:r>
              <a:rPr lang="en-US" dirty="0" err="1" smtClean="0"/>
              <a:t>Emeis</a:t>
            </a:r>
            <a:r>
              <a:rPr lang="en-US" dirty="0" smtClean="0"/>
              <a:t>), 1 chiropractor and 1 rehabilitation scientist.</a:t>
            </a:r>
          </a:p>
          <a:p>
            <a:pPr marL="800100" lvl="1" indent="-342900" algn="l">
              <a:buFontTx/>
              <a:buChar char="-"/>
            </a:pPr>
            <a:endParaRPr lang="en-US" dirty="0"/>
          </a:p>
          <a:p>
            <a:pPr marL="342900" indent="-342900" algn="l">
              <a:buFontTx/>
              <a:buChar char="-"/>
            </a:pPr>
            <a:r>
              <a:rPr lang="en-US" dirty="0" smtClean="0"/>
              <a:t>Technical Team </a:t>
            </a:r>
          </a:p>
          <a:p>
            <a:pPr marL="800100" lvl="1" indent="-342900" algn="l">
              <a:buFontTx/>
              <a:buChar char="-"/>
            </a:pPr>
            <a:r>
              <a:rPr lang="en-US" dirty="0" smtClean="0"/>
              <a:t>Consists of 13 individuals who conducted the actual research and administrative activities.</a:t>
            </a:r>
          </a:p>
          <a:p>
            <a:pPr marL="800100" lvl="1" indent="-342900" algn="l">
              <a:buFontTx/>
              <a:buChar char="-"/>
            </a:pPr>
            <a:r>
              <a:rPr lang="en-US" dirty="0" smtClean="0"/>
              <a:t>This team is assisted by 14 graduate students who were recruited to help.</a:t>
            </a:r>
          </a:p>
          <a:p>
            <a:pPr marL="800100" lvl="1" indent="-342900" algn="l">
              <a:buFontTx/>
              <a:buChar char="-"/>
            </a:pPr>
            <a:endParaRPr lang="en-US" dirty="0"/>
          </a:p>
          <a:p>
            <a:pPr marL="342900" indent="-342900" algn="l">
              <a:buFontTx/>
              <a:buChar char="-"/>
            </a:pPr>
            <a:r>
              <a:rPr lang="en-US" dirty="0" smtClean="0"/>
              <a:t>Claimant pool – 11 current participants in MIG treatment were interviewed.</a:t>
            </a:r>
          </a:p>
          <a:p>
            <a:pPr marL="800100" lvl="1" indent="-342900" algn="l">
              <a:buFontTx/>
              <a:buChar char="-"/>
            </a:pPr>
            <a:endParaRPr lang="en-US" dirty="0"/>
          </a:p>
        </p:txBody>
      </p:sp>
    </p:spTree>
    <p:extLst>
      <p:ext uri="{BB962C8B-B14F-4D97-AF65-F5344CB8AC3E}">
        <p14:creationId xmlns:p14="http://schemas.microsoft.com/office/powerpoint/2010/main" val="3715132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Injury Classification</a:t>
            </a:r>
            <a:endParaRPr lang="en-US" sz="3600" dirty="0"/>
          </a:p>
        </p:txBody>
      </p:sp>
      <p:sp>
        <p:nvSpPr>
          <p:cNvPr id="3" name="Subtitle 2"/>
          <p:cNvSpPr>
            <a:spLocks noGrp="1"/>
          </p:cNvSpPr>
          <p:nvPr>
            <p:ph type="subTitle" idx="1"/>
          </p:nvPr>
        </p:nvSpPr>
        <p:spPr>
          <a:xfrm>
            <a:off x="1524000" y="1837038"/>
            <a:ext cx="9144000" cy="3420762"/>
          </a:xfrm>
        </p:spPr>
        <p:txBody>
          <a:bodyPr>
            <a:normAutofit/>
          </a:bodyPr>
          <a:lstStyle/>
          <a:p>
            <a:pPr marL="342900" indent="-342900" algn="l">
              <a:buFontTx/>
              <a:buChar char="-"/>
            </a:pPr>
            <a:r>
              <a:rPr lang="en-US" dirty="0" smtClean="0"/>
              <a:t>MVA injuries were classified into three groups:</a:t>
            </a:r>
          </a:p>
          <a:p>
            <a:pPr marL="800100" lvl="1" indent="-342900" algn="l">
              <a:buFontTx/>
              <a:buChar char="-"/>
            </a:pPr>
            <a:r>
              <a:rPr lang="en-US" dirty="0" smtClean="0"/>
              <a:t>Type I injury characterization:</a:t>
            </a:r>
          </a:p>
          <a:p>
            <a:pPr marL="1257300" lvl="2" indent="-342900" algn="l">
              <a:buFontTx/>
              <a:buChar char="-"/>
            </a:pPr>
            <a:r>
              <a:rPr lang="en-US" dirty="0" smtClean="0"/>
              <a:t>Injuries have favorable </a:t>
            </a:r>
            <a:r>
              <a:rPr lang="en-US" dirty="0"/>
              <a:t>n</a:t>
            </a:r>
            <a:r>
              <a:rPr lang="en-US" dirty="0" smtClean="0"/>
              <a:t>atural history of recovery ranging from days to months. Including: NAD I-III, Grade I-II sprains, strains of spine and limbs, traumatic radiculopathies, </a:t>
            </a:r>
            <a:r>
              <a:rPr lang="en-US" dirty="0" err="1" smtClean="0"/>
              <a:t>mTBI</a:t>
            </a:r>
            <a:r>
              <a:rPr lang="en-US" dirty="0" smtClean="0"/>
              <a:t>, post traumatic psychological symptoms such as anxiety and stress.</a:t>
            </a:r>
          </a:p>
          <a:p>
            <a:pPr marL="1257300" lvl="2" indent="-342900" algn="l">
              <a:buFontTx/>
              <a:buChar char="-"/>
            </a:pPr>
            <a:r>
              <a:rPr lang="en-US" dirty="0" smtClean="0"/>
              <a:t>According to the study the impact of the most effective treatments is “modest” and “many commonly used interventions provide no more benefit than sham or placebo” </a:t>
            </a:r>
          </a:p>
          <a:p>
            <a:pPr marL="1257300" lvl="2" indent="-342900" algn="l">
              <a:buFontTx/>
              <a:buChar char="-"/>
            </a:pPr>
            <a:endParaRPr lang="en-US" dirty="0" smtClean="0"/>
          </a:p>
          <a:p>
            <a:pPr marL="800100" lvl="1" indent="-342900" algn="l">
              <a:buFontTx/>
              <a:buChar char="-"/>
            </a:pPr>
            <a:endParaRPr lang="en-US" dirty="0"/>
          </a:p>
        </p:txBody>
      </p:sp>
    </p:spTree>
    <p:extLst>
      <p:ext uri="{BB962C8B-B14F-4D97-AF65-F5344CB8AC3E}">
        <p14:creationId xmlns:p14="http://schemas.microsoft.com/office/powerpoint/2010/main" val="44708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Injury Classification</a:t>
            </a:r>
            <a:endParaRPr lang="en-US" sz="3600" dirty="0"/>
          </a:p>
        </p:txBody>
      </p:sp>
      <p:sp>
        <p:nvSpPr>
          <p:cNvPr id="3" name="Subtitle 2"/>
          <p:cNvSpPr>
            <a:spLocks noGrp="1"/>
          </p:cNvSpPr>
          <p:nvPr>
            <p:ph type="subTitle" idx="1"/>
          </p:nvPr>
        </p:nvSpPr>
        <p:spPr>
          <a:xfrm>
            <a:off x="1524000" y="1837038"/>
            <a:ext cx="9144000" cy="3420762"/>
          </a:xfrm>
        </p:spPr>
        <p:txBody>
          <a:bodyPr>
            <a:normAutofit fontScale="92500" lnSpcReduction="20000"/>
          </a:bodyPr>
          <a:lstStyle/>
          <a:p>
            <a:pPr marL="342900" indent="-342900" algn="l">
              <a:buFontTx/>
              <a:buChar char="-"/>
            </a:pPr>
            <a:r>
              <a:rPr lang="en-US" dirty="0" smtClean="0"/>
              <a:t>MVA injuries were classified into three groups:</a:t>
            </a:r>
          </a:p>
          <a:p>
            <a:pPr marL="800100" lvl="1" indent="-342900" algn="l">
              <a:buFontTx/>
              <a:buChar char="-"/>
            </a:pPr>
            <a:r>
              <a:rPr lang="en-US" dirty="0" smtClean="0"/>
              <a:t>Type II injury characterization:</a:t>
            </a:r>
          </a:p>
          <a:p>
            <a:pPr marL="1257300" lvl="2" indent="-342900" algn="l">
              <a:buFontTx/>
              <a:buChar char="-"/>
            </a:pPr>
            <a:r>
              <a:rPr lang="en-US" dirty="0" smtClean="0"/>
              <a:t>Involve a substantial loss of anatomical alignment, structural integrity, psychological, cognitive and/or physiological functioning.</a:t>
            </a:r>
          </a:p>
          <a:p>
            <a:pPr marL="1257300" lvl="2" indent="-342900" algn="l">
              <a:buFontTx/>
              <a:buChar char="-"/>
            </a:pPr>
            <a:r>
              <a:rPr lang="en-US" dirty="0" smtClean="0"/>
              <a:t>Majority of patients with such injuries will require a significant amount of medical, surgical, rehabilitation, and/or psychiatric/psychological intervention.</a:t>
            </a:r>
          </a:p>
          <a:p>
            <a:pPr marL="1257300" lvl="2" indent="-342900" algn="l">
              <a:buFontTx/>
              <a:buChar char="-"/>
            </a:pPr>
            <a:r>
              <a:rPr lang="en-US" dirty="0" smtClean="0"/>
              <a:t>This would include fractures, dislocations (complete and incomplete), depression and PTSD.</a:t>
            </a:r>
          </a:p>
          <a:p>
            <a:pPr marL="800100" lvl="1" indent="-342900" algn="l">
              <a:buFontTx/>
              <a:buChar char="-"/>
            </a:pPr>
            <a:endParaRPr lang="en-US" dirty="0" smtClean="0"/>
          </a:p>
          <a:p>
            <a:pPr marL="800100" lvl="1" indent="-342900" algn="l">
              <a:buFontTx/>
              <a:buChar char="-"/>
            </a:pPr>
            <a:r>
              <a:rPr lang="en-US" dirty="0" smtClean="0"/>
              <a:t>Type III </a:t>
            </a:r>
            <a:r>
              <a:rPr lang="en-US" dirty="0"/>
              <a:t>injury characterization</a:t>
            </a:r>
            <a:r>
              <a:rPr lang="en-US" dirty="0" smtClean="0"/>
              <a:t>:</a:t>
            </a:r>
          </a:p>
          <a:p>
            <a:pPr marL="1257300" lvl="2" indent="-342900" algn="l">
              <a:buFontTx/>
              <a:buChar char="-"/>
            </a:pPr>
            <a:r>
              <a:rPr lang="en-US" dirty="0" smtClean="0"/>
              <a:t>Basically Catastrophic injuries.</a:t>
            </a:r>
          </a:p>
          <a:p>
            <a:pPr marL="1257300" lvl="2" indent="-342900" algn="l">
              <a:buFontTx/>
              <a:buChar char="-"/>
            </a:pPr>
            <a:endParaRPr lang="en-US" dirty="0"/>
          </a:p>
          <a:p>
            <a:pPr marL="800100" lvl="1" indent="-342900" algn="l">
              <a:buFontTx/>
              <a:buChar char="-"/>
            </a:pPr>
            <a:r>
              <a:rPr lang="en-US" dirty="0" smtClean="0"/>
              <a:t>Care for Type II and III type injuries is not covered within this report.</a:t>
            </a:r>
            <a:endParaRPr lang="en-US" dirty="0"/>
          </a:p>
          <a:p>
            <a:pPr marL="800100" lvl="1" indent="-342900" algn="l">
              <a:buFontTx/>
              <a:buChar char="-"/>
            </a:pPr>
            <a:endParaRPr lang="en-US" dirty="0" smtClean="0"/>
          </a:p>
          <a:p>
            <a:pPr marL="800100" lvl="1" indent="-342900" algn="l">
              <a:buFontTx/>
              <a:buChar char="-"/>
            </a:pPr>
            <a:endParaRPr lang="en-US" dirty="0"/>
          </a:p>
        </p:txBody>
      </p:sp>
    </p:spTree>
    <p:extLst>
      <p:ext uri="{BB962C8B-B14F-4D97-AF65-F5344CB8AC3E}">
        <p14:creationId xmlns:p14="http://schemas.microsoft.com/office/powerpoint/2010/main" val="1630027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The high-level conclusion:</a:t>
            </a:r>
            <a:endParaRPr lang="en-US" sz="3600" dirty="0"/>
          </a:p>
        </p:txBody>
      </p:sp>
      <p:sp>
        <p:nvSpPr>
          <p:cNvPr id="3" name="Subtitle 2"/>
          <p:cNvSpPr>
            <a:spLocks noGrp="1"/>
          </p:cNvSpPr>
          <p:nvPr>
            <p:ph type="subTitle" idx="1"/>
          </p:nvPr>
        </p:nvSpPr>
        <p:spPr>
          <a:xfrm>
            <a:off x="1524000" y="1837038"/>
            <a:ext cx="9144000" cy="3420762"/>
          </a:xfrm>
        </p:spPr>
        <p:txBody>
          <a:bodyPr>
            <a:normAutofit fontScale="77500" lnSpcReduction="20000"/>
          </a:bodyPr>
          <a:lstStyle/>
          <a:p>
            <a:pPr lvl="1" algn="l"/>
            <a:r>
              <a:rPr lang="en-US" dirty="0" smtClean="0"/>
              <a:t>“A </a:t>
            </a:r>
            <a:r>
              <a:rPr lang="en-US" dirty="0"/>
              <a:t>Type I injury is likely to recover within days to a few months of the collision; but during the period of recovery the patient may benefit from education, advice, reassurance and time-limited evidence-based clinical care</a:t>
            </a:r>
            <a:r>
              <a:rPr lang="en-US" dirty="0" smtClean="0"/>
              <a:t>.“</a:t>
            </a:r>
          </a:p>
          <a:p>
            <a:pPr lvl="1" algn="l"/>
            <a:endParaRPr lang="en-US" dirty="0"/>
          </a:p>
          <a:p>
            <a:pPr lvl="1" algn="l"/>
            <a:r>
              <a:rPr lang="en-US" dirty="0" smtClean="0"/>
              <a:t>“In </a:t>
            </a:r>
            <a:r>
              <a:rPr lang="en-US" dirty="0"/>
              <a:t>the general population of those with traffic-related NAD, </a:t>
            </a:r>
            <a:r>
              <a:rPr lang="en-US" i="1" u="sng" dirty="0"/>
              <a:t>recovery appears to take between 3 and </a:t>
            </a:r>
            <a:r>
              <a:rPr lang="en-US" i="1" u="sng" dirty="0" smtClean="0"/>
              <a:t>6* </a:t>
            </a:r>
            <a:r>
              <a:rPr lang="en-US" dirty="0"/>
              <a:t>months, depending on the criterion used to indicate recovery. There is strong evidence that a history of traffic-related NAD increases the risk of future neck pain, and that high level of health care utilization in the first weeks after the collision is associated with poorer recovery. There is also strong evidence that post-collision psychological factors are associated with poorer recovery. These factors include injured persons having poor expectations about recovery; having a poor pain coping style; having high levels of post-collision fear, anxiety, anger and/or frustration related to their pain; and having post-collision depression/depressive symptoms</a:t>
            </a:r>
            <a:r>
              <a:rPr lang="en-US" dirty="0" smtClean="0"/>
              <a:t>.”</a:t>
            </a:r>
          </a:p>
          <a:p>
            <a:pPr lvl="1" algn="l"/>
            <a:endParaRPr lang="en-US" dirty="0" smtClean="0"/>
          </a:p>
          <a:p>
            <a:pPr lvl="1" algn="l"/>
            <a:r>
              <a:rPr lang="en-US" dirty="0" smtClean="0"/>
              <a:t>* Note that in another place the following note was:</a:t>
            </a:r>
            <a:endParaRPr lang="en-US" dirty="0"/>
          </a:p>
          <a:p>
            <a:pPr lvl="1" algn="l"/>
            <a:endParaRPr lang="en-US" dirty="0"/>
          </a:p>
          <a:p>
            <a:pPr lvl="1" algn="l"/>
            <a:r>
              <a:rPr lang="en-US" dirty="0" smtClean="0"/>
              <a:t>“In </a:t>
            </a:r>
            <a:r>
              <a:rPr lang="en-US" dirty="0"/>
              <a:t>the general population of persons with traffic-related NAD, half recovered between 3 </a:t>
            </a:r>
            <a:r>
              <a:rPr lang="en-US" dirty="0" smtClean="0"/>
              <a:t>months and </a:t>
            </a:r>
            <a:r>
              <a:rPr lang="en-US" dirty="0"/>
              <a:t>6 </a:t>
            </a:r>
            <a:r>
              <a:rPr lang="en-US" dirty="0" smtClean="0"/>
              <a:t>months”.</a:t>
            </a:r>
            <a:endParaRPr lang="en-US" dirty="0"/>
          </a:p>
        </p:txBody>
      </p:sp>
    </p:spTree>
    <p:extLst>
      <p:ext uri="{BB962C8B-B14F-4D97-AF65-F5344CB8AC3E}">
        <p14:creationId xmlns:p14="http://schemas.microsoft.com/office/powerpoint/2010/main" val="2806808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The high-level conclusion:</a:t>
            </a:r>
            <a:endParaRPr lang="en-US" sz="3600" dirty="0"/>
          </a:p>
        </p:txBody>
      </p:sp>
      <p:sp>
        <p:nvSpPr>
          <p:cNvPr id="3" name="Subtitle 2"/>
          <p:cNvSpPr>
            <a:spLocks noGrp="1"/>
          </p:cNvSpPr>
          <p:nvPr>
            <p:ph type="subTitle" idx="1"/>
          </p:nvPr>
        </p:nvSpPr>
        <p:spPr>
          <a:xfrm>
            <a:off x="1524000" y="1837038"/>
            <a:ext cx="9144000" cy="4081162"/>
          </a:xfrm>
        </p:spPr>
        <p:txBody>
          <a:bodyPr>
            <a:normAutofit fontScale="47500" lnSpcReduction="20000"/>
          </a:bodyPr>
          <a:lstStyle/>
          <a:p>
            <a:pPr algn="l"/>
            <a:r>
              <a:rPr lang="en-US" sz="2900" dirty="0" smtClean="0"/>
              <a:t>“A </a:t>
            </a:r>
            <a:r>
              <a:rPr lang="en-US" sz="2900" dirty="0"/>
              <a:t>Type I injury is likely to recover within days to a few months of the collision; but during the period of recovery the patient may benefit from education, advice, reassurance and time-limited evidence-based clinical care</a:t>
            </a:r>
            <a:r>
              <a:rPr lang="en-US" sz="2900" dirty="0" smtClean="0"/>
              <a:t>.“</a:t>
            </a:r>
          </a:p>
          <a:p>
            <a:pPr algn="l"/>
            <a:endParaRPr lang="en-US" sz="2900" dirty="0" smtClean="0"/>
          </a:p>
          <a:p>
            <a:pPr algn="l"/>
            <a:r>
              <a:rPr lang="en-US" sz="2900" dirty="0" smtClean="0"/>
              <a:t>Recommendations in research included:</a:t>
            </a:r>
            <a:endParaRPr lang="en-US" sz="2900" dirty="0"/>
          </a:p>
          <a:p>
            <a:pPr marL="342900" indent="-342900" algn="l">
              <a:buFont typeface="Arial" panose="020B0604020202020204" pitchFamily="34" charset="0"/>
              <a:buChar char="•"/>
            </a:pPr>
            <a:r>
              <a:rPr lang="en-US" sz="2900" dirty="0"/>
              <a:t>Advice, education and reassurance be offered to patients to manage whiplash-associated disorders, anxiety and mild traumatic brain injuries; </a:t>
            </a:r>
          </a:p>
          <a:p>
            <a:pPr marL="342900" indent="-342900" algn="l">
              <a:buFont typeface="Arial" panose="020B0604020202020204" pitchFamily="34" charset="0"/>
              <a:buChar char="•"/>
            </a:pPr>
            <a:r>
              <a:rPr lang="en-US" sz="2900" dirty="0"/>
              <a:t>Exercise, return-to-activity, mobilization/manipulation, and analgesics be used to manage whiplash-associated disorders; </a:t>
            </a:r>
          </a:p>
          <a:p>
            <a:pPr marL="342900" indent="-342900" algn="l">
              <a:buFont typeface="Arial" panose="020B0604020202020204" pitchFamily="34" charset="0"/>
              <a:buChar char="•"/>
            </a:pPr>
            <a:r>
              <a:rPr lang="en-US" sz="2900" dirty="0"/>
              <a:t>Collars should not be used to treat whiplash-associated disorders; </a:t>
            </a:r>
          </a:p>
          <a:p>
            <a:pPr marL="342900" indent="-342900" algn="l">
              <a:buFont typeface="Arial" panose="020B0604020202020204" pitchFamily="34" charset="0"/>
              <a:buChar char="•"/>
            </a:pPr>
            <a:r>
              <a:rPr lang="en-US" sz="2900" dirty="0"/>
              <a:t>Support (e.g. provide comfort, information, and give opportunity to discuss the experience), pharmacotherapy and cognitive </a:t>
            </a:r>
            <a:r>
              <a:rPr lang="en-US" sz="2900" dirty="0" err="1"/>
              <a:t>behavioural</a:t>
            </a:r>
            <a:r>
              <a:rPr lang="en-US" sz="2900" dirty="0"/>
              <a:t> therapy be used as first-line interventions for anxiety; </a:t>
            </a:r>
          </a:p>
          <a:p>
            <a:pPr marL="342900" indent="-342900" algn="l">
              <a:buFont typeface="Arial" panose="020B0604020202020204" pitchFamily="34" charset="0"/>
              <a:buChar char="•"/>
            </a:pPr>
            <a:r>
              <a:rPr lang="en-US" sz="2900" dirty="0"/>
              <a:t>Patients with mild traumatic brain injuries be monitored for complications and provided advice (about common symptoms and strategies to manage symptoms and resume activities) upon discharge from the emergency room; </a:t>
            </a:r>
          </a:p>
          <a:p>
            <a:pPr marL="342900" indent="-342900" algn="l">
              <a:buFont typeface="Arial" panose="020B0604020202020204" pitchFamily="34" charset="0"/>
              <a:buChar char="•"/>
            </a:pPr>
            <a:r>
              <a:rPr lang="en-US" sz="2900" dirty="0"/>
              <a:t>Patients with mild traumatic brain injuries be followed every 2-4 weeks until symptom resolution/ reassessment; </a:t>
            </a:r>
          </a:p>
          <a:p>
            <a:pPr marL="342900" indent="-342900" algn="l">
              <a:buFont typeface="Arial" panose="020B0604020202020204" pitchFamily="34" charset="0"/>
              <a:buChar char="•"/>
            </a:pPr>
            <a:r>
              <a:rPr lang="en-US" sz="2900" dirty="0"/>
              <a:t>Patients with mild traumatic brain injuries should be referred to a specialist if symptoms persist for more than three months. </a:t>
            </a:r>
          </a:p>
          <a:p>
            <a:pPr lvl="1" algn="l"/>
            <a:endParaRPr lang="en-US" dirty="0"/>
          </a:p>
        </p:txBody>
      </p:sp>
    </p:spTree>
    <p:extLst>
      <p:ext uri="{BB962C8B-B14F-4D97-AF65-F5344CB8AC3E}">
        <p14:creationId xmlns:p14="http://schemas.microsoft.com/office/powerpoint/2010/main" val="3745119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9345"/>
          </a:xfrm>
        </p:spPr>
        <p:txBody>
          <a:bodyPr>
            <a:normAutofit/>
          </a:bodyPr>
          <a:lstStyle/>
          <a:p>
            <a:pPr algn="l"/>
            <a:r>
              <a:rPr lang="en-US" sz="3600" dirty="0" smtClean="0"/>
              <a:t>Resulting pathways:</a:t>
            </a:r>
            <a:endParaRPr lang="en-US" sz="3600" dirty="0"/>
          </a:p>
        </p:txBody>
      </p:sp>
      <p:sp>
        <p:nvSpPr>
          <p:cNvPr id="3" name="Subtitle 2"/>
          <p:cNvSpPr>
            <a:spLocks noGrp="1"/>
          </p:cNvSpPr>
          <p:nvPr>
            <p:ph type="subTitle" idx="1"/>
          </p:nvPr>
        </p:nvSpPr>
        <p:spPr>
          <a:xfrm>
            <a:off x="1524000" y="1837038"/>
            <a:ext cx="9144000" cy="3420762"/>
          </a:xfrm>
        </p:spPr>
        <p:txBody>
          <a:bodyPr>
            <a:normAutofit fontScale="92500"/>
          </a:bodyPr>
          <a:lstStyle/>
          <a:p>
            <a:pPr marL="342900" indent="-342900" algn="l">
              <a:buFontTx/>
              <a:buChar char="-"/>
            </a:pPr>
            <a:r>
              <a:rPr lang="en-US" dirty="0" smtClean="0"/>
              <a:t>Clinical Management of Neck and Associated Disorders (NAD)</a:t>
            </a:r>
          </a:p>
          <a:p>
            <a:pPr marL="342900" indent="-342900" algn="l">
              <a:buFontTx/>
              <a:buChar char="-"/>
            </a:pPr>
            <a:r>
              <a:rPr lang="en-US" dirty="0" smtClean="0"/>
              <a:t>Clinical Management of Persistent Headaches Associated with Neck Pain</a:t>
            </a:r>
          </a:p>
          <a:p>
            <a:pPr marL="342900" indent="-342900" algn="l">
              <a:buFontTx/>
              <a:buChar char="-"/>
            </a:pPr>
            <a:r>
              <a:rPr lang="en-US" dirty="0" smtClean="0"/>
              <a:t>Clinical Management of Soft Tissue Disorders of the Upper Extremity</a:t>
            </a:r>
          </a:p>
          <a:p>
            <a:pPr marL="342900" indent="-342900" algn="l">
              <a:buFontTx/>
              <a:buChar char="-"/>
            </a:pPr>
            <a:r>
              <a:rPr lang="en-US" dirty="0"/>
              <a:t>Clinical Management of Soft Tissue Disorders of the </a:t>
            </a:r>
            <a:r>
              <a:rPr lang="en-US" dirty="0" smtClean="0"/>
              <a:t>Lower Extremity</a:t>
            </a:r>
          </a:p>
          <a:p>
            <a:pPr marL="342900" indent="-342900" algn="l">
              <a:buFontTx/>
              <a:buChar char="-"/>
            </a:pPr>
            <a:r>
              <a:rPr lang="en-US" dirty="0" smtClean="0"/>
              <a:t>Clinical Management of Temporomandibular Disorders</a:t>
            </a:r>
          </a:p>
          <a:p>
            <a:pPr marL="342900" indent="-342900" algn="l">
              <a:buFontTx/>
              <a:buChar char="-"/>
            </a:pPr>
            <a:r>
              <a:rPr lang="en-US" dirty="0" smtClean="0"/>
              <a:t>Clinical Management of Mild Traumatic Brain Injury</a:t>
            </a:r>
          </a:p>
          <a:p>
            <a:pPr marL="342900" indent="-342900" algn="l">
              <a:buFontTx/>
              <a:buChar char="-"/>
            </a:pPr>
            <a:r>
              <a:rPr lang="en-US" dirty="0" smtClean="0"/>
              <a:t>Clinical Management of Low Back Pain with and without Radiculopathy</a:t>
            </a:r>
            <a:endParaRPr lang="en-US" dirty="0"/>
          </a:p>
          <a:p>
            <a:pPr marL="342900" indent="-342900" algn="l">
              <a:buFontTx/>
              <a:buChar char="-"/>
            </a:pPr>
            <a:endParaRPr lang="en-US" dirty="0"/>
          </a:p>
        </p:txBody>
      </p:sp>
    </p:spTree>
    <p:extLst>
      <p:ext uri="{BB962C8B-B14F-4D97-AF65-F5344CB8AC3E}">
        <p14:creationId xmlns:p14="http://schemas.microsoft.com/office/powerpoint/2010/main" val="316647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1421</TotalTime>
  <Words>1598</Words>
  <Application>Microsoft Office PowerPoint</Application>
  <PresentationFormat>Custom</PresentationFormat>
  <Paragraphs>121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WHY CTI</vt:lpstr>
      <vt:lpstr>The Process</vt:lpstr>
      <vt:lpstr>The Process</vt:lpstr>
      <vt:lpstr>Injury Classification</vt:lpstr>
      <vt:lpstr>Injury Classification</vt:lpstr>
      <vt:lpstr>The high-level conclusion:</vt:lpstr>
      <vt:lpstr>The high-level conclusion:</vt:lpstr>
      <vt:lpstr>Resulting pathways:</vt:lpstr>
      <vt:lpstr>The FSCO Guideline:</vt:lpstr>
      <vt:lpstr>CTI Definition:</vt:lpstr>
      <vt:lpstr>CTI Definition:</vt:lpstr>
      <vt:lpstr>Impairments That Do Not Come within CTI:</vt:lpstr>
      <vt:lpstr>Impairments That Do Not Come within CTI:</vt:lpstr>
      <vt:lpstr>Healthcare professionals who can initiate:</vt:lpstr>
      <vt:lpstr>Timeframe and Fees: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Gurevich</dc:creator>
  <cp:lastModifiedBy>marketing</cp:lastModifiedBy>
  <cp:revision>27</cp:revision>
  <dcterms:created xsi:type="dcterms:W3CDTF">2015-09-25T16:15:39Z</dcterms:created>
  <dcterms:modified xsi:type="dcterms:W3CDTF">2015-10-19T02:27:12Z</dcterms:modified>
</cp:coreProperties>
</file>