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06" r:id="rId3"/>
    <p:sldId id="400" r:id="rId4"/>
    <p:sldId id="401" r:id="rId5"/>
    <p:sldId id="402" r:id="rId6"/>
    <p:sldId id="403" r:id="rId7"/>
    <p:sldId id="404" r:id="rId8"/>
    <p:sldId id="405" r:id="rId9"/>
    <p:sldId id="399" r:id="rId10"/>
    <p:sldId id="368" r:id="rId11"/>
    <p:sldId id="381" r:id="rId12"/>
    <p:sldId id="382" r:id="rId13"/>
    <p:sldId id="383" r:id="rId14"/>
    <p:sldId id="384" r:id="rId15"/>
    <p:sldId id="385" r:id="rId16"/>
    <p:sldId id="397" r:id="rId17"/>
    <p:sldId id="409" r:id="rId18"/>
    <p:sldId id="410" r:id="rId19"/>
    <p:sldId id="411" r:id="rId20"/>
    <p:sldId id="412" r:id="rId21"/>
    <p:sldId id="413" r:id="rId22"/>
    <p:sldId id="414" r:id="rId23"/>
    <p:sldId id="395" r:id="rId24"/>
    <p:sldId id="396" r:id="rId25"/>
  </p:sldIdLst>
  <p:sldSz cx="9144000" cy="6858000" type="screen4x3"/>
  <p:notesSz cx="69469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a Thomso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82" autoAdjust="0"/>
  </p:normalViewPr>
  <p:slideViewPr>
    <p:cSldViewPr snapToGrid="0" snapToObjects="1">
      <p:cViewPr>
        <p:scale>
          <a:sx n="100" d="100"/>
          <a:sy n="100" d="100"/>
        </p:scale>
        <p:origin x="-130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r">
              <a:defRPr sz="1200"/>
            </a:lvl1pPr>
          </a:lstStyle>
          <a:p>
            <a:fld id="{F5584180-3FB4-1C41-AA52-282D43CB1CB6}" type="datetimeFigureOut">
              <a:rPr lang="en-US" smtClean="0"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r">
              <a:defRPr sz="1200"/>
            </a:lvl1pPr>
          </a:lstStyle>
          <a:p>
            <a:fld id="{85E24876-4FED-7242-ABA7-4C3A35825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614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r">
              <a:defRPr sz="1200"/>
            </a:lvl1pPr>
          </a:lstStyle>
          <a:p>
            <a:fld id="{0AAF236B-FDD5-4341-B8A1-3AAB77597503}" type="datetimeFigureOut">
              <a:rPr lang="en-US" smtClean="0"/>
              <a:t>4/20/2016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5" tIns="46173" rIns="92345" bIns="461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3726"/>
            <a:ext cx="5557520" cy="4171950"/>
          </a:xfrm>
          <a:prstGeom prst="rect">
            <a:avLst/>
          </a:prstGeom>
        </p:spPr>
        <p:txBody>
          <a:bodyPr vert="horz" lIns="92345" tIns="46173" rIns="92345" bIns="46173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r">
              <a:defRPr sz="1200"/>
            </a:lvl1pPr>
          </a:lstStyle>
          <a:p>
            <a:fld id="{21533F1C-2981-FD40-AB15-7195653DC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788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9978" indent="-284607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8428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3799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9170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4542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9913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5284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0655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E65019-222A-4150-9D92-A13100C76711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9978" indent="-284607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8428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3799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9170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4542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9913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5284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0655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00A51B-ABF8-43F0-9C78-7FCF3EFD0E1F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9978" indent="-284607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8428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3799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9170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4542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9913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5284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0655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308807-7A5A-4334-ADF5-526AE15F9B12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9978" indent="-284607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8428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3799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9170" indent="-227686" defTabSz="926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4542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9913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5284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0655" indent="-227686" defTabSz="926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2FC535-FD93-4C73-AA8D-1CE3FD0CDFEB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0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C9B89-78EB-264D-85BF-8BAC6190F1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6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C9B89-78EB-264D-85BF-8BAC6190F1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7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87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PIA with NAME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5676900"/>
            <a:ext cx="2235200" cy="11176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F1C9B89-78EB-264D-85BF-8BAC6190F1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4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C9B89-78EB-264D-85BF-8BAC6190F1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2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C9B89-78EB-264D-85BF-8BAC6190F1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C9B89-78EB-264D-85BF-8BAC6190F1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4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C9B89-78EB-264D-85BF-8BAC6190F1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5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C9B89-78EB-264D-85BF-8BAC6190F1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3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C9B89-78EB-264D-85BF-8BAC6190F1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C9B89-78EB-264D-85BF-8BAC6190F1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3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6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74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F1C9B89-78EB-264D-85BF-8BAC6190F1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1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 cap="all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jugujhpOvLAhUIXR4KHcqWCGQQjRwIBw&amp;url=https://twitter.com/pia_law&amp;bvm=bv.118443451,d.dmo&amp;psig=AFQjCNFigISfJzKgv1GFde9qioA6RMzCCw&amp;ust=145952613135718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communityhs.com/" TargetMode="External"/><Relationship Id="rId2" Type="http://schemas.openxmlformats.org/officeDocument/2006/relationships/hyperlink" Target="mailto:mary.anderson@kidscommunityhs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diederichs@hollandbloorview.c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a/url?sa=i&amp;rct=j&amp;q=&amp;esrc=s&amp;source=images&amp;cd=&amp;cad=rja&amp;uact=8&amp;ved=0ahUKEwjugujhpOvLAhUIXR4KHcqWCGQQjRwIBw&amp;url=https://twitter.com/pia_law&amp;bvm=bv.118443451,d.dmo&amp;psig=AFQjCNFigISfJzKgv1GFde9qioA6RMzCCw&amp;ust=145952613135718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trs.c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65" y="1512788"/>
            <a:ext cx="81788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Collaborative Solutions for School Integration Following Pediatric Traumatic Brian Injury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0" y="10126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/>
              <a:t>Practical Strategies Conference - April 21,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5561923"/>
            <a:ext cx="2448710" cy="743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" y="2828925"/>
            <a:ext cx="588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79" name="Picture 78" descr="https://pbs.twimg.com/profile_images/529308341655175169/MCTItX0r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7350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5700492"/>
            <a:ext cx="2124860" cy="572831"/>
          </a:xfrm>
          <a:prstGeom prst="rect">
            <a:avLst/>
          </a:prstGeom>
        </p:spPr>
      </p:pic>
      <p:sp>
        <p:nvSpPr>
          <p:cNvPr id="83" name="Subtitle 2"/>
          <p:cNvSpPr txBox="1">
            <a:spLocks/>
          </p:cNvSpPr>
          <p:nvPr/>
        </p:nvSpPr>
        <p:spPr>
          <a:xfrm>
            <a:off x="1019175" y="2993826"/>
            <a:ext cx="7277100" cy="182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1400" b="1" u="sng" dirty="0" smtClean="0">
                <a:solidFill>
                  <a:schemeClr val="bg1">
                    <a:lumMod val="50000"/>
                  </a:schemeClr>
                </a:solidFill>
              </a:rPr>
              <a:t>Moderator: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Patrick Brown –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Partner, McLeish Orlando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1400" b="1" u="sng" dirty="0" smtClean="0">
                <a:solidFill>
                  <a:schemeClr val="bg1">
                    <a:lumMod val="50000"/>
                  </a:schemeClr>
                </a:solidFill>
              </a:rPr>
              <a:t>Panelists: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Sara Diederichs -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Community Resource Teacher-Secondary, Bloorview School Authority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Christine Kalkanis -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Treatment Provider, Post Traumatic Rehabilitation Services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Mary Anderson -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Case Manager, KIDS Community Health Services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85" y="5710017"/>
            <a:ext cx="3089161" cy="5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Case management procedures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CA" sz="2700" b="1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278840"/>
            <a:ext cx="8229600" cy="45314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70000"/>
              </a:lnSpc>
            </a:pPr>
            <a:r>
              <a:rPr lang="en-US" sz="4200" dirty="0" smtClean="0"/>
              <a:t>Contact </a:t>
            </a:r>
            <a:r>
              <a:rPr lang="en-US" sz="4200" dirty="0"/>
              <a:t>Legal Guardian at Point of Initial Referral</a:t>
            </a:r>
          </a:p>
          <a:p>
            <a:pPr>
              <a:lnSpc>
                <a:spcPct val="170000"/>
              </a:lnSpc>
            </a:pPr>
            <a:r>
              <a:rPr lang="en-US" sz="4200" dirty="0" smtClean="0"/>
              <a:t>Answer </a:t>
            </a:r>
            <a:r>
              <a:rPr lang="en-US" sz="4200" dirty="0"/>
              <a:t>Initial Questions-“Who are You”? What is Your Role”?</a:t>
            </a:r>
          </a:p>
          <a:p>
            <a:pPr>
              <a:lnSpc>
                <a:spcPct val="170000"/>
              </a:lnSpc>
            </a:pPr>
            <a:r>
              <a:rPr lang="en-US" sz="4200" dirty="0" smtClean="0"/>
              <a:t>Confirm </a:t>
            </a:r>
            <a:r>
              <a:rPr lang="en-US" sz="4200" dirty="0"/>
              <a:t>On-Site Meeting </a:t>
            </a:r>
          </a:p>
          <a:p>
            <a:pPr>
              <a:lnSpc>
                <a:spcPct val="170000"/>
              </a:lnSpc>
            </a:pPr>
            <a:r>
              <a:rPr lang="en-US" sz="4200" dirty="0" smtClean="0"/>
              <a:t>Generate </a:t>
            </a:r>
            <a:r>
              <a:rPr lang="en-US" sz="4200" dirty="0"/>
              <a:t>a Comprehensive Understanding of Client Pre-Accident Functioning and Post-Accident Needs</a:t>
            </a:r>
          </a:p>
          <a:p>
            <a:pPr>
              <a:lnSpc>
                <a:spcPct val="170000"/>
              </a:lnSpc>
            </a:pPr>
            <a:r>
              <a:rPr lang="en-US" sz="4200" dirty="0" smtClean="0"/>
              <a:t>Contact </a:t>
            </a:r>
            <a:r>
              <a:rPr lang="en-US" sz="4200" dirty="0"/>
              <a:t>the facility’s Assigned Discharge Planner and/or Social Worker </a:t>
            </a:r>
          </a:p>
          <a:p>
            <a:pPr>
              <a:lnSpc>
                <a:spcPct val="170000"/>
              </a:lnSpc>
            </a:pPr>
            <a:r>
              <a:rPr lang="en-US" sz="4200" dirty="0" smtClean="0"/>
              <a:t>Advocate </a:t>
            </a:r>
            <a:r>
              <a:rPr lang="en-US" sz="4200" dirty="0"/>
              <a:t>Community Team Members to Attend Early Team Meetings if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Team members beyond case management</a:t>
            </a:r>
            <a:r>
              <a:rPr lang="en-US" dirty="0"/>
              <a:t/>
            </a:r>
            <a:br>
              <a:rPr lang="en-US" dirty="0"/>
            </a:br>
            <a:endParaRPr lang="en-C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278839"/>
            <a:ext cx="8229600" cy="46457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10000"/>
              </a:lnSpc>
            </a:pPr>
            <a:endParaRPr lang="en-US" sz="1800" dirty="0" smtClean="0"/>
          </a:p>
          <a:p>
            <a:pPr>
              <a:lnSpc>
                <a:spcPct val="210000"/>
              </a:lnSpc>
            </a:pPr>
            <a:r>
              <a:rPr lang="en-US" sz="2200" dirty="0" smtClean="0"/>
              <a:t>Psychology</a:t>
            </a:r>
            <a:endParaRPr lang="en-US" sz="2200" dirty="0"/>
          </a:p>
          <a:p>
            <a:pPr>
              <a:lnSpc>
                <a:spcPct val="210000"/>
              </a:lnSpc>
            </a:pPr>
            <a:r>
              <a:rPr lang="en-US" sz="2200" dirty="0"/>
              <a:t>Occupational Therapy</a:t>
            </a:r>
          </a:p>
          <a:p>
            <a:pPr>
              <a:lnSpc>
                <a:spcPct val="210000"/>
              </a:lnSpc>
            </a:pPr>
            <a:r>
              <a:rPr lang="en-US" sz="2200" dirty="0"/>
              <a:t>Speech and Language Pathology</a:t>
            </a:r>
          </a:p>
          <a:p>
            <a:pPr>
              <a:lnSpc>
                <a:spcPct val="210000"/>
              </a:lnSpc>
            </a:pPr>
            <a:r>
              <a:rPr lang="en-US" sz="2200" dirty="0"/>
              <a:t>Physiotherapy</a:t>
            </a:r>
          </a:p>
          <a:p>
            <a:pPr>
              <a:lnSpc>
                <a:spcPct val="210000"/>
              </a:lnSpc>
            </a:pPr>
            <a:r>
              <a:rPr lang="en-US" sz="2200" dirty="0"/>
              <a:t>Rehabilitation Support Worker</a:t>
            </a:r>
          </a:p>
          <a:p>
            <a:pPr>
              <a:lnSpc>
                <a:spcPct val="210000"/>
              </a:lnSpc>
            </a:pPr>
            <a:r>
              <a:rPr lang="en-US" sz="2200" dirty="0"/>
              <a:t>Educational Specialist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cohesion</a:t>
            </a:r>
            <a:r>
              <a:rPr lang="en-US" dirty="0"/>
              <a:t/>
            </a:r>
            <a:br>
              <a:rPr lang="en-US" dirty="0"/>
            </a:br>
            <a:endParaRPr lang="en-C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097865"/>
            <a:ext cx="8229600" cy="34646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Goal </a:t>
            </a:r>
            <a:r>
              <a:rPr lang="en-US" sz="2000" dirty="0"/>
              <a:t>is to Strengthen Long-Term Success Outcome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2495550"/>
            <a:ext cx="6648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Transitional support without somebody as great as sara?</a:t>
            </a:r>
            <a:r>
              <a:rPr lang="en-US" dirty="0"/>
              <a:t/>
            </a:r>
            <a:br>
              <a:rPr lang="en-US" dirty="0"/>
            </a:br>
            <a:endParaRPr lang="en-C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650315"/>
            <a:ext cx="8229600" cy="34646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Same </a:t>
            </a:r>
            <a:r>
              <a:rPr lang="en-US" sz="2000" dirty="0"/>
              <a:t>Steps as Above if Funding Permits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Case </a:t>
            </a:r>
            <a:r>
              <a:rPr lang="en-US" sz="2000" dirty="0"/>
              <a:t>Manager to Contact School Officials-Get Process </a:t>
            </a:r>
            <a:r>
              <a:rPr lang="en-US" sz="2000" dirty="0" smtClean="0"/>
              <a:t>Going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Accessible </a:t>
            </a:r>
            <a:r>
              <a:rPr lang="en-US" sz="2000" dirty="0"/>
              <a:t>Learning Services/Student Wellness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3638550"/>
            <a:ext cx="3810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4132263"/>
            <a:ext cx="4410075" cy="294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stories</a:t>
            </a:r>
            <a:r>
              <a:rPr lang="en-US" dirty="0"/>
              <a:t/>
            </a:r>
            <a:br>
              <a:rPr lang="en-US" dirty="0"/>
            </a:br>
            <a:endParaRPr lang="en-C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278840"/>
            <a:ext cx="8229600" cy="472191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Cohesive </a:t>
            </a:r>
            <a:r>
              <a:rPr lang="en-US" dirty="0"/>
              <a:t>Teams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Attending </a:t>
            </a:r>
            <a:r>
              <a:rPr lang="en-US" dirty="0"/>
              <a:t>Family Team Meetings as Soon as Possible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Early </a:t>
            </a:r>
            <a:r>
              <a:rPr lang="en-US" dirty="0"/>
              <a:t>Treatment Plan Submissions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Connect </a:t>
            </a:r>
            <a:r>
              <a:rPr lang="en-US" dirty="0"/>
              <a:t>with The Principal (or appropriate professional) of Home School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Encourage </a:t>
            </a:r>
            <a:r>
              <a:rPr lang="en-US" dirty="0"/>
              <a:t>Open Communication Between Community Team and Home School </a:t>
            </a:r>
            <a:r>
              <a:rPr lang="en-US" dirty="0" smtClean="0"/>
              <a:t>Supports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smtClean="0"/>
              <a:t>Confirm </a:t>
            </a:r>
            <a:r>
              <a:rPr lang="en-US" dirty="0"/>
              <a:t>Initial Home School </a:t>
            </a:r>
            <a:r>
              <a:rPr lang="en-US" dirty="0" smtClean="0"/>
              <a:t>Team Following Discharge </a:t>
            </a:r>
            <a:r>
              <a:rPr lang="en-US" dirty="0"/>
              <a:t>for Education </a:t>
            </a:r>
            <a:r>
              <a:rPr lang="en-US" dirty="0" smtClean="0"/>
              <a:t>and </a:t>
            </a:r>
            <a:r>
              <a:rPr lang="en-US" dirty="0"/>
              <a:t>IPRC 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Positive </a:t>
            </a:r>
            <a:r>
              <a:rPr lang="en-US" dirty="0"/>
              <a:t>Playing Field = Positive Outcome…Usually…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data:image/jpeg;base64,/9j/4AAQSkZJRgABAQAAAQABAAD/2wCEAAkGBw8NDQ0ODRQODg8NDw4NDg0ODw8NDQ0NFBEWFhQRFBQYHCggGBolHRQUITEhJSkrLi4uFx8zODMsNygtLisBCgoKDg0OFxAPFCwkHBwtLS0sLCwsLCwsLCwsLCwsLCwsLCwsLCwsLCwsLCwsLCwsLCwsLCwsLCwsLCwsLCwsLP/AABEIAKoBKQMBEQACEQEDEQH/xAAbAAEAAgMBAQAAAAAAAAAAAAABAAIEBQYDB//EAEQQAAEEAQICCAEHCAgHAAAAAAEAAgMREgQhBTEGE0FRYXGBkSIUMkJSobHBByMkM3Ky0eEVNFNic8Lw8SVDY3SCktL/xAAaAQEAAgMBAAAAAAAAAAAAAAAAAQUDBAYC/8QAMhEBAAIBAgUCBAUFAAMBAAAAAAECAwQRBRIhMUETUTJhcbEiIzNCgZGhwdHwJGLhFP/aAAwDAQACEQMRAD8A5vFX6nOKgOKCYoHFBKQNIGkEpBKQSkEpBKQSkEpBKQSkEpAUglKAUglIDFAYqQEKEjFBKQFIkUgKQFKAUgKRIIQFIJSApQCkGwpZGM0gmKJSkDiiExRJpBKQNIJSgSlImKCUgmKgSkEpBKQFIJSApBKQFIJSApAUglKAUpAWoDFQkYqTcUoSKQFJsClAKQBCJVpBKQbHFZGNMVAcUDigmKBxQTFA4oJigcUQmKCYoJigmKCYoJigMUExUJGKAxQTFAYoJSJFICkBSApAUglICkBSgGKALUSrSApAEIkEICkG0xXtjQNQTFA0glIGlAlIGkEpBKQOKCYoJigmKAxQTFBKQFIJSApAYoJigMUBiiRioBigKQFIkUgCEEpBWkBSApQAhAEKU7qkICkS2lL0xJSBpA4oJSCUoDSBxQTFA4oJigQ1BZrVCVxGFA83R0p3FcVKBigmKAxRIpAUglICkBSApBMUBigMUAWqEqlqALUSCEBSApAEIAhBUhAUid2zDV6Y1g1A4qBMUDigmKBpBMUEpA4oJigaQKgWtNjc71soSpSlALEFcUExUgxQGKAxQGKAxRKYoCkBSApAUgCEFS1EjFQAtQVpAEIkUgrSCUg2mK9MZxUBxQTFA0gcUEpA0glIJSCYoHFBMUEpAhQCkEpErhja3tR1SoWdylCuKAxUoGKhIxQFIClIMUBigMUSC1AEIKkICkBSCpagMUSqQoAQpBSJbWlLGaUBpA4oJigcVAmKBxQSkDiglIJiglIJSCUglIJSCUgiApAFqALUFaUgIUApEjFAYoDFAEIAtUipagMUSKQVIQFICkFS1AYoltcUeDSgNIGkEpA0glIHFBMUDigmKBxQGKCUgmKCUgMUEpBKQGKCUgKQFIDFAYoAtRILUBSCtIAhAFqALUFcVIMUFS1EghBUhAUg2tI8kBQENQOKBxQOKgTFA4oJSBpEJSCUglIJSCUgKQSkExRIxRCYokYqQYoDFAYoCkBigMUExQVLUSC1BUtQGKAxQVLUSC1EKlqlKpagMUG1xUPK2KBpQJSINIGkGVodA+ckMrbmXGgtfUammCIm/n2bOn0mTUb8njzLxmhMbnMdsWmisuPJXJWLV7SxZcdsd5pbvCuK9saUglIJSCUglIJSApBKQSkBSCUgKQSkBSJGKAxQGKAxUgpEikBSCuKALUFS1BUhAEIKkIKkICkS2tKHg0gaQNIGkHtBpXyEBou1q5tZhxdLW6+0dW3h0WbL1rXp7z0h0PANI+MyseAHAg9h7FR67UVz5ImnaIX2hwWwYZi3eZ/00nE955SfrEe2yutD009f+8qPiExOov8Ax9oY2K22kmKCYoHFAYoJipEpQDFBMVIlICkEpAUglICkBSApAUiRSCYoK4oAtRLa6Tgol05lyIdRLW0MT5qpvxPlzTXl/DE7fNcY+F8+KLc34pjf5NPStlOqQgCEFS1SKlqCpCApBtaUPJDUCGoGlAztDpAfjfs3srvVNxLWxEeljnr5/wBLvhuinf1ckfSP8/6QcO1ZJdBLAPitoOV+HYqHrLoa2pHxQy+ETSx6tsM362RrnSVuKAPxeV0PVe6bvGTaY3r2YfEm/n5f2iffddToZ309f+8uT18bai//AHhjUttppSISkSlIJSCUiC2Mm6BNbmgTQXmbVr3l6rS1vhiZ2FL08ikEpAUgWssgd5A91izZYxUm8+GbT4ZzZK448thxLhghY17STZog13c1paPXWzXmtob+u0FcFIvSZn33a2lZKsYoDFAEJuMqbhz2wtmJFGrb2i+S0cOvplyckR9PmsM/DsmLF6kz9Y9mHS31eKQFIKSnFrnfVBPsF5tO0TPs9VjmtEe7qOGTBsAJFBrBW/PZchvNrfOXadK1+UOWIXYOKmd53VLVIrSAIQVIQVIUgxQbUBeXk0gaRJpebWisTae0PVKTe0Vr3lmiACBsYkxftRPxNPsuMyW5rTb3l2lImsRE+IWHDtWGZQSad7huAc47rxorzEbvfNWJ6xLX9GuIaiTWagTtLHNYTKLto3ptHtvfl3FZ9oisMcz16dnvO8ukeT9b8F0PDp/Ij6y5rie3rz9IVpbyuSkSlIJSITFBKRLodFENPpy9wokZO7/ALmdVmnNlnb6R/wB83V6PDGDFEfzP/fJzztyT3kldJSvLWI9nL5LRa9rRHeZkUvTGKQSkSjHhj4yeRfX2FaHEp208/wALLhNd9TH0lu+Kyh2nAF2C07qs4bP58fSVrxSP/Ht9Y+7R0uicwKUgpBRxAcwH6T2t9OZ+wFamtycmG0x9P6tvQY/Uz1ie0df6N/xKQfJa7XFoAPZvf4Km4dHNqK/LdfcTty6e3z2j+7QFq6RywLUFaQVfFnbSQG0XPceTYxu4laWvz+ni2jvbpDf4fg9TLEz2r1brovxDS62GQX8w49W74SW3sdvBc5O+O8desOit+Ou3iWyk4NpL5c+wPd/FbMcR1Efv/tDTnh+Cf2f3lz3F9B8nlLRZaRk0nnXcrzRan18e8947qbW6aMF9q9p7MAhbjUVLUFSEFSEBSGzcjTnyXjmhPJKpjruU7vOyBqbimrhyifewLTZ5VtzWHUbTivE+0s+m5oy0mPePu9ZtM17YxFLGwirzaXe1ELjnY9d+zw4rptbDCZNPPp5caBjp0bnA9gskfcvdaxM908+37WN0X1jxDqHSNIotBce8AlwvuF/as2TpMQwxO8bszTOL25nbMlw/Z7PsXR6LHNMMRPnq5fXZIvmmY8dHtS22olKA0pEpBKRDP4No+skDnfMZub5E9gVdxDU+nTkjvb7LHh+m9S/PPav3bDpDqKYI2/SNuI5UFW8PxxfPH/r1WmvvOPBO37un+3P0ujc2lIgUgyIdOx0YeX0HbgY9nuqnLxWtbTWtN9vmuMfCLzWJtfbf+WR/Q8cwa0Pc1xc0tIaDuDa1M/ELZqTSax1bun0FdPkjJFt9ntrNEWxyNsOMdGxuK/2WLh9opnrv56MvEY9TT22+v9GnpdM5YUglIMWWWON8cspxY1+DL2zldsSPAC9/NUnEs3PPp1/b3X3C9PyR6lu9uzq9VwjrmtIfVNBAq2m+1aej1X/55meXff5tnWYJ1FYrzbbNRreFyQtydiW3VtJ28wrvT6/FmnljeJ+alz6HJhrzTtMfJg0t1pK0oGi41xMQO1DDfx6cRgDvdl+BVPxDe2SvyXnDNq4rb+U/Jw/Sx6h41QBe5tsyccG19HHkT5qt1EbbTKzwTaazFZfTpJoAAWiIEbghrRS1pmPD3EW87vDVCHVRmxkW3TwdwfArLg1F8M81J/8ArFl01MscuSHHubuV11Z3iJcpaNrTHsqQpeVS1BUtUpVpB0rRXO1rfRn+qxaznX2KN5NqrMDeYAHoonf3TG3sk2ma9rmloLXtLXDlYIoqJneNpettp3h8w4zHq+GTYFxkhdZ08ru1v1SfrDtHqqXPpYpK902rnJHXuwf6Z1ErwXOq9qaSMvRYYx1r1bU5bT0do2YyQ6fRx7AFvyg8nUficPPmsmmxerljdr6vL6OKdm7xXSuVSkDSCUglIKTEtY9wFkNcQO8gbBRM7QmsdY3ZvAulOllhZgQHBoyaB9LtXHZMlptM37u1rptqxyR08NlBxETOLWsc4dpcwhoHmVji07pnHtHWWp1jAJHgDEXy7Bsup4fltkwRNp3mOjluI4q488xWOkxu8KW60Vo2tc4Nc4MsE2e7w91qazVRgpv5ns3dFpJ1F9vEd3txHT6Z8bIQ5zKqpIyLxHYb5rmObru6msWh66bhJjdH1WpkB+j1kbXtPsQp23ObvvV7QRSsdPHJ8Ti0vdK39W8nYetdi9U6TDHeYtHRqqXXuN2FIPHVy9XHJIfoNc72Ci9uWsz7PVK81or7uF41rflB00TXbQsAe8jZrnHc+J2HsucrE/imfLqZmPwxHh9h4NoQzTxVPNJbGnJ2HKu6vxWjyx7ti1/esPabTGSF8d5OINOOw8NllwZfTyVt7Sw56epS1feHLTQuY4tcKI2IXV48lclYtWekuVyY7Y7TW0dYedL28OF6YH9If5N/dCp9ZP5srvQx+VA6MvhGqhl1YDmHcMyLWh3YXEc/LlutHNH4Vjgne20dH2D5TpOq+FkGJ5DBm49lpzMbdmeIvv1mTo+Iwn4IsabtiwDFvhQ5LzuWrO/Vy+rA6yTHYZOod2663SzM4aTbvtDldXFYzXivbd4ELYawIQVIQFIOoA2Wm212sTdOz2DG9i8by9bQq2P/AGU7o2fN/wAqXEMnxaRn/K/PSftkU0exJ/8AILV1N99qtrTVmJmzitIxxN8q7QtGYhZVtPd9J6F6MthMz7/OWGE8yL+J3qRXp4qy0WHljn9/sq9fn5p5Pbv9XQFqsVYMUQlIJSCUpHnqJDGxz2jIsp2OxLmggkV5WsGpi04rRTvsz6WaRmpN+27M0fSgSxh0UcuJG1QvqvQLkpm0eHX+lX3/ALsrTcaMl02R1cwWloHuvHNJ6cR5YWr1QmkcQ1zC0DIOHO75Ht5K94PaZrePG8KPjNIicc79ev8Ah5UrpSqM4dHqJ2GR2JiY8jeiciB/lVPxa0bUr56rrg8WjntHbpDC4z0dymY6DU9Rfzo3x9YL72kOFeRtU8WiO67ibezJZwjiMboxHqNLLRBBeJInHw2BTaJIvHmr0h4pMyV8c7S2QWXuG8LhVAsd2j+amOjxbbwhC66O0OOt3lKUvLU9J5MNHJ/eLW/bf4LX1VtsUtrR13yw+cxOLs2gb2DkeQHLdU/WV7vES+09FuG4aSIfKHyfAN8GgeVc/tVdMRMzLdvafMNlp9M8PJdKHj6IDMPc2V52Ra0eIabirCJ3g78qPhS6Thu3oRt7y5zie85+vtDCLVvq9zfTDhubBOzmymv8Wk7H0P3rQ1uLeOePHdZ8PzbTOOfPZxkAu2uJAaRTQa+Ht3/1zVZO3laxM77Q+rdHuLcMdCwNj07XNaA5r25m/N3NaE9O8N2Yt4s2/wDS2lhaTGIIxz+FrWfcvG6OWZ7tLK4OcXAUHEuruvddfp4mMVIt32hyWpms5rzXtvLzIWZgVIQVIUgpQOtaAVot5fqR2KOZPKnyc/zCc8HI8te8QRSTSGmRNL3d+3YPE8lHPEHJL4dxTUu1E8kr93SOLj69n4Kvvbed1jjptEQz+j2jdLKxjNnSObGHfVyNE+gsrFEc1oq2JnlrMvr/AMh6qNrIx8DGhrQOxoFBXNLx0hRZKzO8sLBbO7X2OFc1G6NhSncTFBKQeWqY4xvEdZ4nAHYF1bArHmrN8dqx3mJZcF4pkra3aJiWJoOmb5G31eobWxIhkcz/ANgKXJ3pes7OwiMdo3iWVB0p6xxaA8ubvi9jmj7VjnmhMY6mDWu1OUjmhnxFjQO0N7fe/ZdDwrHNcU2n90/Zz3F71nLFK/tj7vSlaKlha2JvXaZ5dh8bonG6BY5pP3tHuVV8VpE4ot5iVvwi9oyWpHaY3/ow+M9GdU+TPSamFzNiI5nOY5p8CAbCpKzXbqvuefYQ6bjLXMaGQuLNw8Tx4kV4kFOWviSMkRvvDJbDqJOpOoGHznuGTXHY8tu816Ard0WCMuTr2qr9dqPTxzMd7dIZ9LonNCkGBxzR9fppYxzxyb+03cfw9Viz058cwz6bJ6eWtny5hcHuaB84Wb2G3JUcdXQTtE9n1DoNpZn6NjvlLBdjq+pL+rHdlmL9lpXiItMQ3OeZrEzV0Wm0M7HkvmjczsDWlh9bJWPb5lrRPhr9ZZkfe/xEey6bQU5cFfn1czxC82z2+XR4ELcaTH1kHWRSM+uxzfUjZeb15qzHu947ct4t7PmOrAB227lQWnbo6OK79WEGEGw4+5KxzMezLG8eXZdFeDtexmplBPZG1xLgSD88g/YPC1Y6HTVmPUtH0VWv1dt/TrP1/wBOpIVqqFSESCEQqQpFaTcdaAtDdYbHKlG25vsu2ZRNUxZx/wCUDVyStZo4QTlUkx5NAv4Wk+e/oFq6jLFI2mWzp8U3ndwUnA528wD5OC0fWrKwjDMOr6AaH9Kvn8mYXuP/AFH21o9svZbGlrzWm0+GHV25acvu+hdbvR2VjyqrmeE+kslwWSuTbpLHfHv1hh9WbpZ94YNp7IYiE5oOWVaUvOyUglIOAi6XTaLUzQ5HGOSRjADVMDjQ8VzWpwfmW295dZpc8WxVi0eIbWDphLq5GRMY6WR10KAA2skk8gsFNLfJblr3Zr5sWKs2t0h00EeLWg1YG9crO5r1XT4cfpY609oclqMvq5LX916WViYPGeHnUwmNrsHgh8b6sNkHKx3bkeqw58MZaTSWfTZ5wZIvDhNRxnWaWR0MtZxGjju09oPkQufyabktNZ7umx6mMlYtXtLK0nSnVzSxtybECQ0uI2DT2mysc4qxHWWSMu/SKvoEvVnEREOa1jW5Xd0O3x/irfhfwWn3lRcUmeesT7KYq03VatIJSbj5PxSEMmfXNr3C/IkUqLJERaYdFSZmtbDhnHtTpHkxk4n6O5b50ta+OtvLbrlntMdHZ8I6SazVYsbE2qBdKXDFoJ5/YduajFo75Z2rLxm1ePDG9v6Oir18e9dJjpFKRSPDmMuScl5vPeRS9sYpEvmfSTTdVqZmjlmSB4O3H3qj1NOXJMOi0uTmxVli8E4Q7Vahkbbom3dzWDmVrXtyxuzxXeX0+PTiJrY2igwBoHcArnh9t9PX+fuouIV21Fv4+xIW60lSFIqQgqQgKQdOAVot3qHPI7LUxET5RMzHh5zSYsc75oYC5x8ALKTMV6z2IibdK93HPmMsj3u5vNnw7guez5JveZdHgx+nSIY+tfiCsVYZZbv8nMBMGpm/tJ8L/usYK+1xVzpo5aKbVzzXdUIhfxb9y2+b2aXL7vQM+ruO5ed/d729mPO8D5wI9FlrWfEsNpjzCuTXDfl2d6naYnojeJjqxpGAE1yWWJlitEQ88V63eNnjrdQ2CKSV3KNpcfGhsPXkotaKxMy9VrNpiI8viercZZXuPNzi4+ZNqitbeZl0NK7REOx/JzpP0iWT+zixHm5w/wDkra0Mb3mfaGpxG22OI95fQaVqpxSCUg+Z/lA+HXmvpRRuPnuPwVRrY/M/hdcPn8r+ZYvBeC6jV7xtLmggFxoNB/FaFrRHdYRu+m6HSCCJsQ5RjHzPafe1c8PjbDv7zKj4jO+bb2iHvS3WhsKQSkHyjpMzDVahu/615Hqb/FUeoj8yzo9NbfFX6MDQwPmkbGwWXGh/ruWvO0RvLN1no+rcI0DdNBHE3sALj2ueeZKvdNWK4q/ON3Paq02y238Tsy6WwwAhAEIhw/TKL9JJ742O+8fgqrWx+Pf5Lnh8749vm6PoNomRRZAfE/dzu3y8lTZJmZW8RtDd8Qjp4I5EK74XbfHNfaVHxSv5lbe8fZhkKzVapClCpCJVIRApSOl6w91rQ2b264k8wo2Tu03SnWlsLYhzlcL78BuftpamrtyU2925pKc99/ZzcEWNnvVPMrphcSJIK9U7vNuzsuhDOr4fD2Zulk93kA+wCu8VfwQo89vzJb/rb7lk2Yd3iJCCbBHlyWTaJ8sfNMeA/Ub0Rl5qYp7Si2TxMKdZG7mK8l65bx2l45qT4Y8oF7cllrv5Y7beASp2Ru438oPEsWN0zTu6pJPL6LfvPoFp6zJtXlhu6LHvbmlwMLN1VzK3iH0boDpsdPI/+0eB6AfzVjw+Pw2lW8St+Ktfk6ilYKxKQSkHznp5CX8RY1u5dFE0DvJc5VWuna+/yXXDo3x7fP8A0+hdGOHjT6dkY+i3c97juSqbfed1nZXrmmaWIfOjIcRt8124KvuH5a2pyR3r/lQcQpMZeb3elKwaIpAEIPmfSuPLWz19cD1xCp9V+pZe6OPyqur6HdHGwxmWSjK4bDsjaeweKq8l+bosK12b7FdTi+Cv0hy2b9S31n7ghZGMUiFaQcZ00H59njCP33Kt13ePoteH/DP1dD0Of+ab5KktH4l14b7iTdmnxVlwy217V94VfE6744t7S1pCu1GCFIqQgoQgKUjoGrTluQ9Y14l6hynSI/pTP8IfvOVbr/ij6LPh/wAM/Vhdnoq1ZtfxL5p8lkp3eLdnadHf6jpP+3i/dC6Gnww53L8dmwYTifX7l6s8UVnccO3n/FeY7vTxKz17Ne/dF7eEQRB8q6WuJ1uouz+dI9ABSqtV8UrjR/BDVQ81py3ofUeiX9TZ5/5Wq10H6X8yp+I/rfxDdLcaAUpREPmsjy7jM2RLqnkAs3QDdgPJUeun8VnQcO+CH1LhnzB5BVtW7fu53XmuI7bWYwa2sfD/ABPusulmY1VNvf8Awrtd8E/RuF1KjRAIl864sP8AiEn+O5Uur+Oy+0XwVfRuD/q2+Sq2/KjuZ8yuqw/p1+kfZy2f9W31n7qFZGIIKoOM6bfr4/8ACH7zlX63vC04f8M/VuuhZ/NNVJf4l14dRxD9X6hbmg/Xj+Wjr/0Lfx92rK6BzypQVKIVKAUp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stories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0" i="1" cap="none" dirty="0">
                <a:solidFill>
                  <a:schemeClr val="bg1">
                    <a:lumMod val="50000"/>
                  </a:schemeClr>
                </a:solidFill>
              </a:rPr>
              <a:t>Christine Kalkanis</a:t>
            </a:r>
            <a:endParaRPr lang="en-C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278840"/>
            <a:ext cx="8229600" cy="3464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Funding </a:t>
            </a:r>
            <a:r>
              <a:rPr lang="en-US" sz="2000" dirty="0"/>
              <a:t>Restrictions-Both Private and/or Public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Poor </a:t>
            </a:r>
            <a:r>
              <a:rPr lang="en-US" sz="2000" dirty="0"/>
              <a:t>Team Cohesion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Possible </a:t>
            </a:r>
            <a:r>
              <a:rPr lang="en-US" sz="2000" dirty="0"/>
              <a:t>Restrictions Within Board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81" y="3743325"/>
            <a:ext cx="3881438" cy="16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5827" y="4171950"/>
            <a:ext cx="71256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b="1" u="sng" dirty="0">
              <a:solidFill>
                <a:srgbClr val="92D050"/>
              </a:solidFill>
              <a:latin typeface="Calibri" pitchFamily="34" charset="0"/>
            </a:endParaRPr>
          </a:p>
          <a:p>
            <a:pPr algn="ctr"/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Presenter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 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Mary Anderson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Case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Manager, School Integration Specialist</a:t>
            </a:r>
          </a:p>
          <a:p>
            <a:pPr algn="ctr"/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(519)645-7749</a:t>
            </a:r>
          </a:p>
          <a:p>
            <a:pPr algn="ctr"/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hlinkClick r:id="rId2"/>
              </a:rPr>
              <a:t>mary.anderson@kidscommunityhs.ca</a:t>
            </a:r>
            <a:endParaRPr lang="en-US" altLang="en-US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altLang="en-US" sz="1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hlinkClick r:id="rId3"/>
              </a:rPr>
              <a:t>www.kidscommunityhs.com</a:t>
            </a:r>
            <a:r>
              <a:rPr lang="en-US" altLang="en-US" sz="1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altLang="en-US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96" y="1827063"/>
            <a:ext cx="6727225" cy="12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School Integration: </a:t>
            </a:r>
            <a:br>
              <a:rPr lang="en-US" dirty="0" smtClean="0"/>
            </a:br>
            <a:r>
              <a:rPr lang="en-US" dirty="0" smtClean="0"/>
              <a:t>Long </a:t>
            </a:r>
            <a:r>
              <a:rPr lang="en-US" dirty="0" smtClean="0"/>
              <a:t>term implications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3388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Factors that will Enhance a Positive School Integration experience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09750" y="1703388"/>
            <a:ext cx="50482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200" dirty="0"/>
              <a:t>Well informed parents</a:t>
            </a:r>
          </a:p>
          <a:p>
            <a:pPr marL="514350" indent="-514350">
              <a:buFont typeface="+mj-lt"/>
              <a:buAutoNum type="arabicPeriod"/>
            </a:pPr>
            <a:endParaRPr lang="en-CA" sz="2200" dirty="0"/>
          </a:p>
          <a:p>
            <a:pPr marL="514350" indent="-514350">
              <a:buFont typeface="+mj-lt"/>
              <a:buAutoNum type="arabicPeriod"/>
            </a:pPr>
            <a:r>
              <a:rPr lang="en-CA" sz="2200" dirty="0"/>
              <a:t>Well informed educators</a:t>
            </a:r>
          </a:p>
          <a:p>
            <a:pPr marL="514350" indent="-514350">
              <a:buFont typeface="+mj-lt"/>
              <a:buAutoNum type="arabicPeriod"/>
            </a:pPr>
            <a:endParaRPr lang="en-CA" sz="2200" dirty="0"/>
          </a:p>
          <a:p>
            <a:pPr marL="514350" indent="-514350">
              <a:buFont typeface="+mj-lt"/>
              <a:buAutoNum type="arabicPeriod"/>
            </a:pPr>
            <a:r>
              <a:rPr lang="en-CA" sz="2200" dirty="0"/>
              <a:t>Student will understand their learning needs, abilities, and limitations</a:t>
            </a:r>
            <a:endParaRPr lang="en-CA" sz="2200" b="1" dirty="0"/>
          </a:p>
          <a:p>
            <a:pPr marL="514350" indent="-514350">
              <a:buFont typeface="+mj-lt"/>
              <a:buAutoNum type="arabicPeriod"/>
            </a:pPr>
            <a:endParaRPr lang="en-CA" sz="2200" dirty="0"/>
          </a:p>
          <a:p>
            <a:pPr marL="514350" indent="-514350">
              <a:buFont typeface="+mj-lt"/>
              <a:buAutoNum type="arabicPeriod"/>
            </a:pPr>
            <a:r>
              <a:rPr lang="en-CA" sz="2200" dirty="0"/>
              <a:t>Student will accept accommodations and the need to adopt compensatory strategies</a:t>
            </a:r>
          </a:p>
          <a:p>
            <a:pPr marL="514350" indent="-514350">
              <a:buFont typeface="+mj-lt"/>
              <a:buAutoNum type="arabicPeriod"/>
            </a:pPr>
            <a:endParaRPr lang="en-CA" sz="2200" dirty="0"/>
          </a:p>
          <a:p>
            <a:pPr marL="514350" indent="-514350">
              <a:buFont typeface="+mj-lt"/>
              <a:buAutoNum type="arabicPeriod"/>
            </a:pPr>
            <a:r>
              <a:rPr lang="en-CA" sz="2200" dirty="0"/>
              <a:t>Adequate and variable support at school and at home</a:t>
            </a:r>
          </a:p>
        </p:txBody>
      </p:sp>
    </p:spTree>
    <p:extLst>
      <p:ext uri="{BB962C8B-B14F-4D97-AF65-F5344CB8AC3E}">
        <p14:creationId xmlns:p14="http://schemas.microsoft.com/office/powerpoint/2010/main" val="26536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School Integration 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19175" y="1598613"/>
            <a:ext cx="50482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CA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Educate </a:t>
            </a:r>
          </a:p>
          <a:p>
            <a:pPr algn="just">
              <a:buNone/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None/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Listen &amp; Learn </a:t>
            </a:r>
          </a:p>
          <a:p>
            <a:pPr algn="just">
              <a:buNone/>
            </a:pPr>
            <a:r>
              <a:rPr lang="en-C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Anticipate &amp;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</a:p>
          <a:p>
            <a:pPr algn="just">
              <a:buNone/>
            </a:pPr>
            <a:endParaRPr lang="en-CA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Create solutions/negotiate</a:t>
            </a:r>
          </a:p>
          <a:p>
            <a:pPr algn="just">
              <a:buNone/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None/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Monitor </a:t>
            </a:r>
            <a:endParaRPr lang="en-CA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None/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Evaluate &amp; Adjust</a:t>
            </a:r>
            <a:endParaRPr lang="en-CA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3809" y="2405937"/>
            <a:ext cx="3059473" cy="19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3776663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1" name="Picture 12" descr="Ne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2088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28600" y="3487738"/>
            <a:ext cx="8001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70C0"/>
                </a:solidFill>
                <a:latin typeface="Calibri" pitchFamily="34" charset="0"/>
              </a:rPr>
              <a:t>@</a:t>
            </a:r>
            <a:r>
              <a:rPr lang="en-US" altLang="en-US" sz="2800" b="1" dirty="0">
                <a:solidFill>
                  <a:srgbClr val="92D050"/>
                </a:solidFill>
                <a:latin typeface="Calibri" pitchFamily="34" charset="0"/>
              </a:rPr>
              <a:t> Holland Bloorview Kids Rehabilitation Hospital</a:t>
            </a:r>
          </a:p>
          <a:p>
            <a:pPr algn="ctr" eaLnBrk="1" hangingPunct="1"/>
            <a:endParaRPr lang="en-US" altLang="en-US" sz="2800" b="1" u="sng" dirty="0">
              <a:solidFill>
                <a:srgbClr val="92D05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Presenter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  Sara Diederichs</a:t>
            </a:r>
          </a:p>
          <a:p>
            <a:pPr algn="ctr" eaLnBrk="1" hangingPunct="1"/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Community Resource Teacher – Secondary</a:t>
            </a:r>
          </a:p>
          <a:p>
            <a:pPr algn="ctr" eaLnBrk="1" hangingPunct="1"/>
            <a:r>
              <a:rPr lang="en-US" altLang="en-US" sz="1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416-425-6220 x3205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hlinkClick r:id="rId3"/>
              </a:rPr>
              <a:t>sdiederichs@hollandbloorview.ca</a:t>
            </a:r>
            <a:endParaRPr lang="en-US" altLang="en-US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endParaRPr lang="en-US" altLang="en-US" sz="16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 eaLnBrk="1" hangingPunct="1"/>
            <a:endParaRPr lang="en-US" alt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83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Strategies to promote effective communication with school personnel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5325" y="1703388"/>
            <a:ext cx="75819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eriod"/>
            </a:pPr>
            <a:r>
              <a:rPr lang="en-CA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good rapport with the classroom teacher and the Special Education/Resource Teacher</a:t>
            </a:r>
          </a:p>
          <a:p>
            <a:pPr marL="571500" indent="-342900" algn="ctr">
              <a:buFont typeface="+mj-lt"/>
              <a:buAutoNum type="arabicPeriod"/>
            </a:pPr>
            <a:endParaRPr lang="en-CA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+mj-lt"/>
              <a:buAutoNum type="arabicPeriod"/>
            </a:pPr>
            <a:r>
              <a:rPr lang="en-CA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CA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cognisant of educators’ schedules and their responsibilities to other students</a:t>
            </a:r>
          </a:p>
          <a:p>
            <a:pPr marL="342900" lvl="0" indent="-342900" algn="ctr">
              <a:buFont typeface="+mj-lt"/>
              <a:buAutoNum type="arabicPeriod"/>
            </a:pPr>
            <a:endParaRPr lang="en-CA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+mj-lt"/>
              <a:buAutoNum type="arabicPeriod"/>
            </a:pPr>
            <a:r>
              <a:rPr lang="en-CA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recommendations creatively </a:t>
            </a:r>
          </a:p>
        </p:txBody>
      </p:sp>
    </p:spTree>
    <p:extLst>
      <p:ext uri="{BB962C8B-B14F-4D97-AF65-F5344CB8AC3E}">
        <p14:creationId xmlns:p14="http://schemas.microsoft.com/office/powerpoint/2010/main" val="32689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Educations to Teachers is Necessary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5325" y="1484313"/>
            <a:ext cx="75819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buNone/>
            </a:pPr>
            <a:r>
              <a:rPr lang="en-CA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a good understanding of the student’s learning, physical, social, and behavioural needs and how to help them overcome their limitations</a:t>
            </a:r>
          </a:p>
          <a:p>
            <a:pPr marL="228600" algn="just">
              <a:buNone/>
            </a:pPr>
            <a:r>
              <a:rPr lang="en-CA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algn="just">
              <a:buNone/>
            </a:pPr>
            <a:r>
              <a:rPr lang="en-CA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Instill a good understanding of required accommodations, realistic expectations, compensatory strategies, and how to implement them within the classroom environment</a:t>
            </a:r>
          </a:p>
          <a:p>
            <a:pPr marL="228600" algn="just">
              <a:buNone/>
            </a:pPr>
            <a:endParaRPr lang="en-CA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en-CA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 them with the knowledge to be able to recognize developing problems, who can assist, and the importance of early intervention</a:t>
            </a:r>
            <a:endParaRPr lang="en-CA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Necessary actions to integrate students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874" y="1226343"/>
            <a:ext cx="4942252" cy="50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integration resources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1" y="4296159"/>
            <a:ext cx="3308073" cy="1890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4005262"/>
            <a:ext cx="3095625" cy="218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95461"/>
            <a:ext cx="2381250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69" y="1609533"/>
            <a:ext cx="2343531" cy="23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1663"/>
            <a:ext cx="81788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Questions?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2828925"/>
            <a:ext cx="588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077813"/>
            <a:ext cx="664845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5561923"/>
            <a:ext cx="2448710" cy="743627"/>
          </a:xfrm>
          <a:prstGeom prst="rect">
            <a:avLst/>
          </a:prstGeom>
        </p:spPr>
      </p:pic>
      <p:pic>
        <p:nvPicPr>
          <p:cNvPr id="10" name="Picture 9" descr="https://pbs.twimg.com/profile_images/529308341655175169/MCTItX0r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7350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5700492"/>
            <a:ext cx="2124860" cy="572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85" y="5710017"/>
            <a:ext cx="3089161" cy="5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1143000" y="1938338"/>
            <a:ext cx="5608638" cy="0"/>
            <a:chOff x="0" y="0"/>
            <a:chExt cx="3533" cy="0"/>
          </a:xfrm>
        </p:grpSpPr>
        <p:sp>
          <p:nvSpPr>
            <p:cNvPr id="307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533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533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3075" name="Picture 4" descr="Jan_06_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6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137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248650" cy="1143000"/>
          </a:xfrm>
          <a:noFill/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latin typeface="Calibri" pitchFamily="34" charset="0"/>
              </a:rPr>
              <a:t>Community Resource Teachers (CRTs)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858000" cy="2209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cs typeface="Times New Roman" pitchFamily="18" charset="0"/>
              </a:rPr>
              <a:t>The primary role of CRTs is to provide collaborative planning and resource support that facilitates school transition and successful reintegration into community schools post-discharge from HBKRH. </a:t>
            </a:r>
          </a:p>
        </p:txBody>
      </p:sp>
      <p:pic>
        <p:nvPicPr>
          <p:cNvPr id="4100" name="Picture 5" descr="C:\Users\diederichss\AppData\Local\Microsoft\Windows\Temporary Internet Files\Content.IE5\966GN1L7\collaboration-word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55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0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Community Resource </a:t>
            </a:r>
            <a:r>
              <a:rPr lang="en-US" altLang="en-US" sz="3600" dirty="0" smtClean="0"/>
              <a:t>Teachers -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What Do We Do?</a:t>
            </a:r>
            <a:br>
              <a:rPr lang="en-US" altLang="en-US" sz="3600" dirty="0" smtClean="0"/>
            </a:br>
            <a:r>
              <a:rPr lang="en-US" altLang="en-US" sz="3600" dirty="0" smtClean="0"/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1650"/>
            <a:ext cx="7162800" cy="4419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400" dirty="0"/>
              <a:t>Community Resource Teachers (CRTs) provide service to children and youth clients of Holland Bloorview Kids Rehabilitation Hospital (HBKRH).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400" dirty="0"/>
              <a:t>CRT school transition planning support is available to inpatient clients who require intensive rehab as a result of an Acquired Brain Injury, surgery, or chronic illness, and to outpatient clients with complex physical, communication, learning or medical challenges that impact educational planning.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400" dirty="0"/>
              <a:t>CRTs collaborate with and provide consultative services to families, HBKRH teams, classroom teachers, school board personnel, community teams and organizations (e.g. private teams, CCAC).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42355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latin typeface="Calibri" pitchFamily="34" charset="0"/>
              </a:rPr>
              <a:t>Community Resource Teachers</a:t>
            </a:r>
            <a:br>
              <a:rPr lang="en-US" altLang="en-US" sz="3600" dirty="0" smtClean="0">
                <a:latin typeface="Calibri" pitchFamily="34" charset="0"/>
              </a:rPr>
            </a:br>
            <a:r>
              <a:rPr lang="en-US" altLang="en-US" sz="3600" dirty="0" smtClean="0">
                <a:latin typeface="Calibri" pitchFamily="34" charset="0"/>
              </a:rPr>
              <a:t> Who Is Eligible?</a:t>
            </a:r>
          </a:p>
        </p:txBody>
      </p:sp>
      <p:grpSp>
        <p:nvGrpSpPr>
          <p:cNvPr id="6147" name="Group 17"/>
          <p:cNvGrpSpPr>
            <a:grpSpLocks/>
          </p:cNvGrpSpPr>
          <p:nvPr/>
        </p:nvGrpSpPr>
        <p:grpSpPr bwMode="auto">
          <a:xfrm>
            <a:off x="6292850" y="1862138"/>
            <a:ext cx="984250" cy="1887537"/>
            <a:chOff x="5485" y="4"/>
            <a:chExt cx="1775" cy="5429"/>
          </a:xfrm>
        </p:grpSpPr>
        <p:sp>
          <p:nvSpPr>
            <p:cNvPr id="6177" name="Freeform 11"/>
            <p:cNvSpPr>
              <a:spLocks/>
            </p:cNvSpPr>
            <p:nvPr/>
          </p:nvSpPr>
          <p:spPr bwMode="auto">
            <a:xfrm>
              <a:off x="6011" y="4"/>
              <a:ext cx="1146" cy="1175"/>
            </a:xfrm>
            <a:custGeom>
              <a:avLst/>
              <a:gdLst>
                <a:gd name="T0" fmla="*/ 0 w 1146"/>
                <a:gd name="T1" fmla="*/ 495 h 1175"/>
                <a:gd name="T2" fmla="*/ 84 w 1146"/>
                <a:gd name="T3" fmla="*/ 254 h 1175"/>
                <a:gd name="T4" fmla="*/ 192 w 1146"/>
                <a:gd name="T5" fmla="*/ 132 h 1175"/>
                <a:gd name="T6" fmla="*/ 329 w 1146"/>
                <a:gd name="T7" fmla="*/ 43 h 1175"/>
                <a:gd name="T8" fmla="*/ 467 w 1146"/>
                <a:gd name="T9" fmla="*/ 0 h 1175"/>
                <a:gd name="T10" fmla="*/ 647 w 1146"/>
                <a:gd name="T11" fmla="*/ 13 h 1175"/>
                <a:gd name="T12" fmla="*/ 766 w 1146"/>
                <a:gd name="T13" fmla="*/ 110 h 1175"/>
                <a:gd name="T14" fmla="*/ 874 w 1146"/>
                <a:gd name="T15" fmla="*/ 284 h 1175"/>
                <a:gd name="T16" fmla="*/ 920 w 1146"/>
                <a:gd name="T17" fmla="*/ 517 h 1175"/>
                <a:gd name="T18" fmla="*/ 920 w 1146"/>
                <a:gd name="T19" fmla="*/ 781 h 1175"/>
                <a:gd name="T20" fmla="*/ 1138 w 1146"/>
                <a:gd name="T21" fmla="*/ 962 h 1175"/>
                <a:gd name="T22" fmla="*/ 1146 w 1146"/>
                <a:gd name="T23" fmla="*/ 1044 h 1175"/>
                <a:gd name="T24" fmla="*/ 1111 w 1146"/>
                <a:gd name="T25" fmla="*/ 1050 h 1175"/>
                <a:gd name="T26" fmla="*/ 901 w 1146"/>
                <a:gd name="T27" fmla="*/ 889 h 1175"/>
                <a:gd name="T28" fmla="*/ 839 w 1146"/>
                <a:gd name="T29" fmla="*/ 1007 h 1175"/>
                <a:gd name="T30" fmla="*/ 712 w 1146"/>
                <a:gd name="T31" fmla="*/ 1108 h 1175"/>
                <a:gd name="T32" fmla="*/ 593 w 1146"/>
                <a:gd name="T33" fmla="*/ 1160 h 1175"/>
                <a:gd name="T34" fmla="*/ 402 w 1146"/>
                <a:gd name="T35" fmla="*/ 1175 h 1175"/>
                <a:gd name="T36" fmla="*/ 157 w 1146"/>
                <a:gd name="T37" fmla="*/ 1093 h 1175"/>
                <a:gd name="T38" fmla="*/ 46 w 1146"/>
                <a:gd name="T39" fmla="*/ 919 h 1175"/>
                <a:gd name="T40" fmla="*/ 0 w 1146"/>
                <a:gd name="T41" fmla="*/ 745 h 1175"/>
                <a:gd name="T42" fmla="*/ 0 w 1146"/>
                <a:gd name="T43" fmla="*/ 495 h 11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46" h="1175">
                  <a:moveTo>
                    <a:pt x="0" y="495"/>
                  </a:moveTo>
                  <a:lnTo>
                    <a:pt x="84" y="254"/>
                  </a:lnTo>
                  <a:lnTo>
                    <a:pt x="192" y="132"/>
                  </a:lnTo>
                  <a:lnTo>
                    <a:pt x="329" y="43"/>
                  </a:lnTo>
                  <a:lnTo>
                    <a:pt x="467" y="0"/>
                  </a:lnTo>
                  <a:lnTo>
                    <a:pt x="647" y="13"/>
                  </a:lnTo>
                  <a:lnTo>
                    <a:pt x="766" y="110"/>
                  </a:lnTo>
                  <a:lnTo>
                    <a:pt x="874" y="284"/>
                  </a:lnTo>
                  <a:lnTo>
                    <a:pt x="920" y="517"/>
                  </a:lnTo>
                  <a:lnTo>
                    <a:pt x="920" y="781"/>
                  </a:lnTo>
                  <a:lnTo>
                    <a:pt x="1138" y="962"/>
                  </a:lnTo>
                  <a:lnTo>
                    <a:pt x="1146" y="1044"/>
                  </a:lnTo>
                  <a:lnTo>
                    <a:pt x="1111" y="1050"/>
                  </a:lnTo>
                  <a:lnTo>
                    <a:pt x="901" y="889"/>
                  </a:lnTo>
                  <a:lnTo>
                    <a:pt x="839" y="1007"/>
                  </a:lnTo>
                  <a:lnTo>
                    <a:pt x="712" y="1108"/>
                  </a:lnTo>
                  <a:lnTo>
                    <a:pt x="593" y="1160"/>
                  </a:lnTo>
                  <a:lnTo>
                    <a:pt x="402" y="1175"/>
                  </a:lnTo>
                  <a:lnTo>
                    <a:pt x="157" y="1093"/>
                  </a:lnTo>
                  <a:lnTo>
                    <a:pt x="46" y="919"/>
                  </a:lnTo>
                  <a:lnTo>
                    <a:pt x="0" y="745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12"/>
            <p:cNvSpPr>
              <a:spLocks/>
            </p:cNvSpPr>
            <p:nvPr/>
          </p:nvSpPr>
          <p:spPr bwMode="auto">
            <a:xfrm>
              <a:off x="5892" y="1267"/>
              <a:ext cx="1023" cy="1892"/>
            </a:xfrm>
            <a:custGeom>
              <a:avLst/>
              <a:gdLst>
                <a:gd name="T0" fmla="*/ 149 w 1023"/>
                <a:gd name="T1" fmla="*/ 123 h 1892"/>
                <a:gd name="T2" fmla="*/ 276 w 1023"/>
                <a:gd name="T3" fmla="*/ 43 h 1892"/>
                <a:gd name="T4" fmla="*/ 421 w 1023"/>
                <a:gd name="T5" fmla="*/ 13 h 1892"/>
                <a:gd name="T6" fmla="*/ 559 w 1023"/>
                <a:gd name="T7" fmla="*/ 0 h 1892"/>
                <a:gd name="T8" fmla="*/ 742 w 1023"/>
                <a:gd name="T9" fmla="*/ 22 h 1892"/>
                <a:gd name="T10" fmla="*/ 942 w 1023"/>
                <a:gd name="T11" fmla="*/ 123 h 1892"/>
                <a:gd name="T12" fmla="*/ 1023 w 1023"/>
                <a:gd name="T13" fmla="*/ 304 h 1892"/>
                <a:gd name="T14" fmla="*/ 1023 w 1023"/>
                <a:gd name="T15" fmla="*/ 581 h 1892"/>
                <a:gd name="T16" fmla="*/ 1014 w 1023"/>
                <a:gd name="T17" fmla="*/ 844 h 1892"/>
                <a:gd name="T18" fmla="*/ 915 w 1023"/>
                <a:gd name="T19" fmla="*/ 1244 h 1892"/>
                <a:gd name="T20" fmla="*/ 831 w 1023"/>
                <a:gd name="T21" fmla="*/ 1571 h 1892"/>
                <a:gd name="T22" fmla="*/ 742 w 1023"/>
                <a:gd name="T23" fmla="*/ 1782 h 1892"/>
                <a:gd name="T24" fmla="*/ 551 w 1023"/>
                <a:gd name="T25" fmla="*/ 1892 h 1892"/>
                <a:gd name="T26" fmla="*/ 276 w 1023"/>
                <a:gd name="T27" fmla="*/ 1868 h 1892"/>
                <a:gd name="T28" fmla="*/ 138 w 1023"/>
                <a:gd name="T29" fmla="*/ 1702 h 1892"/>
                <a:gd name="T30" fmla="*/ 57 w 1023"/>
                <a:gd name="T31" fmla="*/ 1455 h 1892"/>
                <a:gd name="T32" fmla="*/ 11 w 1023"/>
                <a:gd name="T33" fmla="*/ 1177 h 1892"/>
                <a:gd name="T34" fmla="*/ 0 w 1023"/>
                <a:gd name="T35" fmla="*/ 762 h 1892"/>
                <a:gd name="T36" fmla="*/ 38 w 1023"/>
                <a:gd name="T37" fmla="*/ 472 h 1892"/>
                <a:gd name="T38" fmla="*/ 92 w 1023"/>
                <a:gd name="T39" fmla="*/ 211 h 1892"/>
                <a:gd name="T40" fmla="*/ 149 w 1023"/>
                <a:gd name="T41" fmla="*/ 123 h 18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3" h="1892">
                  <a:moveTo>
                    <a:pt x="149" y="123"/>
                  </a:moveTo>
                  <a:lnTo>
                    <a:pt x="276" y="43"/>
                  </a:lnTo>
                  <a:lnTo>
                    <a:pt x="421" y="13"/>
                  </a:lnTo>
                  <a:lnTo>
                    <a:pt x="559" y="0"/>
                  </a:lnTo>
                  <a:lnTo>
                    <a:pt x="742" y="22"/>
                  </a:lnTo>
                  <a:lnTo>
                    <a:pt x="942" y="123"/>
                  </a:lnTo>
                  <a:lnTo>
                    <a:pt x="1023" y="304"/>
                  </a:lnTo>
                  <a:lnTo>
                    <a:pt x="1023" y="581"/>
                  </a:lnTo>
                  <a:lnTo>
                    <a:pt x="1014" y="844"/>
                  </a:lnTo>
                  <a:lnTo>
                    <a:pt x="915" y="1244"/>
                  </a:lnTo>
                  <a:lnTo>
                    <a:pt x="831" y="1571"/>
                  </a:lnTo>
                  <a:lnTo>
                    <a:pt x="742" y="1782"/>
                  </a:lnTo>
                  <a:lnTo>
                    <a:pt x="551" y="1892"/>
                  </a:lnTo>
                  <a:lnTo>
                    <a:pt x="276" y="1868"/>
                  </a:lnTo>
                  <a:lnTo>
                    <a:pt x="138" y="1702"/>
                  </a:lnTo>
                  <a:lnTo>
                    <a:pt x="57" y="1455"/>
                  </a:lnTo>
                  <a:lnTo>
                    <a:pt x="11" y="1177"/>
                  </a:lnTo>
                  <a:lnTo>
                    <a:pt x="0" y="762"/>
                  </a:lnTo>
                  <a:lnTo>
                    <a:pt x="38" y="472"/>
                  </a:lnTo>
                  <a:lnTo>
                    <a:pt x="92" y="211"/>
                  </a:lnTo>
                  <a:lnTo>
                    <a:pt x="149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3"/>
            <p:cNvSpPr>
              <a:spLocks/>
            </p:cNvSpPr>
            <p:nvPr/>
          </p:nvSpPr>
          <p:spPr bwMode="auto">
            <a:xfrm>
              <a:off x="5485" y="1265"/>
              <a:ext cx="602" cy="2328"/>
            </a:xfrm>
            <a:custGeom>
              <a:avLst/>
              <a:gdLst>
                <a:gd name="T0" fmla="*/ 410 w 602"/>
                <a:gd name="T1" fmla="*/ 15 h 2328"/>
                <a:gd name="T2" fmla="*/ 556 w 602"/>
                <a:gd name="T3" fmla="*/ 0 h 2328"/>
                <a:gd name="T4" fmla="*/ 602 w 602"/>
                <a:gd name="T5" fmla="*/ 103 h 2328"/>
                <a:gd name="T6" fmla="*/ 526 w 602"/>
                <a:gd name="T7" fmla="*/ 235 h 2328"/>
                <a:gd name="T8" fmla="*/ 418 w 602"/>
                <a:gd name="T9" fmla="*/ 306 h 2328"/>
                <a:gd name="T10" fmla="*/ 327 w 602"/>
                <a:gd name="T11" fmla="*/ 480 h 2328"/>
                <a:gd name="T12" fmla="*/ 219 w 602"/>
                <a:gd name="T13" fmla="*/ 714 h 2328"/>
                <a:gd name="T14" fmla="*/ 173 w 602"/>
                <a:gd name="T15" fmla="*/ 932 h 2328"/>
                <a:gd name="T16" fmla="*/ 146 w 602"/>
                <a:gd name="T17" fmla="*/ 1302 h 2328"/>
                <a:gd name="T18" fmla="*/ 173 w 602"/>
                <a:gd name="T19" fmla="*/ 1650 h 2328"/>
                <a:gd name="T20" fmla="*/ 227 w 602"/>
                <a:gd name="T21" fmla="*/ 1812 h 2328"/>
                <a:gd name="T22" fmla="*/ 189 w 602"/>
                <a:gd name="T23" fmla="*/ 1986 h 2328"/>
                <a:gd name="T24" fmla="*/ 146 w 602"/>
                <a:gd name="T25" fmla="*/ 2117 h 2328"/>
                <a:gd name="T26" fmla="*/ 162 w 602"/>
                <a:gd name="T27" fmla="*/ 2328 h 2328"/>
                <a:gd name="T28" fmla="*/ 89 w 602"/>
                <a:gd name="T29" fmla="*/ 2313 h 2328"/>
                <a:gd name="T30" fmla="*/ 27 w 602"/>
                <a:gd name="T31" fmla="*/ 2139 h 2328"/>
                <a:gd name="T32" fmla="*/ 0 w 602"/>
                <a:gd name="T33" fmla="*/ 1986 h 2328"/>
                <a:gd name="T34" fmla="*/ 81 w 602"/>
                <a:gd name="T35" fmla="*/ 1782 h 2328"/>
                <a:gd name="T36" fmla="*/ 54 w 602"/>
                <a:gd name="T37" fmla="*/ 1592 h 2328"/>
                <a:gd name="T38" fmla="*/ 27 w 602"/>
                <a:gd name="T39" fmla="*/ 1287 h 2328"/>
                <a:gd name="T40" fmla="*/ 27 w 602"/>
                <a:gd name="T41" fmla="*/ 917 h 2328"/>
                <a:gd name="T42" fmla="*/ 81 w 602"/>
                <a:gd name="T43" fmla="*/ 525 h 2328"/>
                <a:gd name="T44" fmla="*/ 173 w 602"/>
                <a:gd name="T45" fmla="*/ 235 h 2328"/>
                <a:gd name="T46" fmla="*/ 273 w 602"/>
                <a:gd name="T47" fmla="*/ 82 h 2328"/>
                <a:gd name="T48" fmla="*/ 410 w 602"/>
                <a:gd name="T49" fmla="*/ 15 h 23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2" h="2328">
                  <a:moveTo>
                    <a:pt x="410" y="15"/>
                  </a:moveTo>
                  <a:lnTo>
                    <a:pt x="556" y="0"/>
                  </a:lnTo>
                  <a:lnTo>
                    <a:pt x="602" y="103"/>
                  </a:lnTo>
                  <a:lnTo>
                    <a:pt x="526" y="235"/>
                  </a:lnTo>
                  <a:lnTo>
                    <a:pt x="418" y="306"/>
                  </a:lnTo>
                  <a:lnTo>
                    <a:pt x="327" y="480"/>
                  </a:lnTo>
                  <a:lnTo>
                    <a:pt x="219" y="714"/>
                  </a:lnTo>
                  <a:lnTo>
                    <a:pt x="173" y="932"/>
                  </a:lnTo>
                  <a:lnTo>
                    <a:pt x="146" y="1302"/>
                  </a:lnTo>
                  <a:lnTo>
                    <a:pt x="173" y="1650"/>
                  </a:lnTo>
                  <a:lnTo>
                    <a:pt x="227" y="1812"/>
                  </a:lnTo>
                  <a:lnTo>
                    <a:pt x="189" y="1986"/>
                  </a:lnTo>
                  <a:lnTo>
                    <a:pt x="146" y="2117"/>
                  </a:lnTo>
                  <a:lnTo>
                    <a:pt x="162" y="2328"/>
                  </a:lnTo>
                  <a:lnTo>
                    <a:pt x="89" y="2313"/>
                  </a:lnTo>
                  <a:lnTo>
                    <a:pt x="27" y="2139"/>
                  </a:lnTo>
                  <a:lnTo>
                    <a:pt x="0" y="1986"/>
                  </a:lnTo>
                  <a:lnTo>
                    <a:pt x="81" y="1782"/>
                  </a:lnTo>
                  <a:lnTo>
                    <a:pt x="54" y="1592"/>
                  </a:lnTo>
                  <a:lnTo>
                    <a:pt x="27" y="1287"/>
                  </a:lnTo>
                  <a:lnTo>
                    <a:pt x="27" y="917"/>
                  </a:lnTo>
                  <a:lnTo>
                    <a:pt x="81" y="525"/>
                  </a:lnTo>
                  <a:lnTo>
                    <a:pt x="173" y="235"/>
                  </a:lnTo>
                  <a:lnTo>
                    <a:pt x="273" y="82"/>
                  </a:lnTo>
                  <a:lnTo>
                    <a:pt x="4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14"/>
            <p:cNvSpPr>
              <a:spLocks/>
            </p:cNvSpPr>
            <p:nvPr/>
          </p:nvSpPr>
          <p:spPr bwMode="auto">
            <a:xfrm>
              <a:off x="6796" y="1325"/>
              <a:ext cx="383" cy="2212"/>
            </a:xfrm>
            <a:custGeom>
              <a:avLst/>
              <a:gdLst>
                <a:gd name="T0" fmla="*/ 8 w 383"/>
                <a:gd name="T1" fmla="*/ 7 h 2212"/>
                <a:gd name="T2" fmla="*/ 164 w 383"/>
                <a:gd name="T3" fmla="*/ 0 h 2212"/>
                <a:gd name="T4" fmla="*/ 272 w 383"/>
                <a:gd name="T5" fmla="*/ 175 h 2212"/>
                <a:gd name="T6" fmla="*/ 383 w 383"/>
                <a:gd name="T7" fmla="*/ 654 h 2212"/>
                <a:gd name="T8" fmla="*/ 383 w 383"/>
                <a:gd name="T9" fmla="*/ 1207 h 2212"/>
                <a:gd name="T10" fmla="*/ 329 w 383"/>
                <a:gd name="T11" fmla="*/ 1681 h 2212"/>
                <a:gd name="T12" fmla="*/ 383 w 383"/>
                <a:gd name="T13" fmla="*/ 1842 h 2212"/>
                <a:gd name="T14" fmla="*/ 383 w 383"/>
                <a:gd name="T15" fmla="*/ 2060 h 2212"/>
                <a:gd name="T16" fmla="*/ 329 w 383"/>
                <a:gd name="T17" fmla="*/ 2212 h 2212"/>
                <a:gd name="T18" fmla="*/ 256 w 383"/>
                <a:gd name="T19" fmla="*/ 2075 h 2212"/>
                <a:gd name="T20" fmla="*/ 218 w 383"/>
                <a:gd name="T21" fmla="*/ 1864 h 2212"/>
                <a:gd name="T22" fmla="*/ 137 w 383"/>
                <a:gd name="T23" fmla="*/ 1702 h 2212"/>
                <a:gd name="T24" fmla="*/ 229 w 383"/>
                <a:gd name="T25" fmla="*/ 1558 h 2212"/>
                <a:gd name="T26" fmla="*/ 283 w 383"/>
                <a:gd name="T27" fmla="*/ 1207 h 2212"/>
                <a:gd name="T28" fmla="*/ 283 w 383"/>
                <a:gd name="T29" fmla="*/ 880 h 2212"/>
                <a:gd name="T30" fmla="*/ 229 w 383"/>
                <a:gd name="T31" fmla="*/ 553 h 2212"/>
                <a:gd name="T32" fmla="*/ 119 w 383"/>
                <a:gd name="T33" fmla="*/ 312 h 2212"/>
                <a:gd name="T34" fmla="*/ 0 w 383"/>
                <a:gd name="T35" fmla="*/ 196 h 2212"/>
                <a:gd name="T36" fmla="*/ 8 w 383"/>
                <a:gd name="T37" fmla="*/ 7 h 2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3" h="2212">
                  <a:moveTo>
                    <a:pt x="8" y="7"/>
                  </a:moveTo>
                  <a:lnTo>
                    <a:pt x="164" y="0"/>
                  </a:lnTo>
                  <a:lnTo>
                    <a:pt x="272" y="175"/>
                  </a:lnTo>
                  <a:lnTo>
                    <a:pt x="383" y="654"/>
                  </a:lnTo>
                  <a:lnTo>
                    <a:pt x="383" y="1207"/>
                  </a:lnTo>
                  <a:lnTo>
                    <a:pt x="329" y="1681"/>
                  </a:lnTo>
                  <a:lnTo>
                    <a:pt x="383" y="1842"/>
                  </a:lnTo>
                  <a:lnTo>
                    <a:pt x="383" y="2060"/>
                  </a:lnTo>
                  <a:lnTo>
                    <a:pt x="329" y="2212"/>
                  </a:lnTo>
                  <a:lnTo>
                    <a:pt x="256" y="2075"/>
                  </a:lnTo>
                  <a:lnTo>
                    <a:pt x="218" y="1864"/>
                  </a:lnTo>
                  <a:lnTo>
                    <a:pt x="137" y="1702"/>
                  </a:lnTo>
                  <a:lnTo>
                    <a:pt x="229" y="1558"/>
                  </a:lnTo>
                  <a:lnTo>
                    <a:pt x="283" y="1207"/>
                  </a:lnTo>
                  <a:lnTo>
                    <a:pt x="283" y="880"/>
                  </a:lnTo>
                  <a:lnTo>
                    <a:pt x="229" y="553"/>
                  </a:lnTo>
                  <a:lnTo>
                    <a:pt x="119" y="312"/>
                  </a:lnTo>
                  <a:lnTo>
                    <a:pt x="0" y="196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15"/>
            <p:cNvSpPr>
              <a:spLocks/>
            </p:cNvSpPr>
            <p:nvPr/>
          </p:nvSpPr>
          <p:spPr bwMode="auto">
            <a:xfrm>
              <a:off x="5895" y="2782"/>
              <a:ext cx="860" cy="2651"/>
            </a:xfrm>
            <a:custGeom>
              <a:avLst/>
              <a:gdLst>
                <a:gd name="T0" fmla="*/ 84 w 860"/>
                <a:gd name="T1" fmla="*/ 0 h 2651"/>
                <a:gd name="T2" fmla="*/ 184 w 860"/>
                <a:gd name="T3" fmla="*/ 110 h 2651"/>
                <a:gd name="T4" fmla="*/ 224 w 860"/>
                <a:gd name="T5" fmla="*/ 222 h 2651"/>
                <a:gd name="T6" fmla="*/ 264 w 860"/>
                <a:gd name="T7" fmla="*/ 607 h 2651"/>
                <a:gd name="T8" fmla="*/ 283 w 860"/>
                <a:gd name="T9" fmla="*/ 865 h 2651"/>
                <a:gd name="T10" fmla="*/ 283 w 860"/>
                <a:gd name="T11" fmla="*/ 1306 h 2651"/>
                <a:gd name="T12" fmla="*/ 278 w 860"/>
                <a:gd name="T13" fmla="*/ 1721 h 2651"/>
                <a:gd name="T14" fmla="*/ 237 w 860"/>
                <a:gd name="T15" fmla="*/ 2053 h 2651"/>
                <a:gd name="T16" fmla="*/ 205 w 860"/>
                <a:gd name="T17" fmla="*/ 2154 h 2651"/>
                <a:gd name="T18" fmla="*/ 415 w 860"/>
                <a:gd name="T19" fmla="*/ 2210 h 2651"/>
                <a:gd name="T20" fmla="*/ 593 w 860"/>
                <a:gd name="T21" fmla="*/ 2274 h 2651"/>
                <a:gd name="T22" fmla="*/ 833 w 860"/>
                <a:gd name="T23" fmla="*/ 2412 h 2651"/>
                <a:gd name="T24" fmla="*/ 860 w 860"/>
                <a:gd name="T25" fmla="*/ 2466 h 2651"/>
                <a:gd name="T26" fmla="*/ 839 w 860"/>
                <a:gd name="T27" fmla="*/ 2569 h 2651"/>
                <a:gd name="T28" fmla="*/ 720 w 860"/>
                <a:gd name="T29" fmla="*/ 2651 h 2651"/>
                <a:gd name="T30" fmla="*/ 674 w 860"/>
                <a:gd name="T31" fmla="*/ 2606 h 2651"/>
                <a:gd name="T32" fmla="*/ 634 w 860"/>
                <a:gd name="T33" fmla="*/ 2494 h 2651"/>
                <a:gd name="T34" fmla="*/ 521 w 860"/>
                <a:gd name="T35" fmla="*/ 2403 h 2651"/>
                <a:gd name="T36" fmla="*/ 324 w 860"/>
                <a:gd name="T37" fmla="*/ 2300 h 2651"/>
                <a:gd name="T38" fmla="*/ 197 w 860"/>
                <a:gd name="T39" fmla="*/ 2274 h 2651"/>
                <a:gd name="T40" fmla="*/ 46 w 860"/>
                <a:gd name="T41" fmla="*/ 2274 h 2651"/>
                <a:gd name="T42" fmla="*/ 46 w 860"/>
                <a:gd name="T43" fmla="*/ 2190 h 2651"/>
                <a:gd name="T44" fmla="*/ 119 w 860"/>
                <a:gd name="T45" fmla="*/ 2098 h 2651"/>
                <a:gd name="T46" fmla="*/ 184 w 860"/>
                <a:gd name="T47" fmla="*/ 1803 h 2651"/>
                <a:gd name="T48" fmla="*/ 205 w 860"/>
                <a:gd name="T49" fmla="*/ 1491 h 2651"/>
                <a:gd name="T50" fmla="*/ 197 w 860"/>
                <a:gd name="T51" fmla="*/ 1216 h 2651"/>
                <a:gd name="T52" fmla="*/ 184 w 860"/>
                <a:gd name="T53" fmla="*/ 865 h 2651"/>
                <a:gd name="T54" fmla="*/ 143 w 860"/>
                <a:gd name="T55" fmla="*/ 562 h 2651"/>
                <a:gd name="T56" fmla="*/ 59 w 860"/>
                <a:gd name="T57" fmla="*/ 340 h 2651"/>
                <a:gd name="T58" fmla="*/ 0 w 860"/>
                <a:gd name="T59" fmla="*/ 138 h 2651"/>
                <a:gd name="T60" fmla="*/ 19 w 860"/>
                <a:gd name="T61" fmla="*/ 65 h 2651"/>
                <a:gd name="T62" fmla="*/ 84 w 860"/>
                <a:gd name="T63" fmla="*/ 0 h 26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60" h="2651">
                  <a:moveTo>
                    <a:pt x="84" y="0"/>
                  </a:moveTo>
                  <a:lnTo>
                    <a:pt x="184" y="110"/>
                  </a:lnTo>
                  <a:lnTo>
                    <a:pt x="224" y="222"/>
                  </a:lnTo>
                  <a:lnTo>
                    <a:pt x="264" y="607"/>
                  </a:lnTo>
                  <a:lnTo>
                    <a:pt x="283" y="865"/>
                  </a:lnTo>
                  <a:lnTo>
                    <a:pt x="283" y="1306"/>
                  </a:lnTo>
                  <a:lnTo>
                    <a:pt x="278" y="1721"/>
                  </a:lnTo>
                  <a:lnTo>
                    <a:pt x="237" y="2053"/>
                  </a:lnTo>
                  <a:lnTo>
                    <a:pt x="205" y="2154"/>
                  </a:lnTo>
                  <a:lnTo>
                    <a:pt x="415" y="2210"/>
                  </a:lnTo>
                  <a:lnTo>
                    <a:pt x="593" y="2274"/>
                  </a:lnTo>
                  <a:lnTo>
                    <a:pt x="833" y="2412"/>
                  </a:lnTo>
                  <a:lnTo>
                    <a:pt x="860" y="2466"/>
                  </a:lnTo>
                  <a:lnTo>
                    <a:pt x="839" y="2569"/>
                  </a:lnTo>
                  <a:lnTo>
                    <a:pt x="720" y="2651"/>
                  </a:lnTo>
                  <a:lnTo>
                    <a:pt x="674" y="2606"/>
                  </a:lnTo>
                  <a:lnTo>
                    <a:pt x="634" y="2494"/>
                  </a:lnTo>
                  <a:lnTo>
                    <a:pt x="521" y="2403"/>
                  </a:lnTo>
                  <a:lnTo>
                    <a:pt x="324" y="2300"/>
                  </a:lnTo>
                  <a:lnTo>
                    <a:pt x="197" y="2274"/>
                  </a:lnTo>
                  <a:lnTo>
                    <a:pt x="46" y="2274"/>
                  </a:lnTo>
                  <a:lnTo>
                    <a:pt x="46" y="2190"/>
                  </a:lnTo>
                  <a:lnTo>
                    <a:pt x="119" y="2098"/>
                  </a:lnTo>
                  <a:lnTo>
                    <a:pt x="184" y="1803"/>
                  </a:lnTo>
                  <a:lnTo>
                    <a:pt x="205" y="1491"/>
                  </a:lnTo>
                  <a:lnTo>
                    <a:pt x="197" y="1216"/>
                  </a:lnTo>
                  <a:lnTo>
                    <a:pt x="184" y="865"/>
                  </a:lnTo>
                  <a:lnTo>
                    <a:pt x="143" y="562"/>
                  </a:lnTo>
                  <a:lnTo>
                    <a:pt x="59" y="340"/>
                  </a:lnTo>
                  <a:lnTo>
                    <a:pt x="0" y="138"/>
                  </a:lnTo>
                  <a:lnTo>
                    <a:pt x="19" y="6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16"/>
            <p:cNvSpPr>
              <a:spLocks/>
            </p:cNvSpPr>
            <p:nvPr/>
          </p:nvSpPr>
          <p:spPr bwMode="auto">
            <a:xfrm>
              <a:off x="6467" y="2784"/>
              <a:ext cx="793" cy="2391"/>
            </a:xfrm>
            <a:custGeom>
              <a:avLst/>
              <a:gdLst>
                <a:gd name="T0" fmla="*/ 0 w 793"/>
                <a:gd name="T1" fmla="*/ 190 h 2391"/>
                <a:gd name="T2" fmla="*/ 0 w 793"/>
                <a:gd name="T3" fmla="*/ 37 h 2391"/>
                <a:gd name="T4" fmla="*/ 81 w 793"/>
                <a:gd name="T5" fmla="*/ 0 h 2391"/>
                <a:gd name="T6" fmla="*/ 207 w 793"/>
                <a:gd name="T7" fmla="*/ 0 h 2391"/>
                <a:gd name="T8" fmla="*/ 299 w 793"/>
                <a:gd name="T9" fmla="*/ 88 h 2391"/>
                <a:gd name="T10" fmla="*/ 318 w 793"/>
                <a:gd name="T11" fmla="*/ 168 h 2391"/>
                <a:gd name="T12" fmla="*/ 299 w 793"/>
                <a:gd name="T13" fmla="*/ 342 h 2391"/>
                <a:gd name="T14" fmla="*/ 237 w 793"/>
                <a:gd name="T15" fmla="*/ 560 h 2391"/>
                <a:gd name="T16" fmla="*/ 207 w 793"/>
                <a:gd name="T17" fmla="*/ 895 h 2391"/>
                <a:gd name="T18" fmla="*/ 191 w 793"/>
                <a:gd name="T19" fmla="*/ 1113 h 2391"/>
                <a:gd name="T20" fmla="*/ 191 w 793"/>
                <a:gd name="T21" fmla="*/ 1149 h 2391"/>
                <a:gd name="T22" fmla="*/ 218 w 793"/>
                <a:gd name="T23" fmla="*/ 1455 h 2391"/>
                <a:gd name="T24" fmla="*/ 264 w 793"/>
                <a:gd name="T25" fmla="*/ 1629 h 2391"/>
                <a:gd name="T26" fmla="*/ 299 w 793"/>
                <a:gd name="T27" fmla="*/ 1767 h 2391"/>
                <a:gd name="T28" fmla="*/ 291 w 793"/>
                <a:gd name="T29" fmla="*/ 1825 h 2391"/>
                <a:gd name="T30" fmla="*/ 410 w 793"/>
                <a:gd name="T31" fmla="*/ 1984 h 2391"/>
                <a:gd name="T32" fmla="*/ 537 w 793"/>
                <a:gd name="T33" fmla="*/ 2085 h 2391"/>
                <a:gd name="T34" fmla="*/ 674 w 793"/>
                <a:gd name="T35" fmla="*/ 2180 h 2391"/>
                <a:gd name="T36" fmla="*/ 793 w 793"/>
                <a:gd name="T37" fmla="*/ 2225 h 2391"/>
                <a:gd name="T38" fmla="*/ 793 w 793"/>
                <a:gd name="T39" fmla="*/ 2305 h 2391"/>
                <a:gd name="T40" fmla="*/ 728 w 793"/>
                <a:gd name="T41" fmla="*/ 2369 h 2391"/>
                <a:gd name="T42" fmla="*/ 574 w 793"/>
                <a:gd name="T43" fmla="*/ 2391 h 2391"/>
                <a:gd name="T44" fmla="*/ 464 w 793"/>
                <a:gd name="T45" fmla="*/ 2348 h 2391"/>
                <a:gd name="T46" fmla="*/ 464 w 793"/>
                <a:gd name="T47" fmla="*/ 2290 h 2391"/>
                <a:gd name="T48" fmla="*/ 372 w 793"/>
                <a:gd name="T49" fmla="*/ 2085 h 2391"/>
                <a:gd name="T50" fmla="*/ 218 w 793"/>
                <a:gd name="T51" fmla="*/ 1978 h 2391"/>
                <a:gd name="T52" fmla="*/ 108 w 793"/>
                <a:gd name="T53" fmla="*/ 1868 h 2391"/>
                <a:gd name="T54" fmla="*/ 27 w 793"/>
                <a:gd name="T55" fmla="*/ 1810 h 2391"/>
                <a:gd name="T56" fmla="*/ 54 w 793"/>
                <a:gd name="T57" fmla="*/ 1737 h 2391"/>
                <a:gd name="T58" fmla="*/ 100 w 793"/>
                <a:gd name="T59" fmla="*/ 1541 h 2391"/>
                <a:gd name="T60" fmla="*/ 100 w 793"/>
                <a:gd name="T61" fmla="*/ 1171 h 2391"/>
                <a:gd name="T62" fmla="*/ 81 w 793"/>
                <a:gd name="T63" fmla="*/ 908 h 2391"/>
                <a:gd name="T64" fmla="*/ 81 w 793"/>
                <a:gd name="T65" fmla="*/ 648 h 2391"/>
                <a:gd name="T66" fmla="*/ 73 w 793"/>
                <a:gd name="T67" fmla="*/ 364 h 2391"/>
                <a:gd name="T68" fmla="*/ 0 w 793"/>
                <a:gd name="T69" fmla="*/ 190 h 23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93" h="2391">
                  <a:moveTo>
                    <a:pt x="0" y="190"/>
                  </a:moveTo>
                  <a:lnTo>
                    <a:pt x="0" y="37"/>
                  </a:lnTo>
                  <a:lnTo>
                    <a:pt x="81" y="0"/>
                  </a:lnTo>
                  <a:lnTo>
                    <a:pt x="207" y="0"/>
                  </a:lnTo>
                  <a:lnTo>
                    <a:pt x="299" y="88"/>
                  </a:lnTo>
                  <a:lnTo>
                    <a:pt x="318" y="168"/>
                  </a:lnTo>
                  <a:lnTo>
                    <a:pt x="299" y="342"/>
                  </a:lnTo>
                  <a:lnTo>
                    <a:pt x="237" y="560"/>
                  </a:lnTo>
                  <a:lnTo>
                    <a:pt x="207" y="895"/>
                  </a:lnTo>
                  <a:lnTo>
                    <a:pt x="191" y="1113"/>
                  </a:lnTo>
                  <a:lnTo>
                    <a:pt x="191" y="1149"/>
                  </a:lnTo>
                  <a:lnTo>
                    <a:pt x="218" y="1455"/>
                  </a:lnTo>
                  <a:lnTo>
                    <a:pt x="264" y="1629"/>
                  </a:lnTo>
                  <a:lnTo>
                    <a:pt x="299" y="1767"/>
                  </a:lnTo>
                  <a:lnTo>
                    <a:pt x="291" y="1825"/>
                  </a:lnTo>
                  <a:lnTo>
                    <a:pt x="410" y="1984"/>
                  </a:lnTo>
                  <a:lnTo>
                    <a:pt x="537" y="2085"/>
                  </a:lnTo>
                  <a:lnTo>
                    <a:pt x="674" y="2180"/>
                  </a:lnTo>
                  <a:lnTo>
                    <a:pt x="793" y="2225"/>
                  </a:lnTo>
                  <a:lnTo>
                    <a:pt x="793" y="2305"/>
                  </a:lnTo>
                  <a:lnTo>
                    <a:pt x="728" y="2369"/>
                  </a:lnTo>
                  <a:lnTo>
                    <a:pt x="574" y="2391"/>
                  </a:lnTo>
                  <a:lnTo>
                    <a:pt x="464" y="2348"/>
                  </a:lnTo>
                  <a:lnTo>
                    <a:pt x="464" y="2290"/>
                  </a:lnTo>
                  <a:lnTo>
                    <a:pt x="372" y="2085"/>
                  </a:lnTo>
                  <a:lnTo>
                    <a:pt x="218" y="1978"/>
                  </a:lnTo>
                  <a:lnTo>
                    <a:pt x="108" y="1868"/>
                  </a:lnTo>
                  <a:lnTo>
                    <a:pt x="27" y="1810"/>
                  </a:lnTo>
                  <a:lnTo>
                    <a:pt x="54" y="1737"/>
                  </a:lnTo>
                  <a:lnTo>
                    <a:pt x="100" y="1541"/>
                  </a:lnTo>
                  <a:lnTo>
                    <a:pt x="100" y="1171"/>
                  </a:lnTo>
                  <a:lnTo>
                    <a:pt x="81" y="908"/>
                  </a:lnTo>
                  <a:lnTo>
                    <a:pt x="81" y="648"/>
                  </a:lnTo>
                  <a:lnTo>
                    <a:pt x="73" y="364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8" name="Group 24"/>
          <p:cNvGrpSpPr>
            <a:grpSpLocks/>
          </p:cNvGrpSpPr>
          <p:nvPr/>
        </p:nvGrpSpPr>
        <p:grpSpPr bwMode="auto">
          <a:xfrm>
            <a:off x="4676775" y="1912938"/>
            <a:ext cx="946150" cy="1587500"/>
            <a:chOff x="3819" y="312"/>
            <a:chExt cx="1324" cy="4462"/>
          </a:xfrm>
        </p:grpSpPr>
        <p:sp>
          <p:nvSpPr>
            <p:cNvPr id="6171" name="Freeform 18"/>
            <p:cNvSpPr>
              <a:spLocks/>
            </p:cNvSpPr>
            <p:nvPr/>
          </p:nvSpPr>
          <p:spPr bwMode="auto">
            <a:xfrm>
              <a:off x="4207" y="312"/>
              <a:ext cx="866" cy="957"/>
            </a:xfrm>
            <a:custGeom>
              <a:avLst/>
              <a:gdLst>
                <a:gd name="T0" fmla="*/ 0 w 866"/>
                <a:gd name="T1" fmla="*/ 404 h 957"/>
                <a:gd name="T2" fmla="*/ 62 w 866"/>
                <a:gd name="T3" fmla="*/ 209 h 957"/>
                <a:gd name="T4" fmla="*/ 146 w 866"/>
                <a:gd name="T5" fmla="*/ 108 h 957"/>
                <a:gd name="T6" fmla="*/ 248 w 866"/>
                <a:gd name="T7" fmla="*/ 34 h 957"/>
                <a:gd name="T8" fmla="*/ 351 w 866"/>
                <a:gd name="T9" fmla="*/ 0 h 957"/>
                <a:gd name="T10" fmla="*/ 488 w 866"/>
                <a:gd name="T11" fmla="*/ 11 h 957"/>
                <a:gd name="T12" fmla="*/ 577 w 866"/>
                <a:gd name="T13" fmla="*/ 88 h 957"/>
                <a:gd name="T14" fmla="*/ 661 w 866"/>
                <a:gd name="T15" fmla="*/ 232 h 957"/>
                <a:gd name="T16" fmla="*/ 696 w 866"/>
                <a:gd name="T17" fmla="*/ 422 h 957"/>
                <a:gd name="T18" fmla="*/ 696 w 866"/>
                <a:gd name="T19" fmla="*/ 637 h 957"/>
                <a:gd name="T20" fmla="*/ 860 w 866"/>
                <a:gd name="T21" fmla="*/ 785 h 957"/>
                <a:gd name="T22" fmla="*/ 866 w 866"/>
                <a:gd name="T23" fmla="*/ 850 h 957"/>
                <a:gd name="T24" fmla="*/ 839 w 866"/>
                <a:gd name="T25" fmla="*/ 856 h 957"/>
                <a:gd name="T26" fmla="*/ 682 w 866"/>
                <a:gd name="T27" fmla="*/ 725 h 957"/>
                <a:gd name="T28" fmla="*/ 634 w 866"/>
                <a:gd name="T29" fmla="*/ 820 h 957"/>
                <a:gd name="T30" fmla="*/ 537 w 866"/>
                <a:gd name="T31" fmla="*/ 904 h 957"/>
                <a:gd name="T32" fmla="*/ 448 w 866"/>
                <a:gd name="T33" fmla="*/ 945 h 957"/>
                <a:gd name="T34" fmla="*/ 305 w 866"/>
                <a:gd name="T35" fmla="*/ 957 h 957"/>
                <a:gd name="T36" fmla="*/ 119 w 866"/>
                <a:gd name="T37" fmla="*/ 891 h 957"/>
                <a:gd name="T38" fmla="*/ 35 w 866"/>
                <a:gd name="T39" fmla="*/ 749 h 957"/>
                <a:gd name="T40" fmla="*/ 0 w 866"/>
                <a:gd name="T41" fmla="*/ 607 h 957"/>
                <a:gd name="T42" fmla="*/ 0 w 866"/>
                <a:gd name="T43" fmla="*/ 404 h 9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6" h="957">
                  <a:moveTo>
                    <a:pt x="0" y="404"/>
                  </a:moveTo>
                  <a:lnTo>
                    <a:pt x="62" y="209"/>
                  </a:lnTo>
                  <a:lnTo>
                    <a:pt x="146" y="108"/>
                  </a:lnTo>
                  <a:lnTo>
                    <a:pt x="248" y="34"/>
                  </a:lnTo>
                  <a:lnTo>
                    <a:pt x="351" y="0"/>
                  </a:lnTo>
                  <a:lnTo>
                    <a:pt x="488" y="11"/>
                  </a:lnTo>
                  <a:lnTo>
                    <a:pt x="577" y="88"/>
                  </a:lnTo>
                  <a:lnTo>
                    <a:pt x="661" y="232"/>
                  </a:lnTo>
                  <a:lnTo>
                    <a:pt x="696" y="422"/>
                  </a:lnTo>
                  <a:lnTo>
                    <a:pt x="696" y="637"/>
                  </a:lnTo>
                  <a:lnTo>
                    <a:pt x="860" y="785"/>
                  </a:lnTo>
                  <a:lnTo>
                    <a:pt x="866" y="850"/>
                  </a:lnTo>
                  <a:lnTo>
                    <a:pt x="839" y="856"/>
                  </a:lnTo>
                  <a:lnTo>
                    <a:pt x="682" y="725"/>
                  </a:lnTo>
                  <a:lnTo>
                    <a:pt x="634" y="820"/>
                  </a:lnTo>
                  <a:lnTo>
                    <a:pt x="537" y="904"/>
                  </a:lnTo>
                  <a:lnTo>
                    <a:pt x="448" y="945"/>
                  </a:lnTo>
                  <a:lnTo>
                    <a:pt x="305" y="957"/>
                  </a:lnTo>
                  <a:lnTo>
                    <a:pt x="119" y="891"/>
                  </a:lnTo>
                  <a:lnTo>
                    <a:pt x="35" y="749"/>
                  </a:lnTo>
                  <a:lnTo>
                    <a:pt x="0" y="607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19"/>
            <p:cNvSpPr>
              <a:spLocks/>
            </p:cNvSpPr>
            <p:nvPr/>
          </p:nvSpPr>
          <p:spPr bwMode="auto">
            <a:xfrm>
              <a:off x="4123" y="1349"/>
              <a:ext cx="758" cy="1556"/>
            </a:xfrm>
            <a:custGeom>
              <a:avLst/>
              <a:gdLst>
                <a:gd name="T0" fmla="*/ 111 w 758"/>
                <a:gd name="T1" fmla="*/ 101 h 1556"/>
                <a:gd name="T2" fmla="*/ 205 w 758"/>
                <a:gd name="T3" fmla="*/ 34 h 1556"/>
                <a:gd name="T4" fmla="*/ 313 w 758"/>
                <a:gd name="T5" fmla="*/ 11 h 1556"/>
                <a:gd name="T6" fmla="*/ 416 w 758"/>
                <a:gd name="T7" fmla="*/ 0 h 1556"/>
                <a:gd name="T8" fmla="*/ 550 w 758"/>
                <a:gd name="T9" fmla="*/ 17 h 1556"/>
                <a:gd name="T10" fmla="*/ 699 w 758"/>
                <a:gd name="T11" fmla="*/ 101 h 1556"/>
                <a:gd name="T12" fmla="*/ 758 w 758"/>
                <a:gd name="T13" fmla="*/ 250 h 1556"/>
                <a:gd name="T14" fmla="*/ 758 w 758"/>
                <a:gd name="T15" fmla="*/ 478 h 1556"/>
                <a:gd name="T16" fmla="*/ 753 w 758"/>
                <a:gd name="T17" fmla="*/ 693 h 1556"/>
                <a:gd name="T18" fmla="*/ 677 w 758"/>
                <a:gd name="T19" fmla="*/ 1022 h 1556"/>
                <a:gd name="T20" fmla="*/ 618 w 758"/>
                <a:gd name="T21" fmla="*/ 1291 h 1556"/>
                <a:gd name="T22" fmla="*/ 550 w 758"/>
                <a:gd name="T23" fmla="*/ 1465 h 1556"/>
                <a:gd name="T24" fmla="*/ 408 w 758"/>
                <a:gd name="T25" fmla="*/ 1556 h 1556"/>
                <a:gd name="T26" fmla="*/ 205 w 758"/>
                <a:gd name="T27" fmla="*/ 1536 h 1556"/>
                <a:gd name="T28" fmla="*/ 103 w 758"/>
                <a:gd name="T29" fmla="*/ 1399 h 1556"/>
                <a:gd name="T30" fmla="*/ 44 w 758"/>
                <a:gd name="T31" fmla="*/ 1196 h 1556"/>
                <a:gd name="T32" fmla="*/ 8 w 758"/>
                <a:gd name="T33" fmla="*/ 968 h 1556"/>
                <a:gd name="T34" fmla="*/ 0 w 758"/>
                <a:gd name="T35" fmla="*/ 626 h 1556"/>
                <a:gd name="T36" fmla="*/ 30 w 758"/>
                <a:gd name="T37" fmla="*/ 387 h 1556"/>
                <a:gd name="T38" fmla="*/ 70 w 758"/>
                <a:gd name="T39" fmla="*/ 172 h 1556"/>
                <a:gd name="T40" fmla="*/ 111 w 758"/>
                <a:gd name="T41" fmla="*/ 101 h 15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58" h="1556">
                  <a:moveTo>
                    <a:pt x="111" y="101"/>
                  </a:moveTo>
                  <a:lnTo>
                    <a:pt x="205" y="34"/>
                  </a:lnTo>
                  <a:lnTo>
                    <a:pt x="313" y="11"/>
                  </a:lnTo>
                  <a:lnTo>
                    <a:pt x="416" y="0"/>
                  </a:lnTo>
                  <a:lnTo>
                    <a:pt x="550" y="17"/>
                  </a:lnTo>
                  <a:lnTo>
                    <a:pt x="699" y="101"/>
                  </a:lnTo>
                  <a:lnTo>
                    <a:pt x="758" y="250"/>
                  </a:lnTo>
                  <a:lnTo>
                    <a:pt x="758" y="478"/>
                  </a:lnTo>
                  <a:lnTo>
                    <a:pt x="753" y="693"/>
                  </a:lnTo>
                  <a:lnTo>
                    <a:pt x="677" y="1022"/>
                  </a:lnTo>
                  <a:lnTo>
                    <a:pt x="618" y="1291"/>
                  </a:lnTo>
                  <a:lnTo>
                    <a:pt x="550" y="1465"/>
                  </a:lnTo>
                  <a:lnTo>
                    <a:pt x="408" y="1556"/>
                  </a:lnTo>
                  <a:lnTo>
                    <a:pt x="205" y="1536"/>
                  </a:lnTo>
                  <a:lnTo>
                    <a:pt x="103" y="1399"/>
                  </a:lnTo>
                  <a:lnTo>
                    <a:pt x="44" y="1196"/>
                  </a:lnTo>
                  <a:lnTo>
                    <a:pt x="8" y="968"/>
                  </a:lnTo>
                  <a:lnTo>
                    <a:pt x="0" y="626"/>
                  </a:lnTo>
                  <a:lnTo>
                    <a:pt x="30" y="387"/>
                  </a:lnTo>
                  <a:lnTo>
                    <a:pt x="70" y="172"/>
                  </a:lnTo>
                  <a:lnTo>
                    <a:pt x="111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20"/>
            <p:cNvSpPr>
              <a:spLocks/>
            </p:cNvSpPr>
            <p:nvPr/>
          </p:nvSpPr>
          <p:spPr bwMode="auto">
            <a:xfrm>
              <a:off x="3819" y="1349"/>
              <a:ext cx="447" cy="1911"/>
            </a:xfrm>
            <a:custGeom>
              <a:avLst/>
              <a:gdLst>
                <a:gd name="T0" fmla="*/ 304 w 447"/>
                <a:gd name="T1" fmla="*/ 13 h 1911"/>
                <a:gd name="T2" fmla="*/ 412 w 447"/>
                <a:gd name="T3" fmla="*/ 0 h 1911"/>
                <a:gd name="T4" fmla="*/ 447 w 447"/>
                <a:gd name="T5" fmla="*/ 84 h 1911"/>
                <a:gd name="T6" fmla="*/ 393 w 447"/>
                <a:gd name="T7" fmla="*/ 192 h 1911"/>
                <a:gd name="T8" fmla="*/ 312 w 447"/>
                <a:gd name="T9" fmla="*/ 252 h 1911"/>
                <a:gd name="T10" fmla="*/ 245 w 447"/>
                <a:gd name="T11" fmla="*/ 394 h 1911"/>
                <a:gd name="T12" fmla="*/ 161 w 447"/>
                <a:gd name="T13" fmla="*/ 585 h 1911"/>
                <a:gd name="T14" fmla="*/ 129 w 447"/>
                <a:gd name="T15" fmla="*/ 764 h 1911"/>
                <a:gd name="T16" fmla="*/ 107 w 447"/>
                <a:gd name="T17" fmla="*/ 1069 h 1911"/>
                <a:gd name="T18" fmla="*/ 129 w 447"/>
                <a:gd name="T19" fmla="*/ 1356 h 1911"/>
                <a:gd name="T20" fmla="*/ 170 w 447"/>
                <a:gd name="T21" fmla="*/ 1487 h 1911"/>
                <a:gd name="T22" fmla="*/ 143 w 447"/>
                <a:gd name="T23" fmla="*/ 1631 h 1911"/>
                <a:gd name="T24" fmla="*/ 107 w 447"/>
                <a:gd name="T25" fmla="*/ 1739 h 1911"/>
                <a:gd name="T26" fmla="*/ 121 w 447"/>
                <a:gd name="T27" fmla="*/ 1911 h 1911"/>
                <a:gd name="T28" fmla="*/ 67 w 447"/>
                <a:gd name="T29" fmla="*/ 1898 h 1911"/>
                <a:gd name="T30" fmla="*/ 21 w 447"/>
                <a:gd name="T31" fmla="*/ 1756 h 1911"/>
                <a:gd name="T32" fmla="*/ 0 w 447"/>
                <a:gd name="T33" fmla="*/ 1631 h 1911"/>
                <a:gd name="T34" fmla="*/ 62 w 447"/>
                <a:gd name="T35" fmla="*/ 1463 h 1911"/>
                <a:gd name="T36" fmla="*/ 40 w 447"/>
                <a:gd name="T37" fmla="*/ 1308 h 1911"/>
                <a:gd name="T38" fmla="*/ 21 w 447"/>
                <a:gd name="T39" fmla="*/ 1057 h 1911"/>
                <a:gd name="T40" fmla="*/ 21 w 447"/>
                <a:gd name="T41" fmla="*/ 753 h 1911"/>
                <a:gd name="T42" fmla="*/ 62 w 447"/>
                <a:gd name="T43" fmla="*/ 430 h 1911"/>
                <a:gd name="T44" fmla="*/ 129 w 447"/>
                <a:gd name="T45" fmla="*/ 192 h 1911"/>
                <a:gd name="T46" fmla="*/ 202 w 447"/>
                <a:gd name="T47" fmla="*/ 67 h 1911"/>
                <a:gd name="T48" fmla="*/ 304 w 447"/>
                <a:gd name="T49" fmla="*/ 13 h 19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7" h="1911">
                  <a:moveTo>
                    <a:pt x="304" y="13"/>
                  </a:moveTo>
                  <a:lnTo>
                    <a:pt x="412" y="0"/>
                  </a:lnTo>
                  <a:lnTo>
                    <a:pt x="447" y="84"/>
                  </a:lnTo>
                  <a:lnTo>
                    <a:pt x="393" y="192"/>
                  </a:lnTo>
                  <a:lnTo>
                    <a:pt x="312" y="252"/>
                  </a:lnTo>
                  <a:lnTo>
                    <a:pt x="245" y="394"/>
                  </a:lnTo>
                  <a:lnTo>
                    <a:pt x="161" y="585"/>
                  </a:lnTo>
                  <a:lnTo>
                    <a:pt x="129" y="764"/>
                  </a:lnTo>
                  <a:lnTo>
                    <a:pt x="107" y="1069"/>
                  </a:lnTo>
                  <a:lnTo>
                    <a:pt x="129" y="1356"/>
                  </a:lnTo>
                  <a:lnTo>
                    <a:pt x="170" y="1487"/>
                  </a:lnTo>
                  <a:lnTo>
                    <a:pt x="143" y="1631"/>
                  </a:lnTo>
                  <a:lnTo>
                    <a:pt x="107" y="1739"/>
                  </a:lnTo>
                  <a:lnTo>
                    <a:pt x="121" y="1911"/>
                  </a:lnTo>
                  <a:lnTo>
                    <a:pt x="67" y="1898"/>
                  </a:lnTo>
                  <a:lnTo>
                    <a:pt x="21" y="1756"/>
                  </a:lnTo>
                  <a:lnTo>
                    <a:pt x="0" y="1631"/>
                  </a:lnTo>
                  <a:lnTo>
                    <a:pt x="62" y="1463"/>
                  </a:lnTo>
                  <a:lnTo>
                    <a:pt x="40" y="1308"/>
                  </a:lnTo>
                  <a:lnTo>
                    <a:pt x="21" y="1057"/>
                  </a:lnTo>
                  <a:lnTo>
                    <a:pt x="21" y="753"/>
                  </a:lnTo>
                  <a:lnTo>
                    <a:pt x="62" y="430"/>
                  </a:lnTo>
                  <a:lnTo>
                    <a:pt x="129" y="192"/>
                  </a:lnTo>
                  <a:lnTo>
                    <a:pt x="202" y="67"/>
                  </a:lnTo>
                  <a:lnTo>
                    <a:pt x="30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21"/>
            <p:cNvSpPr>
              <a:spLocks/>
            </p:cNvSpPr>
            <p:nvPr/>
          </p:nvSpPr>
          <p:spPr bwMode="auto">
            <a:xfrm>
              <a:off x="4803" y="1396"/>
              <a:ext cx="280" cy="1814"/>
            </a:xfrm>
            <a:custGeom>
              <a:avLst/>
              <a:gdLst>
                <a:gd name="T0" fmla="*/ 5 w 280"/>
                <a:gd name="T1" fmla="*/ 5 h 1814"/>
                <a:gd name="T2" fmla="*/ 121 w 280"/>
                <a:gd name="T3" fmla="*/ 0 h 1814"/>
                <a:gd name="T4" fmla="*/ 200 w 280"/>
                <a:gd name="T5" fmla="*/ 142 h 1814"/>
                <a:gd name="T6" fmla="*/ 280 w 280"/>
                <a:gd name="T7" fmla="*/ 536 h 1814"/>
                <a:gd name="T8" fmla="*/ 280 w 280"/>
                <a:gd name="T9" fmla="*/ 990 h 1814"/>
                <a:gd name="T10" fmla="*/ 240 w 280"/>
                <a:gd name="T11" fmla="*/ 1377 h 1814"/>
                <a:gd name="T12" fmla="*/ 280 w 280"/>
                <a:gd name="T13" fmla="*/ 1509 h 1814"/>
                <a:gd name="T14" fmla="*/ 280 w 280"/>
                <a:gd name="T15" fmla="*/ 1687 h 1814"/>
                <a:gd name="T16" fmla="*/ 240 w 280"/>
                <a:gd name="T17" fmla="*/ 1814 h 1814"/>
                <a:gd name="T18" fmla="*/ 186 w 280"/>
                <a:gd name="T19" fmla="*/ 1700 h 1814"/>
                <a:gd name="T20" fmla="*/ 159 w 280"/>
                <a:gd name="T21" fmla="*/ 1526 h 1814"/>
                <a:gd name="T22" fmla="*/ 100 w 280"/>
                <a:gd name="T23" fmla="*/ 1395 h 1814"/>
                <a:gd name="T24" fmla="*/ 167 w 280"/>
                <a:gd name="T25" fmla="*/ 1276 h 1814"/>
                <a:gd name="T26" fmla="*/ 208 w 280"/>
                <a:gd name="T27" fmla="*/ 990 h 1814"/>
                <a:gd name="T28" fmla="*/ 208 w 280"/>
                <a:gd name="T29" fmla="*/ 721 h 1814"/>
                <a:gd name="T30" fmla="*/ 167 w 280"/>
                <a:gd name="T31" fmla="*/ 452 h 1814"/>
                <a:gd name="T32" fmla="*/ 86 w 280"/>
                <a:gd name="T33" fmla="*/ 256 h 1814"/>
                <a:gd name="T34" fmla="*/ 0 w 280"/>
                <a:gd name="T35" fmla="*/ 160 h 1814"/>
                <a:gd name="T36" fmla="*/ 5 w 280"/>
                <a:gd name="T37" fmla="*/ 5 h 18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0" h="1814">
                  <a:moveTo>
                    <a:pt x="5" y="5"/>
                  </a:moveTo>
                  <a:lnTo>
                    <a:pt x="121" y="0"/>
                  </a:lnTo>
                  <a:lnTo>
                    <a:pt x="200" y="142"/>
                  </a:lnTo>
                  <a:lnTo>
                    <a:pt x="280" y="536"/>
                  </a:lnTo>
                  <a:lnTo>
                    <a:pt x="280" y="990"/>
                  </a:lnTo>
                  <a:lnTo>
                    <a:pt x="240" y="1377"/>
                  </a:lnTo>
                  <a:lnTo>
                    <a:pt x="280" y="1509"/>
                  </a:lnTo>
                  <a:lnTo>
                    <a:pt x="280" y="1687"/>
                  </a:lnTo>
                  <a:lnTo>
                    <a:pt x="240" y="1814"/>
                  </a:lnTo>
                  <a:lnTo>
                    <a:pt x="186" y="1700"/>
                  </a:lnTo>
                  <a:lnTo>
                    <a:pt x="159" y="1526"/>
                  </a:lnTo>
                  <a:lnTo>
                    <a:pt x="100" y="1395"/>
                  </a:lnTo>
                  <a:lnTo>
                    <a:pt x="167" y="1276"/>
                  </a:lnTo>
                  <a:lnTo>
                    <a:pt x="208" y="990"/>
                  </a:lnTo>
                  <a:lnTo>
                    <a:pt x="208" y="721"/>
                  </a:lnTo>
                  <a:lnTo>
                    <a:pt x="167" y="452"/>
                  </a:lnTo>
                  <a:lnTo>
                    <a:pt x="86" y="256"/>
                  </a:lnTo>
                  <a:lnTo>
                    <a:pt x="0" y="16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22"/>
            <p:cNvSpPr>
              <a:spLocks/>
            </p:cNvSpPr>
            <p:nvPr/>
          </p:nvSpPr>
          <p:spPr bwMode="auto">
            <a:xfrm>
              <a:off x="4126" y="2593"/>
              <a:ext cx="639" cy="2181"/>
            </a:xfrm>
            <a:custGeom>
              <a:avLst/>
              <a:gdLst>
                <a:gd name="T0" fmla="*/ 62 w 639"/>
                <a:gd name="T1" fmla="*/ 0 h 2181"/>
                <a:gd name="T2" fmla="*/ 138 w 639"/>
                <a:gd name="T3" fmla="*/ 90 h 2181"/>
                <a:gd name="T4" fmla="*/ 165 w 639"/>
                <a:gd name="T5" fmla="*/ 183 h 2181"/>
                <a:gd name="T6" fmla="*/ 194 w 639"/>
                <a:gd name="T7" fmla="*/ 499 h 2181"/>
                <a:gd name="T8" fmla="*/ 210 w 639"/>
                <a:gd name="T9" fmla="*/ 712 h 2181"/>
                <a:gd name="T10" fmla="*/ 210 w 639"/>
                <a:gd name="T11" fmla="*/ 1076 h 2181"/>
                <a:gd name="T12" fmla="*/ 205 w 639"/>
                <a:gd name="T13" fmla="*/ 1415 h 2181"/>
                <a:gd name="T14" fmla="*/ 175 w 639"/>
                <a:gd name="T15" fmla="*/ 1689 h 2181"/>
                <a:gd name="T16" fmla="*/ 151 w 639"/>
                <a:gd name="T17" fmla="*/ 1773 h 2181"/>
                <a:gd name="T18" fmla="*/ 307 w 639"/>
                <a:gd name="T19" fmla="*/ 1818 h 2181"/>
                <a:gd name="T20" fmla="*/ 442 w 639"/>
                <a:gd name="T21" fmla="*/ 1872 h 2181"/>
                <a:gd name="T22" fmla="*/ 618 w 639"/>
                <a:gd name="T23" fmla="*/ 1984 h 2181"/>
                <a:gd name="T24" fmla="*/ 639 w 639"/>
                <a:gd name="T25" fmla="*/ 2031 h 2181"/>
                <a:gd name="T26" fmla="*/ 623 w 639"/>
                <a:gd name="T27" fmla="*/ 2113 h 2181"/>
                <a:gd name="T28" fmla="*/ 534 w 639"/>
                <a:gd name="T29" fmla="*/ 2181 h 2181"/>
                <a:gd name="T30" fmla="*/ 499 w 639"/>
                <a:gd name="T31" fmla="*/ 2143 h 2181"/>
                <a:gd name="T32" fmla="*/ 472 w 639"/>
                <a:gd name="T33" fmla="*/ 2052 h 2181"/>
                <a:gd name="T34" fmla="*/ 388 w 639"/>
                <a:gd name="T35" fmla="*/ 1977 h 2181"/>
                <a:gd name="T36" fmla="*/ 240 w 639"/>
                <a:gd name="T37" fmla="*/ 1893 h 2181"/>
                <a:gd name="T38" fmla="*/ 146 w 639"/>
                <a:gd name="T39" fmla="*/ 1872 h 2181"/>
                <a:gd name="T40" fmla="*/ 32 w 639"/>
                <a:gd name="T41" fmla="*/ 1872 h 2181"/>
                <a:gd name="T42" fmla="*/ 32 w 639"/>
                <a:gd name="T43" fmla="*/ 1803 h 2181"/>
                <a:gd name="T44" fmla="*/ 86 w 639"/>
                <a:gd name="T45" fmla="*/ 1727 h 2181"/>
                <a:gd name="T46" fmla="*/ 138 w 639"/>
                <a:gd name="T47" fmla="*/ 1484 h 2181"/>
                <a:gd name="T48" fmla="*/ 151 w 639"/>
                <a:gd name="T49" fmla="*/ 1226 h 2181"/>
                <a:gd name="T50" fmla="*/ 146 w 639"/>
                <a:gd name="T51" fmla="*/ 1000 h 2181"/>
                <a:gd name="T52" fmla="*/ 138 w 639"/>
                <a:gd name="T53" fmla="*/ 712 h 2181"/>
                <a:gd name="T54" fmla="*/ 108 w 639"/>
                <a:gd name="T55" fmla="*/ 462 h 2181"/>
                <a:gd name="T56" fmla="*/ 43 w 639"/>
                <a:gd name="T57" fmla="*/ 279 h 2181"/>
                <a:gd name="T58" fmla="*/ 0 w 639"/>
                <a:gd name="T59" fmla="*/ 114 h 2181"/>
                <a:gd name="T60" fmla="*/ 14 w 639"/>
                <a:gd name="T61" fmla="*/ 53 h 2181"/>
                <a:gd name="T62" fmla="*/ 62 w 639"/>
                <a:gd name="T63" fmla="*/ 0 h 2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39" h="2181">
                  <a:moveTo>
                    <a:pt x="62" y="0"/>
                  </a:moveTo>
                  <a:lnTo>
                    <a:pt x="138" y="90"/>
                  </a:lnTo>
                  <a:lnTo>
                    <a:pt x="165" y="183"/>
                  </a:lnTo>
                  <a:lnTo>
                    <a:pt x="194" y="499"/>
                  </a:lnTo>
                  <a:lnTo>
                    <a:pt x="210" y="712"/>
                  </a:lnTo>
                  <a:lnTo>
                    <a:pt x="210" y="1076"/>
                  </a:lnTo>
                  <a:lnTo>
                    <a:pt x="205" y="1415"/>
                  </a:lnTo>
                  <a:lnTo>
                    <a:pt x="175" y="1689"/>
                  </a:lnTo>
                  <a:lnTo>
                    <a:pt x="151" y="1773"/>
                  </a:lnTo>
                  <a:lnTo>
                    <a:pt x="307" y="1818"/>
                  </a:lnTo>
                  <a:lnTo>
                    <a:pt x="442" y="1872"/>
                  </a:lnTo>
                  <a:lnTo>
                    <a:pt x="618" y="1984"/>
                  </a:lnTo>
                  <a:lnTo>
                    <a:pt x="639" y="2031"/>
                  </a:lnTo>
                  <a:lnTo>
                    <a:pt x="623" y="2113"/>
                  </a:lnTo>
                  <a:lnTo>
                    <a:pt x="534" y="2181"/>
                  </a:lnTo>
                  <a:lnTo>
                    <a:pt x="499" y="2143"/>
                  </a:lnTo>
                  <a:lnTo>
                    <a:pt x="472" y="2052"/>
                  </a:lnTo>
                  <a:lnTo>
                    <a:pt x="388" y="1977"/>
                  </a:lnTo>
                  <a:lnTo>
                    <a:pt x="240" y="1893"/>
                  </a:lnTo>
                  <a:lnTo>
                    <a:pt x="146" y="1872"/>
                  </a:lnTo>
                  <a:lnTo>
                    <a:pt x="32" y="1872"/>
                  </a:lnTo>
                  <a:lnTo>
                    <a:pt x="32" y="1803"/>
                  </a:lnTo>
                  <a:lnTo>
                    <a:pt x="86" y="1727"/>
                  </a:lnTo>
                  <a:lnTo>
                    <a:pt x="138" y="1484"/>
                  </a:lnTo>
                  <a:lnTo>
                    <a:pt x="151" y="1226"/>
                  </a:lnTo>
                  <a:lnTo>
                    <a:pt x="146" y="1000"/>
                  </a:lnTo>
                  <a:lnTo>
                    <a:pt x="138" y="712"/>
                  </a:lnTo>
                  <a:lnTo>
                    <a:pt x="108" y="462"/>
                  </a:lnTo>
                  <a:lnTo>
                    <a:pt x="43" y="279"/>
                  </a:lnTo>
                  <a:lnTo>
                    <a:pt x="0" y="114"/>
                  </a:lnTo>
                  <a:lnTo>
                    <a:pt x="14" y="5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23"/>
            <p:cNvSpPr>
              <a:spLocks/>
            </p:cNvSpPr>
            <p:nvPr/>
          </p:nvSpPr>
          <p:spPr bwMode="auto">
            <a:xfrm>
              <a:off x="4549" y="2595"/>
              <a:ext cx="594" cy="1962"/>
            </a:xfrm>
            <a:custGeom>
              <a:avLst/>
              <a:gdLst>
                <a:gd name="T0" fmla="*/ 0 w 594"/>
                <a:gd name="T1" fmla="*/ 155 h 1962"/>
                <a:gd name="T2" fmla="*/ 0 w 594"/>
                <a:gd name="T3" fmla="*/ 30 h 1962"/>
                <a:gd name="T4" fmla="*/ 62 w 594"/>
                <a:gd name="T5" fmla="*/ 0 h 1962"/>
                <a:gd name="T6" fmla="*/ 157 w 594"/>
                <a:gd name="T7" fmla="*/ 0 h 1962"/>
                <a:gd name="T8" fmla="*/ 227 w 594"/>
                <a:gd name="T9" fmla="*/ 73 h 1962"/>
                <a:gd name="T10" fmla="*/ 240 w 594"/>
                <a:gd name="T11" fmla="*/ 138 h 1962"/>
                <a:gd name="T12" fmla="*/ 227 w 594"/>
                <a:gd name="T13" fmla="*/ 282 h 1962"/>
                <a:gd name="T14" fmla="*/ 178 w 594"/>
                <a:gd name="T15" fmla="*/ 460 h 1962"/>
                <a:gd name="T16" fmla="*/ 157 w 594"/>
                <a:gd name="T17" fmla="*/ 734 h 1962"/>
                <a:gd name="T18" fmla="*/ 143 w 594"/>
                <a:gd name="T19" fmla="*/ 914 h 1962"/>
                <a:gd name="T20" fmla="*/ 143 w 594"/>
                <a:gd name="T21" fmla="*/ 942 h 1962"/>
                <a:gd name="T22" fmla="*/ 165 w 594"/>
                <a:gd name="T23" fmla="*/ 1194 h 1962"/>
                <a:gd name="T24" fmla="*/ 200 w 594"/>
                <a:gd name="T25" fmla="*/ 1336 h 1962"/>
                <a:gd name="T26" fmla="*/ 227 w 594"/>
                <a:gd name="T27" fmla="*/ 1450 h 1962"/>
                <a:gd name="T28" fmla="*/ 219 w 594"/>
                <a:gd name="T29" fmla="*/ 1497 h 1962"/>
                <a:gd name="T30" fmla="*/ 308 w 594"/>
                <a:gd name="T31" fmla="*/ 1629 h 1962"/>
                <a:gd name="T32" fmla="*/ 402 w 594"/>
                <a:gd name="T33" fmla="*/ 1713 h 1962"/>
                <a:gd name="T34" fmla="*/ 505 w 594"/>
                <a:gd name="T35" fmla="*/ 1790 h 1962"/>
                <a:gd name="T36" fmla="*/ 594 w 594"/>
                <a:gd name="T37" fmla="*/ 1827 h 1962"/>
                <a:gd name="T38" fmla="*/ 594 w 594"/>
                <a:gd name="T39" fmla="*/ 1891 h 1962"/>
                <a:gd name="T40" fmla="*/ 548 w 594"/>
                <a:gd name="T41" fmla="*/ 1945 h 1962"/>
                <a:gd name="T42" fmla="*/ 432 w 594"/>
                <a:gd name="T43" fmla="*/ 1962 h 1962"/>
                <a:gd name="T44" fmla="*/ 348 w 594"/>
                <a:gd name="T45" fmla="*/ 1928 h 1962"/>
                <a:gd name="T46" fmla="*/ 348 w 594"/>
                <a:gd name="T47" fmla="*/ 1880 h 1962"/>
                <a:gd name="T48" fmla="*/ 281 w 594"/>
                <a:gd name="T49" fmla="*/ 1713 h 1962"/>
                <a:gd name="T50" fmla="*/ 165 w 594"/>
                <a:gd name="T51" fmla="*/ 1622 h 1962"/>
                <a:gd name="T52" fmla="*/ 84 w 594"/>
                <a:gd name="T53" fmla="*/ 1534 h 1962"/>
                <a:gd name="T54" fmla="*/ 22 w 594"/>
                <a:gd name="T55" fmla="*/ 1487 h 1962"/>
                <a:gd name="T56" fmla="*/ 41 w 594"/>
                <a:gd name="T57" fmla="*/ 1426 h 1962"/>
                <a:gd name="T58" fmla="*/ 76 w 594"/>
                <a:gd name="T59" fmla="*/ 1265 h 1962"/>
                <a:gd name="T60" fmla="*/ 76 w 594"/>
                <a:gd name="T61" fmla="*/ 962 h 1962"/>
                <a:gd name="T62" fmla="*/ 62 w 594"/>
                <a:gd name="T63" fmla="*/ 746 h 1962"/>
                <a:gd name="T64" fmla="*/ 62 w 594"/>
                <a:gd name="T65" fmla="*/ 531 h 1962"/>
                <a:gd name="T66" fmla="*/ 54 w 594"/>
                <a:gd name="T67" fmla="*/ 299 h 1962"/>
                <a:gd name="T68" fmla="*/ 0 w 594"/>
                <a:gd name="T69" fmla="*/ 155 h 19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4" h="1962">
                  <a:moveTo>
                    <a:pt x="0" y="155"/>
                  </a:moveTo>
                  <a:lnTo>
                    <a:pt x="0" y="30"/>
                  </a:lnTo>
                  <a:lnTo>
                    <a:pt x="62" y="0"/>
                  </a:lnTo>
                  <a:lnTo>
                    <a:pt x="157" y="0"/>
                  </a:lnTo>
                  <a:lnTo>
                    <a:pt x="227" y="73"/>
                  </a:lnTo>
                  <a:lnTo>
                    <a:pt x="240" y="138"/>
                  </a:lnTo>
                  <a:lnTo>
                    <a:pt x="227" y="282"/>
                  </a:lnTo>
                  <a:lnTo>
                    <a:pt x="178" y="460"/>
                  </a:lnTo>
                  <a:lnTo>
                    <a:pt x="157" y="734"/>
                  </a:lnTo>
                  <a:lnTo>
                    <a:pt x="143" y="914"/>
                  </a:lnTo>
                  <a:lnTo>
                    <a:pt x="143" y="942"/>
                  </a:lnTo>
                  <a:lnTo>
                    <a:pt x="165" y="1194"/>
                  </a:lnTo>
                  <a:lnTo>
                    <a:pt x="200" y="1336"/>
                  </a:lnTo>
                  <a:lnTo>
                    <a:pt x="227" y="1450"/>
                  </a:lnTo>
                  <a:lnTo>
                    <a:pt x="219" y="1497"/>
                  </a:lnTo>
                  <a:lnTo>
                    <a:pt x="308" y="1629"/>
                  </a:lnTo>
                  <a:lnTo>
                    <a:pt x="402" y="1713"/>
                  </a:lnTo>
                  <a:lnTo>
                    <a:pt x="505" y="1790"/>
                  </a:lnTo>
                  <a:lnTo>
                    <a:pt x="594" y="1827"/>
                  </a:lnTo>
                  <a:lnTo>
                    <a:pt x="594" y="1891"/>
                  </a:lnTo>
                  <a:lnTo>
                    <a:pt x="548" y="1945"/>
                  </a:lnTo>
                  <a:lnTo>
                    <a:pt x="432" y="1962"/>
                  </a:lnTo>
                  <a:lnTo>
                    <a:pt x="348" y="1928"/>
                  </a:lnTo>
                  <a:lnTo>
                    <a:pt x="348" y="1880"/>
                  </a:lnTo>
                  <a:lnTo>
                    <a:pt x="281" y="1713"/>
                  </a:lnTo>
                  <a:lnTo>
                    <a:pt x="165" y="1622"/>
                  </a:lnTo>
                  <a:lnTo>
                    <a:pt x="84" y="1534"/>
                  </a:lnTo>
                  <a:lnTo>
                    <a:pt x="22" y="1487"/>
                  </a:lnTo>
                  <a:lnTo>
                    <a:pt x="41" y="1426"/>
                  </a:lnTo>
                  <a:lnTo>
                    <a:pt x="76" y="1265"/>
                  </a:lnTo>
                  <a:lnTo>
                    <a:pt x="76" y="962"/>
                  </a:lnTo>
                  <a:lnTo>
                    <a:pt x="62" y="746"/>
                  </a:lnTo>
                  <a:lnTo>
                    <a:pt x="62" y="531"/>
                  </a:lnTo>
                  <a:lnTo>
                    <a:pt x="54" y="299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9" name="Group 31"/>
          <p:cNvGrpSpPr>
            <a:grpSpLocks/>
          </p:cNvGrpSpPr>
          <p:nvPr/>
        </p:nvGrpSpPr>
        <p:grpSpPr bwMode="auto">
          <a:xfrm>
            <a:off x="2263775" y="1990725"/>
            <a:ext cx="625475" cy="965200"/>
            <a:chOff x="1397" y="1241"/>
            <a:chExt cx="693" cy="2871"/>
          </a:xfrm>
        </p:grpSpPr>
        <p:sp>
          <p:nvSpPr>
            <p:cNvPr id="6165" name="Freeform 25"/>
            <p:cNvSpPr>
              <a:spLocks/>
            </p:cNvSpPr>
            <p:nvPr/>
          </p:nvSpPr>
          <p:spPr bwMode="auto">
            <a:xfrm>
              <a:off x="1596" y="1241"/>
              <a:ext cx="454" cy="618"/>
            </a:xfrm>
            <a:custGeom>
              <a:avLst/>
              <a:gdLst>
                <a:gd name="T0" fmla="*/ 0 w 454"/>
                <a:gd name="T1" fmla="*/ 263 h 618"/>
                <a:gd name="T2" fmla="*/ 33 w 454"/>
                <a:gd name="T3" fmla="*/ 136 h 618"/>
                <a:gd name="T4" fmla="*/ 76 w 454"/>
                <a:gd name="T5" fmla="*/ 69 h 618"/>
                <a:gd name="T6" fmla="*/ 130 w 454"/>
                <a:gd name="T7" fmla="*/ 24 h 618"/>
                <a:gd name="T8" fmla="*/ 184 w 454"/>
                <a:gd name="T9" fmla="*/ 0 h 618"/>
                <a:gd name="T10" fmla="*/ 257 w 454"/>
                <a:gd name="T11" fmla="*/ 9 h 618"/>
                <a:gd name="T12" fmla="*/ 303 w 454"/>
                <a:gd name="T13" fmla="*/ 59 h 618"/>
                <a:gd name="T14" fmla="*/ 346 w 454"/>
                <a:gd name="T15" fmla="*/ 151 h 618"/>
                <a:gd name="T16" fmla="*/ 365 w 454"/>
                <a:gd name="T17" fmla="*/ 274 h 618"/>
                <a:gd name="T18" fmla="*/ 365 w 454"/>
                <a:gd name="T19" fmla="*/ 411 h 618"/>
                <a:gd name="T20" fmla="*/ 451 w 454"/>
                <a:gd name="T21" fmla="*/ 508 h 618"/>
                <a:gd name="T22" fmla="*/ 454 w 454"/>
                <a:gd name="T23" fmla="*/ 549 h 618"/>
                <a:gd name="T24" fmla="*/ 440 w 454"/>
                <a:gd name="T25" fmla="*/ 553 h 618"/>
                <a:gd name="T26" fmla="*/ 356 w 454"/>
                <a:gd name="T27" fmla="*/ 470 h 618"/>
                <a:gd name="T28" fmla="*/ 332 w 454"/>
                <a:gd name="T29" fmla="*/ 530 h 618"/>
                <a:gd name="T30" fmla="*/ 281 w 454"/>
                <a:gd name="T31" fmla="*/ 584 h 618"/>
                <a:gd name="T32" fmla="*/ 235 w 454"/>
                <a:gd name="T33" fmla="*/ 612 h 618"/>
                <a:gd name="T34" fmla="*/ 160 w 454"/>
                <a:gd name="T35" fmla="*/ 618 h 618"/>
                <a:gd name="T36" fmla="*/ 63 w 454"/>
                <a:gd name="T37" fmla="*/ 577 h 618"/>
                <a:gd name="T38" fmla="*/ 19 w 454"/>
                <a:gd name="T39" fmla="*/ 485 h 618"/>
                <a:gd name="T40" fmla="*/ 0 w 454"/>
                <a:gd name="T41" fmla="*/ 392 h 618"/>
                <a:gd name="T42" fmla="*/ 0 w 454"/>
                <a:gd name="T43" fmla="*/ 263 h 6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4" h="618">
                  <a:moveTo>
                    <a:pt x="0" y="263"/>
                  </a:moveTo>
                  <a:lnTo>
                    <a:pt x="33" y="136"/>
                  </a:lnTo>
                  <a:lnTo>
                    <a:pt x="76" y="69"/>
                  </a:lnTo>
                  <a:lnTo>
                    <a:pt x="130" y="24"/>
                  </a:lnTo>
                  <a:lnTo>
                    <a:pt x="184" y="0"/>
                  </a:lnTo>
                  <a:lnTo>
                    <a:pt x="257" y="9"/>
                  </a:lnTo>
                  <a:lnTo>
                    <a:pt x="303" y="59"/>
                  </a:lnTo>
                  <a:lnTo>
                    <a:pt x="346" y="151"/>
                  </a:lnTo>
                  <a:lnTo>
                    <a:pt x="365" y="274"/>
                  </a:lnTo>
                  <a:lnTo>
                    <a:pt x="365" y="411"/>
                  </a:lnTo>
                  <a:lnTo>
                    <a:pt x="451" y="508"/>
                  </a:lnTo>
                  <a:lnTo>
                    <a:pt x="454" y="549"/>
                  </a:lnTo>
                  <a:lnTo>
                    <a:pt x="440" y="553"/>
                  </a:lnTo>
                  <a:lnTo>
                    <a:pt x="356" y="470"/>
                  </a:lnTo>
                  <a:lnTo>
                    <a:pt x="332" y="530"/>
                  </a:lnTo>
                  <a:lnTo>
                    <a:pt x="281" y="584"/>
                  </a:lnTo>
                  <a:lnTo>
                    <a:pt x="235" y="612"/>
                  </a:lnTo>
                  <a:lnTo>
                    <a:pt x="160" y="618"/>
                  </a:lnTo>
                  <a:lnTo>
                    <a:pt x="63" y="577"/>
                  </a:lnTo>
                  <a:lnTo>
                    <a:pt x="19" y="485"/>
                  </a:lnTo>
                  <a:lnTo>
                    <a:pt x="0" y="392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6"/>
            <p:cNvSpPr>
              <a:spLocks/>
            </p:cNvSpPr>
            <p:nvPr/>
          </p:nvSpPr>
          <p:spPr bwMode="auto">
            <a:xfrm>
              <a:off x="1559" y="1915"/>
              <a:ext cx="402" cy="990"/>
            </a:xfrm>
            <a:custGeom>
              <a:avLst/>
              <a:gdLst>
                <a:gd name="T0" fmla="*/ 56 w 402"/>
                <a:gd name="T1" fmla="*/ 64 h 990"/>
                <a:gd name="T2" fmla="*/ 105 w 402"/>
                <a:gd name="T3" fmla="*/ 24 h 990"/>
                <a:gd name="T4" fmla="*/ 164 w 402"/>
                <a:gd name="T5" fmla="*/ 9 h 990"/>
                <a:gd name="T6" fmla="*/ 218 w 402"/>
                <a:gd name="T7" fmla="*/ 0 h 990"/>
                <a:gd name="T8" fmla="*/ 288 w 402"/>
                <a:gd name="T9" fmla="*/ 11 h 990"/>
                <a:gd name="T10" fmla="*/ 369 w 402"/>
                <a:gd name="T11" fmla="*/ 64 h 990"/>
                <a:gd name="T12" fmla="*/ 402 w 402"/>
                <a:gd name="T13" fmla="*/ 159 h 990"/>
                <a:gd name="T14" fmla="*/ 402 w 402"/>
                <a:gd name="T15" fmla="*/ 305 h 990"/>
                <a:gd name="T16" fmla="*/ 396 w 402"/>
                <a:gd name="T17" fmla="*/ 441 h 990"/>
                <a:gd name="T18" fmla="*/ 358 w 402"/>
                <a:gd name="T19" fmla="*/ 652 h 990"/>
                <a:gd name="T20" fmla="*/ 326 w 402"/>
                <a:gd name="T21" fmla="*/ 822 h 990"/>
                <a:gd name="T22" fmla="*/ 288 w 402"/>
                <a:gd name="T23" fmla="*/ 932 h 990"/>
                <a:gd name="T24" fmla="*/ 213 w 402"/>
                <a:gd name="T25" fmla="*/ 990 h 990"/>
                <a:gd name="T26" fmla="*/ 105 w 402"/>
                <a:gd name="T27" fmla="*/ 979 h 990"/>
                <a:gd name="T28" fmla="*/ 51 w 402"/>
                <a:gd name="T29" fmla="*/ 891 h 990"/>
                <a:gd name="T30" fmla="*/ 19 w 402"/>
                <a:gd name="T31" fmla="*/ 762 h 990"/>
                <a:gd name="T32" fmla="*/ 2 w 402"/>
                <a:gd name="T33" fmla="*/ 617 h 990"/>
                <a:gd name="T34" fmla="*/ 0 w 402"/>
                <a:gd name="T35" fmla="*/ 400 h 990"/>
                <a:gd name="T36" fmla="*/ 13 w 402"/>
                <a:gd name="T37" fmla="*/ 247 h 990"/>
                <a:gd name="T38" fmla="*/ 35 w 402"/>
                <a:gd name="T39" fmla="*/ 110 h 990"/>
                <a:gd name="T40" fmla="*/ 56 w 402"/>
                <a:gd name="T41" fmla="*/ 64 h 9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2" h="990">
                  <a:moveTo>
                    <a:pt x="56" y="64"/>
                  </a:moveTo>
                  <a:lnTo>
                    <a:pt x="105" y="24"/>
                  </a:lnTo>
                  <a:lnTo>
                    <a:pt x="164" y="9"/>
                  </a:lnTo>
                  <a:lnTo>
                    <a:pt x="218" y="0"/>
                  </a:lnTo>
                  <a:lnTo>
                    <a:pt x="288" y="11"/>
                  </a:lnTo>
                  <a:lnTo>
                    <a:pt x="369" y="64"/>
                  </a:lnTo>
                  <a:lnTo>
                    <a:pt x="402" y="159"/>
                  </a:lnTo>
                  <a:lnTo>
                    <a:pt x="402" y="305"/>
                  </a:lnTo>
                  <a:lnTo>
                    <a:pt x="396" y="441"/>
                  </a:lnTo>
                  <a:lnTo>
                    <a:pt x="358" y="652"/>
                  </a:lnTo>
                  <a:lnTo>
                    <a:pt x="326" y="822"/>
                  </a:lnTo>
                  <a:lnTo>
                    <a:pt x="288" y="932"/>
                  </a:lnTo>
                  <a:lnTo>
                    <a:pt x="213" y="990"/>
                  </a:lnTo>
                  <a:lnTo>
                    <a:pt x="105" y="979"/>
                  </a:lnTo>
                  <a:lnTo>
                    <a:pt x="51" y="891"/>
                  </a:lnTo>
                  <a:lnTo>
                    <a:pt x="19" y="762"/>
                  </a:lnTo>
                  <a:lnTo>
                    <a:pt x="2" y="617"/>
                  </a:lnTo>
                  <a:lnTo>
                    <a:pt x="0" y="400"/>
                  </a:lnTo>
                  <a:lnTo>
                    <a:pt x="13" y="247"/>
                  </a:lnTo>
                  <a:lnTo>
                    <a:pt x="35" y="110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7"/>
            <p:cNvSpPr>
              <a:spLocks/>
            </p:cNvSpPr>
            <p:nvPr/>
          </p:nvSpPr>
          <p:spPr bwMode="auto">
            <a:xfrm>
              <a:off x="1397" y="1915"/>
              <a:ext cx="232" cy="1222"/>
            </a:xfrm>
            <a:custGeom>
              <a:avLst/>
              <a:gdLst>
                <a:gd name="T0" fmla="*/ 159 w 232"/>
                <a:gd name="T1" fmla="*/ 9 h 1222"/>
                <a:gd name="T2" fmla="*/ 213 w 232"/>
                <a:gd name="T3" fmla="*/ 0 h 1222"/>
                <a:gd name="T4" fmla="*/ 232 w 232"/>
                <a:gd name="T5" fmla="*/ 54 h 1222"/>
                <a:gd name="T6" fmla="*/ 205 w 232"/>
                <a:gd name="T7" fmla="*/ 123 h 1222"/>
                <a:gd name="T8" fmla="*/ 162 w 232"/>
                <a:gd name="T9" fmla="*/ 161 h 1222"/>
                <a:gd name="T10" fmla="*/ 127 w 232"/>
                <a:gd name="T11" fmla="*/ 252 h 1222"/>
                <a:gd name="T12" fmla="*/ 84 w 232"/>
                <a:gd name="T13" fmla="*/ 374 h 1222"/>
                <a:gd name="T14" fmla="*/ 67 w 232"/>
                <a:gd name="T15" fmla="*/ 488 h 1222"/>
                <a:gd name="T16" fmla="*/ 57 w 232"/>
                <a:gd name="T17" fmla="*/ 684 h 1222"/>
                <a:gd name="T18" fmla="*/ 67 w 232"/>
                <a:gd name="T19" fmla="*/ 867 h 1222"/>
                <a:gd name="T20" fmla="*/ 89 w 232"/>
                <a:gd name="T21" fmla="*/ 951 h 1222"/>
                <a:gd name="T22" fmla="*/ 73 w 232"/>
                <a:gd name="T23" fmla="*/ 1043 h 1222"/>
                <a:gd name="T24" fmla="*/ 57 w 232"/>
                <a:gd name="T25" fmla="*/ 1112 h 1222"/>
                <a:gd name="T26" fmla="*/ 62 w 232"/>
                <a:gd name="T27" fmla="*/ 1222 h 1222"/>
                <a:gd name="T28" fmla="*/ 35 w 232"/>
                <a:gd name="T29" fmla="*/ 1213 h 1222"/>
                <a:gd name="T30" fmla="*/ 11 w 232"/>
                <a:gd name="T31" fmla="*/ 1123 h 1222"/>
                <a:gd name="T32" fmla="*/ 0 w 232"/>
                <a:gd name="T33" fmla="*/ 1043 h 1222"/>
                <a:gd name="T34" fmla="*/ 32 w 232"/>
                <a:gd name="T35" fmla="*/ 936 h 1222"/>
                <a:gd name="T36" fmla="*/ 21 w 232"/>
                <a:gd name="T37" fmla="*/ 837 h 1222"/>
                <a:gd name="T38" fmla="*/ 11 w 232"/>
                <a:gd name="T39" fmla="*/ 676 h 1222"/>
                <a:gd name="T40" fmla="*/ 11 w 232"/>
                <a:gd name="T41" fmla="*/ 482 h 1222"/>
                <a:gd name="T42" fmla="*/ 32 w 232"/>
                <a:gd name="T43" fmla="*/ 275 h 1222"/>
                <a:gd name="T44" fmla="*/ 67 w 232"/>
                <a:gd name="T45" fmla="*/ 123 h 1222"/>
                <a:gd name="T46" fmla="*/ 105 w 232"/>
                <a:gd name="T47" fmla="*/ 43 h 1222"/>
                <a:gd name="T48" fmla="*/ 159 w 232"/>
                <a:gd name="T49" fmla="*/ 9 h 12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2" h="1222">
                  <a:moveTo>
                    <a:pt x="159" y="9"/>
                  </a:moveTo>
                  <a:lnTo>
                    <a:pt x="213" y="0"/>
                  </a:lnTo>
                  <a:lnTo>
                    <a:pt x="232" y="54"/>
                  </a:lnTo>
                  <a:lnTo>
                    <a:pt x="205" y="123"/>
                  </a:lnTo>
                  <a:lnTo>
                    <a:pt x="162" y="161"/>
                  </a:lnTo>
                  <a:lnTo>
                    <a:pt x="127" y="252"/>
                  </a:lnTo>
                  <a:lnTo>
                    <a:pt x="84" y="374"/>
                  </a:lnTo>
                  <a:lnTo>
                    <a:pt x="67" y="488"/>
                  </a:lnTo>
                  <a:lnTo>
                    <a:pt x="57" y="684"/>
                  </a:lnTo>
                  <a:lnTo>
                    <a:pt x="67" y="867"/>
                  </a:lnTo>
                  <a:lnTo>
                    <a:pt x="89" y="951"/>
                  </a:lnTo>
                  <a:lnTo>
                    <a:pt x="73" y="1043"/>
                  </a:lnTo>
                  <a:lnTo>
                    <a:pt x="57" y="1112"/>
                  </a:lnTo>
                  <a:lnTo>
                    <a:pt x="62" y="1222"/>
                  </a:lnTo>
                  <a:lnTo>
                    <a:pt x="35" y="1213"/>
                  </a:lnTo>
                  <a:lnTo>
                    <a:pt x="11" y="1123"/>
                  </a:lnTo>
                  <a:lnTo>
                    <a:pt x="0" y="1043"/>
                  </a:lnTo>
                  <a:lnTo>
                    <a:pt x="32" y="936"/>
                  </a:lnTo>
                  <a:lnTo>
                    <a:pt x="21" y="837"/>
                  </a:lnTo>
                  <a:lnTo>
                    <a:pt x="11" y="676"/>
                  </a:lnTo>
                  <a:lnTo>
                    <a:pt x="11" y="482"/>
                  </a:lnTo>
                  <a:lnTo>
                    <a:pt x="32" y="275"/>
                  </a:lnTo>
                  <a:lnTo>
                    <a:pt x="67" y="123"/>
                  </a:lnTo>
                  <a:lnTo>
                    <a:pt x="105" y="43"/>
                  </a:lnTo>
                  <a:lnTo>
                    <a:pt x="15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8"/>
            <p:cNvSpPr>
              <a:spLocks/>
            </p:cNvSpPr>
            <p:nvPr/>
          </p:nvSpPr>
          <p:spPr bwMode="auto">
            <a:xfrm>
              <a:off x="1915" y="1936"/>
              <a:ext cx="143" cy="1171"/>
            </a:xfrm>
            <a:custGeom>
              <a:avLst/>
              <a:gdLst>
                <a:gd name="T0" fmla="*/ 2 w 143"/>
                <a:gd name="T1" fmla="*/ 5 h 1171"/>
                <a:gd name="T2" fmla="*/ 59 w 143"/>
                <a:gd name="T3" fmla="*/ 0 h 1171"/>
                <a:gd name="T4" fmla="*/ 99 w 143"/>
                <a:gd name="T5" fmla="*/ 93 h 1171"/>
                <a:gd name="T6" fmla="*/ 143 w 143"/>
                <a:gd name="T7" fmla="*/ 347 h 1171"/>
                <a:gd name="T8" fmla="*/ 143 w 143"/>
                <a:gd name="T9" fmla="*/ 639 h 1171"/>
                <a:gd name="T10" fmla="*/ 121 w 143"/>
                <a:gd name="T11" fmla="*/ 889 h 1171"/>
                <a:gd name="T12" fmla="*/ 143 w 143"/>
                <a:gd name="T13" fmla="*/ 975 h 1171"/>
                <a:gd name="T14" fmla="*/ 143 w 143"/>
                <a:gd name="T15" fmla="*/ 1089 h 1171"/>
                <a:gd name="T16" fmla="*/ 121 w 143"/>
                <a:gd name="T17" fmla="*/ 1171 h 1171"/>
                <a:gd name="T18" fmla="*/ 94 w 143"/>
                <a:gd name="T19" fmla="*/ 1098 h 1171"/>
                <a:gd name="T20" fmla="*/ 81 w 143"/>
                <a:gd name="T21" fmla="*/ 986 h 1171"/>
                <a:gd name="T22" fmla="*/ 48 w 143"/>
                <a:gd name="T23" fmla="*/ 902 h 1171"/>
                <a:gd name="T24" fmla="*/ 83 w 143"/>
                <a:gd name="T25" fmla="*/ 825 h 1171"/>
                <a:gd name="T26" fmla="*/ 105 w 143"/>
                <a:gd name="T27" fmla="*/ 639 h 1171"/>
                <a:gd name="T28" fmla="*/ 105 w 143"/>
                <a:gd name="T29" fmla="*/ 467 h 1171"/>
                <a:gd name="T30" fmla="*/ 83 w 143"/>
                <a:gd name="T31" fmla="*/ 293 h 1171"/>
                <a:gd name="T32" fmla="*/ 43 w 143"/>
                <a:gd name="T33" fmla="*/ 166 h 1171"/>
                <a:gd name="T34" fmla="*/ 0 w 143"/>
                <a:gd name="T35" fmla="*/ 104 h 1171"/>
                <a:gd name="T36" fmla="*/ 2 w 143"/>
                <a:gd name="T37" fmla="*/ 5 h 11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3" h="1171">
                  <a:moveTo>
                    <a:pt x="2" y="5"/>
                  </a:moveTo>
                  <a:lnTo>
                    <a:pt x="59" y="0"/>
                  </a:lnTo>
                  <a:lnTo>
                    <a:pt x="99" y="93"/>
                  </a:lnTo>
                  <a:lnTo>
                    <a:pt x="143" y="347"/>
                  </a:lnTo>
                  <a:lnTo>
                    <a:pt x="143" y="639"/>
                  </a:lnTo>
                  <a:lnTo>
                    <a:pt x="121" y="889"/>
                  </a:lnTo>
                  <a:lnTo>
                    <a:pt x="143" y="975"/>
                  </a:lnTo>
                  <a:lnTo>
                    <a:pt x="143" y="1089"/>
                  </a:lnTo>
                  <a:lnTo>
                    <a:pt x="121" y="1171"/>
                  </a:lnTo>
                  <a:lnTo>
                    <a:pt x="94" y="1098"/>
                  </a:lnTo>
                  <a:lnTo>
                    <a:pt x="81" y="986"/>
                  </a:lnTo>
                  <a:lnTo>
                    <a:pt x="48" y="902"/>
                  </a:lnTo>
                  <a:lnTo>
                    <a:pt x="83" y="825"/>
                  </a:lnTo>
                  <a:lnTo>
                    <a:pt x="105" y="639"/>
                  </a:lnTo>
                  <a:lnTo>
                    <a:pt x="105" y="467"/>
                  </a:lnTo>
                  <a:lnTo>
                    <a:pt x="83" y="293"/>
                  </a:lnTo>
                  <a:lnTo>
                    <a:pt x="43" y="166"/>
                  </a:lnTo>
                  <a:lnTo>
                    <a:pt x="0" y="10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9"/>
            <p:cNvSpPr>
              <a:spLocks/>
            </p:cNvSpPr>
            <p:nvPr/>
          </p:nvSpPr>
          <p:spPr bwMode="auto">
            <a:xfrm>
              <a:off x="1559" y="2709"/>
              <a:ext cx="326" cy="1403"/>
            </a:xfrm>
            <a:custGeom>
              <a:avLst/>
              <a:gdLst>
                <a:gd name="T0" fmla="*/ 32 w 326"/>
                <a:gd name="T1" fmla="*/ 0 h 1403"/>
                <a:gd name="T2" fmla="*/ 70 w 326"/>
                <a:gd name="T3" fmla="*/ 58 h 1403"/>
                <a:gd name="T4" fmla="*/ 83 w 326"/>
                <a:gd name="T5" fmla="*/ 116 h 1403"/>
                <a:gd name="T6" fmla="*/ 100 w 326"/>
                <a:gd name="T7" fmla="*/ 320 h 1403"/>
                <a:gd name="T8" fmla="*/ 108 w 326"/>
                <a:gd name="T9" fmla="*/ 458 h 1403"/>
                <a:gd name="T10" fmla="*/ 108 w 326"/>
                <a:gd name="T11" fmla="*/ 691 h 1403"/>
                <a:gd name="T12" fmla="*/ 105 w 326"/>
                <a:gd name="T13" fmla="*/ 910 h 1403"/>
                <a:gd name="T14" fmla="*/ 89 w 326"/>
                <a:gd name="T15" fmla="*/ 1086 h 1403"/>
                <a:gd name="T16" fmla="*/ 75 w 326"/>
                <a:gd name="T17" fmla="*/ 1140 h 1403"/>
                <a:gd name="T18" fmla="*/ 156 w 326"/>
                <a:gd name="T19" fmla="*/ 1168 h 1403"/>
                <a:gd name="T20" fmla="*/ 224 w 326"/>
                <a:gd name="T21" fmla="*/ 1203 h 1403"/>
                <a:gd name="T22" fmla="*/ 315 w 326"/>
                <a:gd name="T23" fmla="*/ 1276 h 1403"/>
                <a:gd name="T24" fmla="*/ 326 w 326"/>
                <a:gd name="T25" fmla="*/ 1306 h 1403"/>
                <a:gd name="T26" fmla="*/ 318 w 326"/>
                <a:gd name="T27" fmla="*/ 1360 h 1403"/>
                <a:gd name="T28" fmla="*/ 272 w 326"/>
                <a:gd name="T29" fmla="*/ 1403 h 1403"/>
                <a:gd name="T30" fmla="*/ 253 w 326"/>
                <a:gd name="T31" fmla="*/ 1379 h 1403"/>
                <a:gd name="T32" fmla="*/ 240 w 326"/>
                <a:gd name="T33" fmla="*/ 1321 h 1403"/>
                <a:gd name="T34" fmla="*/ 197 w 326"/>
                <a:gd name="T35" fmla="*/ 1272 h 1403"/>
                <a:gd name="T36" fmla="*/ 121 w 326"/>
                <a:gd name="T37" fmla="*/ 1218 h 1403"/>
                <a:gd name="T38" fmla="*/ 73 w 326"/>
                <a:gd name="T39" fmla="*/ 1203 h 1403"/>
                <a:gd name="T40" fmla="*/ 16 w 326"/>
                <a:gd name="T41" fmla="*/ 1203 h 1403"/>
                <a:gd name="T42" fmla="*/ 16 w 326"/>
                <a:gd name="T43" fmla="*/ 1160 h 1403"/>
                <a:gd name="T44" fmla="*/ 43 w 326"/>
                <a:gd name="T45" fmla="*/ 1110 h 1403"/>
                <a:gd name="T46" fmla="*/ 70 w 326"/>
                <a:gd name="T47" fmla="*/ 955 h 1403"/>
                <a:gd name="T48" fmla="*/ 75 w 326"/>
                <a:gd name="T49" fmla="*/ 790 h 1403"/>
                <a:gd name="T50" fmla="*/ 73 w 326"/>
                <a:gd name="T51" fmla="*/ 643 h 1403"/>
                <a:gd name="T52" fmla="*/ 70 w 326"/>
                <a:gd name="T53" fmla="*/ 458 h 1403"/>
                <a:gd name="T54" fmla="*/ 54 w 326"/>
                <a:gd name="T55" fmla="*/ 297 h 1403"/>
                <a:gd name="T56" fmla="*/ 21 w 326"/>
                <a:gd name="T57" fmla="*/ 181 h 1403"/>
                <a:gd name="T58" fmla="*/ 0 w 326"/>
                <a:gd name="T59" fmla="*/ 73 h 1403"/>
                <a:gd name="T60" fmla="*/ 5 w 326"/>
                <a:gd name="T61" fmla="*/ 34 h 1403"/>
                <a:gd name="T62" fmla="*/ 32 w 326"/>
                <a:gd name="T63" fmla="*/ 0 h 14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6" h="1403">
                  <a:moveTo>
                    <a:pt x="32" y="0"/>
                  </a:moveTo>
                  <a:lnTo>
                    <a:pt x="70" y="58"/>
                  </a:lnTo>
                  <a:lnTo>
                    <a:pt x="83" y="116"/>
                  </a:lnTo>
                  <a:lnTo>
                    <a:pt x="100" y="320"/>
                  </a:lnTo>
                  <a:lnTo>
                    <a:pt x="108" y="458"/>
                  </a:lnTo>
                  <a:lnTo>
                    <a:pt x="108" y="691"/>
                  </a:lnTo>
                  <a:lnTo>
                    <a:pt x="105" y="910"/>
                  </a:lnTo>
                  <a:lnTo>
                    <a:pt x="89" y="1086"/>
                  </a:lnTo>
                  <a:lnTo>
                    <a:pt x="75" y="1140"/>
                  </a:lnTo>
                  <a:lnTo>
                    <a:pt x="156" y="1168"/>
                  </a:lnTo>
                  <a:lnTo>
                    <a:pt x="224" y="1203"/>
                  </a:lnTo>
                  <a:lnTo>
                    <a:pt x="315" y="1276"/>
                  </a:lnTo>
                  <a:lnTo>
                    <a:pt x="326" y="1306"/>
                  </a:lnTo>
                  <a:lnTo>
                    <a:pt x="318" y="1360"/>
                  </a:lnTo>
                  <a:lnTo>
                    <a:pt x="272" y="1403"/>
                  </a:lnTo>
                  <a:lnTo>
                    <a:pt x="253" y="1379"/>
                  </a:lnTo>
                  <a:lnTo>
                    <a:pt x="240" y="1321"/>
                  </a:lnTo>
                  <a:lnTo>
                    <a:pt x="197" y="1272"/>
                  </a:lnTo>
                  <a:lnTo>
                    <a:pt x="121" y="1218"/>
                  </a:lnTo>
                  <a:lnTo>
                    <a:pt x="73" y="1203"/>
                  </a:lnTo>
                  <a:lnTo>
                    <a:pt x="16" y="1203"/>
                  </a:lnTo>
                  <a:lnTo>
                    <a:pt x="16" y="1160"/>
                  </a:lnTo>
                  <a:lnTo>
                    <a:pt x="43" y="1110"/>
                  </a:lnTo>
                  <a:lnTo>
                    <a:pt x="70" y="955"/>
                  </a:lnTo>
                  <a:lnTo>
                    <a:pt x="75" y="790"/>
                  </a:lnTo>
                  <a:lnTo>
                    <a:pt x="73" y="643"/>
                  </a:lnTo>
                  <a:lnTo>
                    <a:pt x="70" y="458"/>
                  </a:lnTo>
                  <a:lnTo>
                    <a:pt x="54" y="297"/>
                  </a:lnTo>
                  <a:lnTo>
                    <a:pt x="21" y="181"/>
                  </a:lnTo>
                  <a:lnTo>
                    <a:pt x="0" y="73"/>
                  </a:lnTo>
                  <a:lnTo>
                    <a:pt x="5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30"/>
            <p:cNvSpPr>
              <a:spLocks/>
            </p:cNvSpPr>
            <p:nvPr/>
          </p:nvSpPr>
          <p:spPr bwMode="auto">
            <a:xfrm>
              <a:off x="1783" y="2711"/>
              <a:ext cx="307" cy="1257"/>
            </a:xfrm>
            <a:custGeom>
              <a:avLst/>
              <a:gdLst>
                <a:gd name="T0" fmla="*/ 0 w 307"/>
                <a:gd name="T1" fmla="*/ 99 h 1257"/>
                <a:gd name="T2" fmla="*/ 0 w 307"/>
                <a:gd name="T3" fmla="*/ 19 h 1257"/>
                <a:gd name="T4" fmla="*/ 29 w 307"/>
                <a:gd name="T5" fmla="*/ 0 h 1257"/>
                <a:gd name="T6" fmla="*/ 80 w 307"/>
                <a:gd name="T7" fmla="*/ 0 h 1257"/>
                <a:gd name="T8" fmla="*/ 116 w 307"/>
                <a:gd name="T9" fmla="*/ 45 h 1257"/>
                <a:gd name="T10" fmla="*/ 124 w 307"/>
                <a:gd name="T11" fmla="*/ 88 h 1257"/>
                <a:gd name="T12" fmla="*/ 116 w 307"/>
                <a:gd name="T13" fmla="*/ 179 h 1257"/>
                <a:gd name="T14" fmla="*/ 91 w 307"/>
                <a:gd name="T15" fmla="*/ 295 h 1257"/>
                <a:gd name="T16" fmla="*/ 80 w 307"/>
                <a:gd name="T17" fmla="*/ 469 h 1257"/>
                <a:gd name="T18" fmla="*/ 72 w 307"/>
                <a:gd name="T19" fmla="*/ 583 h 1257"/>
                <a:gd name="T20" fmla="*/ 72 w 307"/>
                <a:gd name="T21" fmla="*/ 602 h 1257"/>
                <a:gd name="T22" fmla="*/ 83 w 307"/>
                <a:gd name="T23" fmla="*/ 764 h 1257"/>
                <a:gd name="T24" fmla="*/ 102 w 307"/>
                <a:gd name="T25" fmla="*/ 856 h 1257"/>
                <a:gd name="T26" fmla="*/ 116 w 307"/>
                <a:gd name="T27" fmla="*/ 927 h 1257"/>
                <a:gd name="T28" fmla="*/ 113 w 307"/>
                <a:gd name="T29" fmla="*/ 958 h 1257"/>
                <a:gd name="T30" fmla="*/ 159 w 307"/>
                <a:gd name="T31" fmla="*/ 1041 h 1257"/>
                <a:gd name="T32" fmla="*/ 207 w 307"/>
                <a:gd name="T33" fmla="*/ 1095 h 1257"/>
                <a:gd name="T34" fmla="*/ 261 w 307"/>
                <a:gd name="T35" fmla="*/ 1145 h 1257"/>
                <a:gd name="T36" fmla="*/ 307 w 307"/>
                <a:gd name="T37" fmla="*/ 1168 h 1257"/>
                <a:gd name="T38" fmla="*/ 307 w 307"/>
                <a:gd name="T39" fmla="*/ 1211 h 1257"/>
                <a:gd name="T40" fmla="*/ 280 w 307"/>
                <a:gd name="T41" fmla="*/ 1246 h 1257"/>
                <a:gd name="T42" fmla="*/ 221 w 307"/>
                <a:gd name="T43" fmla="*/ 1257 h 1257"/>
                <a:gd name="T44" fmla="*/ 178 w 307"/>
                <a:gd name="T45" fmla="*/ 1233 h 1257"/>
                <a:gd name="T46" fmla="*/ 178 w 307"/>
                <a:gd name="T47" fmla="*/ 1203 h 1257"/>
                <a:gd name="T48" fmla="*/ 142 w 307"/>
                <a:gd name="T49" fmla="*/ 1095 h 1257"/>
                <a:gd name="T50" fmla="*/ 83 w 307"/>
                <a:gd name="T51" fmla="*/ 1039 h 1257"/>
                <a:gd name="T52" fmla="*/ 40 w 307"/>
                <a:gd name="T53" fmla="*/ 981 h 1257"/>
                <a:gd name="T54" fmla="*/ 10 w 307"/>
                <a:gd name="T55" fmla="*/ 951 h 1257"/>
                <a:gd name="T56" fmla="*/ 21 w 307"/>
                <a:gd name="T57" fmla="*/ 912 h 1257"/>
                <a:gd name="T58" fmla="*/ 37 w 307"/>
                <a:gd name="T59" fmla="*/ 809 h 1257"/>
                <a:gd name="T60" fmla="*/ 37 w 307"/>
                <a:gd name="T61" fmla="*/ 615 h 1257"/>
                <a:gd name="T62" fmla="*/ 29 w 307"/>
                <a:gd name="T63" fmla="*/ 478 h 1257"/>
                <a:gd name="T64" fmla="*/ 29 w 307"/>
                <a:gd name="T65" fmla="*/ 340 h 1257"/>
                <a:gd name="T66" fmla="*/ 27 w 307"/>
                <a:gd name="T67" fmla="*/ 192 h 1257"/>
                <a:gd name="T68" fmla="*/ 0 w 307"/>
                <a:gd name="T69" fmla="*/ 99 h 12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7" h="1257">
                  <a:moveTo>
                    <a:pt x="0" y="99"/>
                  </a:moveTo>
                  <a:lnTo>
                    <a:pt x="0" y="19"/>
                  </a:lnTo>
                  <a:lnTo>
                    <a:pt x="29" y="0"/>
                  </a:lnTo>
                  <a:lnTo>
                    <a:pt x="80" y="0"/>
                  </a:lnTo>
                  <a:lnTo>
                    <a:pt x="116" y="45"/>
                  </a:lnTo>
                  <a:lnTo>
                    <a:pt x="124" y="88"/>
                  </a:lnTo>
                  <a:lnTo>
                    <a:pt x="116" y="179"/>
                  </a:lnTo>
                  <a:lnTo>
                    <a:pt x="91" y="295"/>
                  </a:lnTo>
                  <a:lnTo>
                    <a:pt x="80" y="469"/>
                  </a:lnTo>
                  <a:lnTo>
                    <a:pt x="72" y="583"/>
                  </a:lnTo>
                  <a:lnTo>
                    <a:pt x="72" y="602"/>
                  </a:lnTo>
                  <a:lnTo>
                    <a:pt x="83" y="764"/>
                  </a:lnTo>
                  <a:lnTo>
                    <a:pt x="102" y="856"/>
                  </a:lnTo>
                  <a:lnTo>
                    <a:pt x="116" y="927"/>
                  </a:lnTo>
                  <a:lnTo>
                    <a:pt x="113" y="958"/>
                  </a:lnTo>
                  <a:lnTo>
                    <a:pt x="159" y="1041"/>
                  </a:lnTo>
                  <a:lnTo>
                    <a:pt x="207" y="1095"/>
                  </a:lnTo>
                  <a:lnTo>
                    <a:pt x="261" y="1145"/>
                  </a:lnTo>
                  <a:lnTo>
                    <a:pt x="307" y="1168"/>
                  </a:lnTo>
                  <a:lnTo>
                    <a:pt x="307" y="1211"/>
                  </a:lnTo>
                  <a:lnTo>
                    <a:pt x="280" y="1246"/>
                  </a:lnTo>
                  <a:lnTo>
                    <a:pt x="221" y="1257"/>
                  </a:lnTo>
                  <a:lnTo>
                    <a:pt x="178" y="1233"/>
                  </a:lnTo>
                  <a:lnTo>
                    <a:pt x="178" y="1203"/>
                  </a:lnTo>
                  <a:lnTo>
                    <a:pt x="142" y="1095"/>
                  </a:lnTo>
                  <a:lnTo>
                    <a:pt x="83" y="1039"/>
                  </a:lnTo>
                  <a:lnTo>
                    <a:pt x="40" y="981"/>
                  </a:lnTo>
                  <a:lnTo>
                    <a:pt x="10" y="951"/>
                  </a:lnTo>
                  <a:lnTo>
                    <a:pt x="21" y="912"/>
                  </a:lnTo>
                  <a:lnTo>
                    <a:pt x="37" y="809"/>
                  </a:lnTo>
                  <a:lnTo>
                    <a:pt x="37" y="615"/>
                  </a:lnTo>
                  <a:lnTo>
                    <a:pt x="29" y="478"/>
                  </a:lnTo>
                  <a:lnTo>
                    <a:pt x="29" y="340"/>
                  </a:lnTo>
                  <a:lnTo>
                    <a:pt x="27" y="192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0" name="Group 38"/>
          <p:cNvGrpSpPr>
            <a:grpSpLocks/>
          </p:cNvGrpSpPr>
          <p:nvPr/>
        </p:nvGrpSpPr>
        <p:grpSpPr bwMode="auto">
          <a:xfrm>
            <a:off x="3449638" y="1931988"/>
            <a:ext cx="692150" cy="1312862"/>
            <a:chOff x="2422" y="637"/>
            <a:chExt cx="968" cy="3655"/>
          </a:xfrm>
        </p:grpSpPr>
        <p:sp>
          <p:nvSpPr>
            <p:cNvPr id="6159" name="Freeform 32"/>
            <p:cNvSpPr>
              <a:spLocks/>
            </p:cNvSpPr>
            <p:nvPr/>
          </p:nvSpPr>
          <p:spPr bwMode="auto">
            <a:xfrm>
              <a:off x="2705" y="637"/>
              <a:ext cx="634" cy="792"/>
            </a:xfrm>
            <a:custGeom>
              <a:avLst/>
              <a:gdLst>
                <a:gd name="T0" fmla="*/ 0 w 634"/>
                <a:gd name="T1" fmla="*/ 336 h 792"/>
                <a:gd name="T2" fmla="*/ 46 w 634"/>
                <a:gd name="T3" fmla="*/ 172 h 792"/>
                <a:gd name="T4" fmla="*/ 108 w 634"/>
                <a:gd name="T5" fmla="*/ 88 h 792"/>
                <a:gd name="T6" fmla="*/ 183 w 634"/>
                <a:gd name="T7" fmla="*/ 30 h 792"/>
                <a:gd name="T8" fmla="*/ 259 w 634"/>
                <a:gd name="T9" fmla="*/ 0 h 792"/>
                <a:gd name="T10" fmla="*/ 359 w 634"/>
                <a:gd name="T11" fmla="*/ 11 h 792"/>
                <a:gd name="T12" fmla="*/ 423 w 634"/>
                <a:gd name="T13" fmla="*/ 73 h 792"/>
                <a:gd name="T14" fmla="*/ 485 w 634"/>
                <a:gd name="T15" fmla="*/ 191 h 792"/>
                <a:gd name="T16" fmla="*/ 510 w 634"/>
                <a:gd name="T17" fmla="*/ 348 h 792"/>
                <a:gd name="T18" fmla="*/ 510 w 634"/>
                <a:gd name="T19" fmla="*/ 527 h 792"/>
                <a:gd name="T20" fmla="*/ 631 w 634"/>
                <a:gd name="T21" fmla="*/ 650 h 792"/>
                <a:gd name="T22" fmla="*/ 634 w 634"/>
                <a:gd name="T23" fmla="*/ 703 h 792"/>
                <a:gd name="T24" fmla="*/ 615 w 634"/>
                <a:gd name="T25" fmla="*/ 708 h 792"/>
                <a:gd name="T26" fmla="*/ 499 w 634"/>
                <a:gd name="T27" fmla="*/ 600 h 792"/>
                <a:gd name="T28" fmla="*/ 464 w 634"/>
                <a:gd name="T29" fmla="*/ 680 h 792"/>
                <a:gd name="T30" fmla="*/ 394 w 634"/>
                <a:gd name="T31" fmla="*/ 749 h 792"/>
                <a:gd name="T32" fmla="*/ 329 w 634"/>
                <a:gd name="T33" fmla="*/ 783 h 792"/>
                <a:gd name="T34" fmla="*/ 224 w 634"/>
                <a:gd name="T35" fmla="*/ 792 h 792"/>
                <a:gd name="T36" fmla="*/ 86 w 634"/>
                <a:gd name="T37" fmla="*/ 738 h 792"/>
                <a:gd name="T38" fmla="*/ 27 w 634"/>
                <a:gd name="T39" fmla="*/ 620 h 792"/>
                <a:gd name="T40" fmla="*/ 0 w 634"/>
                <a:gd name="T41" fmla="*/ 501 h 792"/>
                <a:gd name="T42" fmla="*/ 0 w 634"/>
                <a:gd name="T43" fmla="*/ 336 h 7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4" h="792">
                  <a:moveTo>
                    <a:pt x="0" y="336"/>
                  </a:moveTo>
                  <a:lnTo>
                    <a:pt x="46" y="172"/>
                  </a:lnTo>
                  <a:lnTo>
                    <a:pt x="108" y="88"/>
                  </a:lnTo>
                  <a:lnTo>
                    <a:pt x="183" y="30"/>
                  </a:lnTo>
                  <a:lnTo>
                    <a:pt x="259" y="0"/>
                  </a:lnTo>
                  <a:lnTo>
                    <a:pt x="359" y="11"/>
                  </a:lnTo>
                  <a:lnTo>
                    <a:pt x="423" y="73"/>
                  </a:lnTo>
                  <a:lnTo>
                    <a:pt x="485" y="191"/>
                  </a:lnTo>
                  <a:lnTo>
                    <a:pt x="510" y="348"/>
                  </a:lnTo>
                  <a:lnTo>
                    <a:pt x="510" y="527"/>
                  </a:lnTo>
                  <a:lnTo>
                    <a:pt x="631" y="650"/>
                  </a:lnTo>
                  <a:lnTo>
                    <a:pt x="634" y="703"/>
                  </a:lnTo>
                  <a:lnTo>
                    <a:pt x="615" y="708"/>
                  </a:lnTo>
                  <a:lnTo>
                    <a:pt x="499" y="600"/>
                  </a:lnTo>
                  <a:lnTo>
                    <a:pt x="464" y="680"/>
                  </a:lnTo>
                  <a:lnTo>
                    <a:pt x="394" y="749"/>
                  </a:lnTo>
                  <a:lnTo>
                    <a:pt x="329" y="783"/>
                  </a:lnTo>
                  <a:lnTo>
                    <a:pt x="224" y="792"/>
                  </a:lnTo>
                  <a:lnTo>
                    <a:pt x="86" y="738"/>
                  </a:lnTo>
                  <a:lnTo>
                    <a:pt x="27" y="620"/>
                  </a:lnTo>
                  <a:lnTo>
                    <a:pt x="0" y="50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33"/>
            <p:cNvSpPr>
              <a:spLocks/>
            </p:cNvSpPr>
            <p:nvPr/>
          </p:nvSpPr>
          <p:spPr bwMode="auto">
            <a:xfrm>
              <a:off x="2651" y="1493"/>
              <a:ext cx="555" cy="1268"/>
            </a:xfrm>
            <a:custGeom>
              <a:avLst/>
              <a:gdLst>
                <a:gd name="T0" fmla="*/ 78 w 555"/>
                <a:gd name="T1" fmla="*/ 82 h 1268"/>
                <a:gd name="T2" fmla="*/ 148 w 555"/>
                <a:gd name="T3" fmla="*/ 28 h 1268"/>
                <a:gd name="T4" fmla="*/ 229 w 555"/>
                <a:gd name="T5" fmla="*/ 9 h 1268"/>
                <a:gd name="T6" fmla="*/ 302 w 555"/>
                <a:gd name="T7" fmla="*/ 0 h 1268"/>
                <a:gd name="T8" fmla="*/ 402 w 555"/>
                <a:gd name="T9" fmla="*/ 13 h 1268"/>
                <a:gd name="T10" fmla="*/ 510 w 555"/>
                <a:gd name="T11" fmla="*/ 82 h 1268"/>
                <a:gd name="T12" fmla="*/ 555 w 555"/>
                <a:gd name="T13" fmla="*/ 205 h 1268"/>
                <a:gd name="T14" fmla="*/ 555 w 555"/>
                <a:gd name="T15" fmla="*/ 390 h 1268"/>
                <a:gd name="T16" fmla="*/ 550 w 555"/>
                <a:gd name="T17" fmla="*/ 564 h 1268"/>
                <a:gd name="T18" fmla="*/ 496 w 555"/>
                <a:gd name="T19" fmla="*/ 833 h 1268"/>
                <a:gd name="T20" fmla="*/ 450 w 555"/>
                <a:gd name="T21" fmla="*/ 1052 h 1268"/>
                <a:gd name="T22" fmla="*/ 402 w 555"/>
                <a:gd name="T23" fmla="*/ 1194 h 1268"/>
                <a:gd name="T24" fmla="*/ 297 w 555"/>
                <a:gd name="T25" fmla="*/ 1268 h 1268"/>
                <a:gd name="T26" fmla="*/ 148 w 555"/>
                <a:gd name="T27" fmla="*/ 1252 h 1268"/>
                <a:gd name="T28" fmla="*/ 75 w 555"/>
                <a:gd name="T29" fmla="*/ 1141 h 1268"/>
                <a:gd name="T30" fmla="*/ 30 w 555"/>
                <a:gd name="T31" fmla="*/ 975 h 1268"/>
                <a:gd name="T32" fmla="*/ 5 w 555"/>
                <a:gd name="T33" fmla="*/ 788 h 1268"/>
                <a:gd name="T34" fmla="*/ 0 w 555"/>
                <a:gd name="T35" fmla="*/ 510 h 1268"/>
                <a:gd name="T36" fmla="*/ 19 w 555"/>
                <a:gd name="T37" fmla="*/ 317 h 1268"/>
                <a:gd name="T38" fmla="*/ 48 w 555"/>
                <a:gd name="T39" fmla="*/ 140 h 1268"/>
                <a:gd name="T40" fmla="*/ 78 w 555"/>
                <a:gd name="T41" fmla="*/ 82 h 12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5" h="1268">
                  <a:moveTo>
                    <a:pt x="78" y="82"/>
                  </a:moveTo>
                  <a:lnTo>
                    <a:pt x="148" y="28"/>
                  </a:lnTo>
                  <a:lnTo>
                    <a:pt x="229" y="9"/>
                  </a:lnTo>
                  <a:lnTo>
                    <a:pt x="302" y="0"/>
                  </a:lnTo>
                  <a:lnTo>
                    <a:pt x="402" y="13"/>
                  </a:lnTo>
                  <a:lnTo>
                    <a:pt x="510" y="82"/>
                  </a:lnTo>
                  <a:lnTo>
                    <a:pt x="555" y="205"/>
                  </a:lnTo>
                  <a:lnTo>
                    <a:pt x="555" y="390"/>
                  </a:lnTo>
                  <a:lnTo>
                    <a:pt x="550" y="564"/>
                  </a:lnTo>
                  <a:lnTo>
                    <a:pt x="496" y="833"/>
                  </a:lnTo>
                  <a:lnTo>
                    <a:pt x="450" y="1052"/>
                  </a:lnTo>
                  <a:lnTo>
                    <a:pt x="402" y="1194"/>
                  </a:lnTo>
                  <a:lnTo>
                    <a:pt x="297" y="1268"/>
                  </a:lnTo>
                  <a:lnTo>
                    <a:pt x="148" y="1252"/>
                  </a:lnTo>
                  <a:lnTo>
                    <a:pt x="75" y="1141"/>
                  </a:lnTo>
                  <a:lnTo>
                    <a:pt x="30" y="975"/>
                  </a:lnTo>
                  <a:lnTo>
                    <a:pt x="5" y="788"/>
                  </a:lnTo>
                  <a:lnTo>
                    <a:pt x="0" y="510"/>
                  </a:lnTo>
                  <a:lnTo>
                    <a:pt x="19" y="317"/>
                  </a:lnTo>
                  <a:lnTo>
                    <a:pt x="48" y="140"/>
                  </a:lnTo>
                  <a:lnTo>
                    <a:pt x="78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34"/>
            <p:cNvSpPr>
              <a:spLocks/>
            </p:cNvSpPr>
            <p:nvPr/>
          </p:nvSpPr>
          <p:spPr bwMode="auto">
            <a:xfrm>
              <a:off x="2422" y="1491"/>
              <a:ext cx="331" cy="1564"/>
            </a:xfrm>
            <a:custGeom>
              <a:avLst/>
              <a:gdLst>
                <a:gd name="T0" fmla="*/ 224 w 331"/>
                <a:gd name="T1" fmla="*/ 11 h 1564"/>
                <a:gd name="T2" fmla="*/ 304 w 331"/>
                <a:gd name="T3" fmla="*/ 0 h 1564"/>
                <a:gd name="T4" fmla="*/ 331 w 331"/>
                <a:gd name="T5" fmla="*/ 69 h 1564"/>
                <a:gd name="T6" fmla="*/ 291 w 331"/>
                <a:gd name="T7" fmla="*/ 157 h 1564"/>
                <a:gd name="T8" fmla="*/ 229 w 331"/>
                <a:gd name="T9" fmla="*/ 207 h 1564"/>
                <a:gd name="T10" fmla="*/ 180 w 331"/>
                <a:gd name="T11" fmla="*/ 323 h 1564"/>
                <a:gd name="T12" fmla="*/ 118 w 331"/>
                <a:gd name="T13" fmla="*/ 480 h 1564"/>
                <a:gd name="T14" fmla="*/ 94 w 331"/>
                <a:gd name="T15" fmla="*/ 626 h 1564"/>
                <a:gd name="T16" fmla="*/ 78 w 331"/>
                <a:gd name="T17" fmla="*/ 876 h 1564"/>
                <a:gd name="T18" fmla="*/ 94 w 331"/>
                <a:gd name="T19" fmla="*/ 1110 h 1564"/>
                <a:gd name="T20" fmla="*/ 124 w 331"/>
                <a:gd name="T21" fmla="*/ 1218 h 1564"/>
                <a:gd name="T22" fmla="*/ 105 w 331"/>
                <a:gd name="T23" fmla="*/ 1336 h 1564"/>
                <a:gd name="T24" fmla="*/ 78 w 331"/>
                <a:gd name="T25" fmla="*/ 1424 h 1564"/>
                <a:gd name="T26" fmla="*/ 89 w 331"/>
                <a:gd name="T27" fmla="*/ 1564 h 1564"/>
                <a:gd name="T28" fmla="*/ 48 w 331"/>
                <a:gd name="T29" fmla="*/ 1556 h 1564"/>
                <a:gd name="T30" fmla="*/ 13 w 331"/>
                <a:gd name="T31" fmla="*/ 1437 h 1564"/>
                <a:gd name="T32" fmla="*/ 0 w 331"/>
                <a:gd name="T33" fmla="*/ 1336 h 1564"/>
                <a:gd name="T34" fmla="*/ 43 w 331"/>
                <a:gd name="T35" fmla="*/ 1199 h 1564"/>
                <a:gd name="T36" fmla="*/ 29 w 331"/>
                <a:gd name="T37" fmla="*/ 1072 h 1564"/>
                <a:gd name="T38" fmla="*/ 13 w 331"/>
                <a:gd name="T39" fmla="*/ 867 h 1564"/>
                <a:gd name="T40" fmla="*/ 13 w 331"/>
                <a:gd name="T41" fmla="*/ 618 h 1564"/>
                <a:gd name="T42" fmla="*/ 43 w 331"/>
                <a:gd name="T43" fmla="*/ 353 h 1564"/>
                <a:gd name="T44" fmla="*/ 94 w 331"/>
                <a:gd name="T45" fmla="*/ 157 h 1564"/>
                <a:gd name="T46" fmla="*/ 148 w 331"/>
                <a:gd name="T47" fmla="*/ 54 h 1564"/>
                <a:gd name="T48" fmla="*/ 224 w 331"/>
                <a:gd name="T49" fmla="*/ 11 h 15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1" h="1564">
                  <a:moveTo>
                    <a:pt x="224" y="11"/>
                  </a:moveTo>
                  <a:lnTo>
                    <a:pt x="304" y="0"/>
                  </a:lnTo>
                  <a:lnTo>
                    <a:pt x="331" y="69"/>
                  </a:lnTo>
                  <a:lnTo>
                    <a:pt x="291" y="157"/>
                  </a:lnTo>
                  <a:lnTo>
                    <a:pt x="229" y="207"/>
                  </a:lnTo>
                  <a:lnTo>
                    <a:pt x="180" y="323"/>
                  </a:lnTo>
                  <a:lnTo>
                    <a:pt x="118" y="480"/>
                  </a:lnTo>
                  <a:lnTo>
                    <a:pt x="94" y="626"/>
                  </a:lnTo>
                  <a:lnTo>
                    <a:pt x="78" y="876"/>
                  </a:lnTo>
                  <a:lnTo>
                    <a:pt x="94" y="1110"/>
                  </a:lnTo>
                  <a:lnTo>
                    <a:pt x="124" y="1218"/>
                  </a:lnTo>
                  <a:lnTo>
                    <a:pt x="105" y="1336"/>
                  </a:lnTo>
                  <a:lnTo>
                    <a:pt x="78" y="1424"/>
                  </a:lnTo>
                  <a:lnTo>
                    <a:pt x="89" y="1564"/>
                  </a:lnTo>
                  <a:lnTo>
                    <a:pt x="48" y="1556"/>
                  </a:lnTo>
                  <a:lnTo>
                    <a:pt x="13" y="1437"/>
                  </a:lnTo>
                  <a:lnTo>
                    <a:pt x="0" y="1336"/>
                  </a:lnTo>
                  <a:lnTo>
                    <a:pt x="43" y="1199"/>
                  </a:lnTo>
                  <a:lnTo>
                    <a:pt x="29" y="1072"/>
                  </a:lnTo>
                  <a:lnTo>
                    <a:pt x="13" y="867"/>
                  </a:lnTo>
                  <a:lnTo>
                    <a:pt x="13" y="618"/>
                  </a:lnTo>
                  <a:lnTo>
                    <a:pt x="43" y="353"/>
                  </a:lnTo>
                  <a:lnTo>
                    <a:pt x="94" y="157"/>
                  </a:lnTo>
                  <a:lnTo>
                    <a:pt x="148" y="54"/>
                  </a:lnTo>
                  <a:lnTo>
                    <a:pt x="22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35"/>
            <p:cNvSpPr>
              <a:spLocks/>
            </p:cNvSpPr>
            <p:nvPr/>
          </p:nvSpPr>
          <p:spPr bwMode="auto">
            <a:xfrm>
              <a:off x="3147" y="1532"/>
              <a:ext cx="205" cy="1480"/>
            </a:xfrm>
            <a:custGeom>
              <a:avLst/>
              <a:gdLst>
                <a:gd name="T0" fmla="*/ 6 w 205"/>
                <a:gd name="T1" fmla="*/ 4 h 1480"/>
                <a:gd name="T2" fmla="*/ 89 w 205"/>
                <a:gd name="T3" fmla="*/ 0 h 1480"/>
                <a:gd name="T4" fmla="*/ 146 w 205"/>
                <a:gd name="T5" fmla="*/ 116 h 1480"/>
                <a:gd name="T6" fmla="*/ 205 w 205"/>
                <a:gd name="T7" fmla="*/ 439 h 1480"/>
                <a:gd name="T8" fmla="*/ 205 w 205"/>
                <a:gd name="T9" fmla="*/ 809 h 1480"/>
                <a:gd name="T10" fmla="*/ 175 w 205"/>
                <a:gd name="T11" fmla="*/ 1125 h 1480"/>
                <a:gd name="T12" fmla="*/ 205 w 205"/>
                <a:gd name="T13" fmla="*/ 1233 h 1480"/>
                <a:gd name="T14" fmla="*/ 205 w 205"/>
                <a:gd name="T15" fmla="*/ 1377 h 1480"/>
                <a:gd name="T16" fmla="*/ 175 w 205"/>
                <a:gd name="T17" fmla="*/ 1480 h 1480"/>
                <a:gd name="T18" fmla="*/ 138 w 205"/>
                <a:gd name="T19" fmla="*/ 1388 h 1480"/>
                <a:gd name="T20" fmla="*/ 116 w 205"/>
                <a:gd name="T21" fmla="*/ 1246 h 1480"/>
                <a:gd name="T22" fmla="*/ 73 w 205"/>
                <a:gd name="T23" fmla="*/ 1140 h 1480"/>
                <a:gd name="T24" fmla="*/ 121 w 205"/>
                <a:gd name="T25" fmla="*/ 1041 h 1480"/>
                <a:gd name="T26" fmla="*/ 151 w 205"/>
                <a:gd name="T27" fmla="*/ 809 h 1480"/>
                <a:gd name="T28" fmla="*/ 151 w 205"/>
                <a:gd name="T29" fmla="*/ 590 h 1480"/>
                <a:gd name="T30" fmla="*/ 121 w 205"/>
                <a:gd name="T31" fmla="*/ 370 h 1480"/>
                <a:gd name="T32" fmla="*/ 65 w 205"/>
                <a:gd name="T33" fmla="*/ 209 h 1480"/>
                <a:gd name="T34" fmla="*/ 0 w 205"/>
                <a:gd name="T35" fmla="*/ 131 h 1480"/>
                <a:gd name="T36" fmla="*/ 6 w 205"/>
                <a:gd name="T37" fmla="*/ 4 h 14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5" h="1480">
                  <a:moveTo>
                    <a:pt x="6" y="4"/>
                  </a:moveTo>
                  <a:lnTo>
                    <a:pt x="89" y="0"/>
                  </a:lnTo>
                  <a:lnTo>
                    <a:pt x="146" y="116"/>
                  </a:lnTo>
                  <a:lnTo>
                    <a:pt x="205" y="439"/>
                  </a:lnTo>
                  <a:lnTo>
                    <a:pt x="205" y="809"/>
                  </a:lnTo>
                  <a:lnTo>
                    <a:pt x="175" y="1125"/>
                  </a:lnTo>
                  <a:lnTo>
                    <a:pt x="205" y="1233"/>
                  </a:lnTo>
                  <a:lnTo>
                    <a:pt x="205" y="1377"/>
                  </a:lnTo>
                  <a:lnTo>
                    <a:pt x="175" y="1480"/>
                  </a:lnTo>
                  <a:lnTo>
                    <a:pt x="138" y="1388"/>
                  </a:lnTo>
                  <a:lnTo>
                    <a:pt x="116" y="1246"/>
                  </a:lnTo>
                  <a:lnTo>
                    <a:pt x="73" y="1140"/>
                  </a:lnTo>
                  <a:lnTo>
                    <a:pt x="121" y="1041"/>
                  </a:lnTo>
                  <a:lnTo>
                    <a:pt x="151" y="809"/>
                  </a:lnTo>
                  <a:lnTo>
                    <a:pt x="151" y="590"/>
                  </a:lnTo>
                  <a:lnTo>
                    <a:pt x="121" y="370"/>
                  </a:lnTo>
                  <a:lnTo>
                    <a:pt x="65" y="209"/>
                  </a:lnTo>
                  <a:lnTo>
                    <a:pt x="0" y="13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6"/>
            <p:cNvSpPr>
              <a:spLocks/>
            </p:cNvSpPr>
            <p:nvPr/>
          </p:nvSpPr>
          <p:spPr bwMode="auto">
            <a:xfrm>
              <a:off x="2651" y="2509"/>
              <a:ext cx="466" cy="1783"/>
            </a:xfrm>
            <a:custGeom>
              <a:avLst/>
              <a:gdLst>
                <a:gd name="T0" fmla="*/ 46 w 466"/>
                <a:gd name="T1" fmla="*/ 0 h 1783"/>
                <a:gd name="T2" fmla="*/ 100 w 466"/>
                <a:gd name="T3" fmla="*/ 75 h 1783"/>
                <a:gd name="T4" fmla="*/ 121 w 466"/>
                <a:gd name="T5" fmla="*/ 150 h 1783"/>
                <a:gd name="T6" fmla="*/ 143 w 466"/>
                <a:gd name="T7" fmla="*/ 409 h 1783"/>
                <a:gd name="T8" fmla="*/ 154 w 466"/>
                <a:gd name="T9" fmla="*/ 583 h 1783"/>
                <a:gd name="T10" fmla="*/ 154 w 466"/>
                <a:gd name="T11" fmla="*/ 880 h 1783"/>
                <a:gd name="T12" fmla="*/ 148 w 466"/>
                <a:gd name="T13" fmla="*/ 1160 h 1783"/>
                <a:gd name="T14" fmla="*/ 127 w 466"/>
                <a:gd name="T15" fmla="*/ 1381 h 1783"/>
                <a:gd name="T16" fmla="*/ 110 w 466"/>
                <a:gd name="T17" fmla="*/ 1450 h 1783"/>
                <a:gd name="T18" fmla="*/ 224 w 466"/>
                <a:gd name="T19" fmla="*/ 1487 h 1783"/>
                <a:gd name="T20" fmla="*/ 321 w 466"/>
                <a:gd name="T21" fmla="*/ 1530 h 1783"/>
                <a:gd name="T22" fmla="*/ 450 w 466"/>
                <a:gd name="T23" fmla="*/ 1624 h 1783"/>
                <a:gd name="T24" fmla="*/ 466 w 466"/>
                <a:gd name="T25" fmla="*/ 1661 h 1783"/>
                <a:gd name="T26" fmla="*/ 456 w 466"/>
                <a:gd name="T27" fmla="*/ 1730 h 1783"/>
                <a:gd name="T28" fmla="*/ 391 w 466"/>
                <a:gd name="T29" fmla="*/ 1783 h 1783"/>
                <a:gd name="T30" fmla="*/ 364 w 466"/>
                <a:gd name="T31" fmla="*/ 1753 h 1783"/>
                <a:gd name="T32" fmla="*/ 342 w 466"/>
                <a:gd name="T33" fmla="*/ 1680 h 1783"/>
                <a:gd name="T34" fmla="*/ 283 w 466"/>
                <a:gd name="T35" fmla="*/ 1618 h 1783"/>
                <a:gd name="T36" fmla="*/ 175 w 466"/>
                <a:gd name="T37" fmla="*/ 1549 h 1783"/>
                <a:gd name="T38" fmla="*/ 105 w 466"/>
                <a:gd name="T39" fmla="*/ 1530 h 1783"/>
                <a:gd name="T40" fmla="*/ 24 w 466"/>
                <a:gd name="T41" fmla="*/ 1530 h 1783"/>
                <a:gd name="T42" fmla="*/ 24 w 466"/>
                <a:gd name="T43" fmla="*/ 1476 h 1783"/>
                <a:gd name="T44" fmla="*/ 62 w 466"/>
                <a:gd name="T45" fmla="*/ 1413 h 1783"/>
                <a:gd name="T46" fmla="*/ 100 w 466"/>
                <a:gd name="T47" fmla="*/ 1215 h 1783"/>
                <a:gd name="T48" fmla="*/ 110 w 466"/>
                <a:gd name="T49" fmla="*/ 1005 h 1783"/>
                <a:gd name="T50" fmla="*/ 105 w 466"/>
                <a:gd name="T51" fmla="*/ 817 h 1783"/>
                <a:gd name="T52" fmla="*/ 100 w 466"/>
                <a:gd name="T53" fmla="*/ 583 h 1783"/>
                <a:gd name="T54" fmla="*/ 78 w 466"/>
                <a:gd name="T55" fmla="*/ 378 h 1783"/>
                <a:gd name="T56" fmla="*/ 30 w 466"/>
                <a:gd name="T57" fmla="*/ 230 h 1783"/>
                <a:gd name="T58" fmla="*/ 0 w 466"/>
                <a:gd name="T59" fmla="*/ 94 h 1783"/>
                <a:gd name="T60" fmla="*/ 8 w 466"/>
                <a:gd name="T61" fmla="*/ 45 h 1783"/>
                <a:gd name="T62" fmla="*/ 46 w 466"/>
                <a:gd name="T63" fmla="*/ 0 h 17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6" h="1783">
                  <a:moveTo>
                    <a:pt x="46" y="0"/>
                  </a:moveTo>
                  <a:lnTo>
                    <a:pt x="100" y="75"/>
                  </a:lnTo>
                  <a:lnTo>
                    <a:pt x="121" y="150"/>
                  </a:lnTo>
                  <a:lnTo>
                    <a:pt x="143" y="409"/>
                  </a:lnTo>
                  <a:lnTo>
                    <a:pt x="154" y="583"/>
                  </a:lnTo>
                  <a:lnTo>
                    <a:pt x="154" y="880"/>
                  </a:lnTo>
                  <a:lnTo>
                    <a:pt x="148" y="1160"/>
                  </a:lnTo>
                  <a:lnTo>
                    <a:pt x="127" y="1381"/>
                  </a:lnTo>
                  <a:lnTo>
                    <a:pt x="110" y="1450"/>
                  </a:lnTo>
                  <a:lnTo>
                    <a:pt x="224" y="1487"/>
                  </a:lnTo>
                  <a:lnTo>
                    <a:pt x="321" y="1530"/>
                  </a:lnTo>
                  <a:lnTo>
                    <a:pt x="450" y="1624"/>
                  </a:lnTo>
                  <a:lnTo>
                    <a:pt x="466" y="1661"/>
                  </a:lnTo>
                  <a:lnTo>
                    <a:pt x="456" y="1730"/>
                  </a:lnTo>
                  <a:lnTo>
                    <a:pt x="391" y="1783"/>
                  </a:lnTo>
                  <a:lnTo>
                    <a:pt x="364" y="1753"/>
                  </a:lnTo>
                  <a:lnTo>
                    <a:pt x="342" y="1680"/>
                  </a:lnTo>
                  <a:lnTo>
                    <a:pt x="283" y="1618"/>
                  </a:lnTo>
                  <a:lnTo>
                    <a:pt x="175" y="1549"/>
                  </a:lnTo>
                  <a:lnTo>
                    <a:pt x="105" y="1530"/>
                  </a:lnTo>
                  <a:lnTo>
                    <a:pt x="24" y="1530"/>
                  </a:lnTo>
                  <a:lnTo>
                    <a:pt x="24" y="1476"/>
                  </a:lnTo>
                  <a:lnTo>
                    <a:pt x="62" y="1413"/>
                  </a:lnTo>
                  <a:lnTo>
                    <a:pt x="100" y="1215"/>
                  </a:lnTo>
                  <a:lnTo>
                    <a:pt x="110" y="1005"/>
                  </a:lnTo>
                  <a:lnTo>
                    <a:pt x="105" y="817"/>
                  </a:lnTo>
                  <a:lnTo>
                    <a:pt x="100" y="583"/>
                  </a:lnTo>
                  <a:lnTo>
                    <a:pt x="78" y="378"/>
                  </a:lnTo>
                  <a:lnTo>
                    <a:pt x="30" y="230"/>
                  </a:lnTo>
                  <a:lnTo>
                    <a:pt x="0" y="94"/>
                  </a:lnTo>
                  <a:lnTo>
                    <a:pt x="8" y="4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37"/>
            <p:cNvSpPr>
              <a:spLocks/>
            </p:cNvSpPr>
            <p:nvPr/>
          </p:nvSpPr>
          <p:spPr bwMode="auto">
            <a:xfrm>
              <a:off x="2956" y="2513"/>
              <a:ext cx="434" cy="1601"/>
            </a:xfrm>
            <a:custGeom>
              <a:avLst/>
              <a:gdLst>
                <a:gd name="T0" fmla="*/ 0 w 434"/>
                <a:gd name="T1" fmla="*/ 127 h 1601"/>
                <a:gd name="T2" fmla="*/ 0 w 434"/>
                <a:gd name="T3" fmla="*/ 24 h 1601"/>
                <a:gd name="T4" fmla="*/ 46 w 434"/>
                <a:gd name="T5" fmla="*/ 0 h 1601"/>
                <a:gd name="T6" fmla="*/ 116 w 434"/>
                <a:gd name="T7" fmla="*/ 0 h 1601"/>
                <a:gd name="T8" fmla="*/ 164 w 434"/>
                <a:gd name="T9" fmla="*/ 58 h 1601"/>
                <a:gd name="T10" fmla="*/ 175 w 434"/>
                <a:gd name="T11" fmla="*/ 112 h 1601"/>
                <a:gd name="T12" fmla="*/ 164 w 434"/>
                <a:gd name="T13" fmla="*/ 228 h 1601"/>
                <a:gd name="T14" fmla="*/ 132 w 434"/>
                <a:gd name="T15" fmla="*/ 374 h 1601"/>
                <a:gd name="T16" fmla="*/ 116 w 434"/>
                <a:gd name="T17" fmla="*/ 598 h 1601"/>
                <a:gd name="T18" fmla="*/ 105 w 434"/>
                <a:gd name="T19" fmla="*/ 745 h 1601"/>
                <a:gd name="T20" fmla="*/ 105 w 434"/>
                <a:gd name="T21" fmla="*/ 768 h 1601"/>
                <a:gd name="T22" fmla="*/ 121 w 434"/>
                <a:gd name="T23" fmla="*/ 973 h 1601"/>
                <a:gd name="T24" fmla="*/ 145 w 434"/>
                <a:gd name="T25" fmla="*/ 1091 h 1601"/>
                <a:gd name="T26" fmla="*/ 164 w 434"/>
                <a:gd name="T27" fmla="*/ 1183 h 1601"/>
                <a:gd name="T28" fmla="*/ 161 w 434"/>
                <a:gd name="T29" fmla="*/ 1222 h 1601"/>
                <a:gd name="T30" fmla="*/ 226 w 434"/>
                <a:gd name="T31" fmla="*/ 1328 h 1601"/>
                <a:gd name="T32" fmla="*/ 296 w 434"/>
                <a:gd name="T33" fmla="*/ 1396 h 1601"/>
                <a:gd name="T34" fmla="*/ 369 w 434"/>
                <a:gd name="T35" fmla="*/ 1461 h 1601"/>
                <a:gd name="T36" fmla="*/ 434 w 434"/>
                <a:gd name="T37" fmla="*/ 1489 h 1601"/>
                <a:gd name="T38" fmla="*/ 434 w 434"/>
                <a:gd name="T39" fmla="*/ 1543 h 1601"/>
                <a:gd name="T40" fmla="*/ 399 w 434"/>
                <a:gd name="T41" fmla="*/ 1586 h 1601"/>
                <a:gd name="T42" fmla="*/ 315 w 434"/>
                <a:gd name="T43" fmla="*/ 1601 h 1601"/>
                <a:gd name="T44" fmla="*/ 256 w 434"/>
                <a:gd name="T45" fmla="*/ 1573 h 1601"/>
                <a:gd name="T46" fmla="*/ 256 w 434"/>
                <a:gd name="T47" fmla="*/ 1532 h 1601"/>
                <a:gd name="T48" fmla="*/ 205 w 434"/>
                <a:gd name="T49" fmla="*/ 1396 h 1601"/>
                <a:gd name="T50" fmla="*/ 121 w 434"/>
                <a:gd name="T51" fmla="*/ 1323 h 1601"/>
                <a:gd name="T52" fmla="*/ 62 w 434"/>
                <a:gd name="T53" fmla="*/ 1250 h 1601"/>
                <a:gd name="T54" fmla="*/ 16 w 434"/>
                <a:gd name="T55" fmla="*/ 1211 h 1601"/>
                <a:gd name="T56" fmla="*/ 32 w 434"/>
                <a:gd name="T57" fmla="*/ 1164 h 1601"/>
                <a:gd name="T58" fmla="*/ 56 w 434"/>
                <a:gd name="T59" fmla="*/ 1033 h 1601"/>
                <a:gd name="T60" fmla="*/ 56 w 434"/>
                <a:gd name="T61" fmla="*/ 783 h 1601"/>
                <a:gd name="T62" fmla="*/ 46 w 434"/>
                <a:gd name="T63" fmla="*/ 609 h 1601"/>
                <a:gd name="T64" fmla="*/ 46 w 434"/>
                <a:gd name="T65" fmla="*/ 433 h 1601"/>
                <a:gd name="T66" fmla="*/ 40 w 434"/>
                <a:gd name="T67" fmla="*/ 243 h 1601"/>
                <a:gd name="T68" fmla="*/ 0 w 434"/>
                <a:gd name="T69" fmla="*/ 127 h 16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34" h="1601">
                  <a:moveTo>
                    <a:pt x="0" y="127"/>
                  </a:moveTo>
                  <a:lnTo>
                    <a:pt x="0" y="24"/>
                  </a:lnTo>
                  <a:lnTo>
                    <a:pt x="46" y="0"/>
                  </a:lnTo>
                  <a:lnTo>
                    <a:pt x="116" y="0"/>
                  </a:lnTo>
                  <a:lnTo>
                    <a:pt x="164" y="58"/>
                  </a:lnTo>
                  <a:lnTo>
                    <a:pt x="175" y="112"/>
                  </a:lnTo>
                  <a:lnTo>
                    <a:pt x="164" y="228"/>
                  </a:lnTo>
                  <a:lnTo>
                    <a:pt x="132" y="374"/>
                  </a:lnTo>
                  <a:lnTo>
                    <a:pt x="116" y="598"/>
                  </a:lnTo>
                  <a:lnTo>
                    <a:pt x="105" y="745"/>
                  </a:lnTo>
                  <a:lnTo>
                    <a:pt x="105" y="768"/>
                  </a:lnTo>
                  <a:lnTo>
                    <a:pt x="121" y="973"/>
                  </a:lnTo>
                  <a:lnTo>
                    <a:pt x="145" y="1091"/>
                  </a:lnTo>
                  <a:lnTo>
                    <a:pt x="164" y="1183"/>
                  </a:lnTo>
                  <a:lnTo>
                    <a:pt x="161" y="1222"/>
                  </a:lnTo>
                  <a:lnTo>
                    <a:pt x="226" y="1328"/>
                  </a:lnTo>
                  <a:lnTo>
                    <a:pt x="296" y="1396"/>
                  </a:lnTo>
                  <a:lnTo>
                    <a:pt x="369" y="1461"/>
                  </a:lnTo>
                  <a:lnTo>
                    <a:pt x="434" y="1489"/>
                  </a:lnTo>
                  <a:lnTo>
                    <a:pt x="434" y="1543"/>
                  </a:lnTo>
                  <a:lnTo>
                    <a:pt x="399" y="1586"/>
                  </a:lnTo>
                  <a:lnTo>
                    <a:pt x="315" y="1601"/>
                  </a:lnTo>
                  <a:lnTo>
                    <a:pt x="256" y="1573"/>
                  </a:lnTo>
                  <a:lnTo>
                    <a:pt x="256" y="1532"/>
                  </a:lnTo>
                  <a:lnTo>
                    <a:pt x="205" y="1396"/>
                  </a:lnTo>
                  <a:lnTo>
                    <a:pt x="121" y="1323"/>
                  </a:lnTo>
                  <a:lnTo>
                    <a:pt x="62" y="1250"/>
                  </a:lnTo>
                  <a:lnTo>
                    <a:pt x="16" y="1211"/>
                  </a:lnTo>
                  <a:lnTo>
                    <a:pt x="32" y="1164"/>
                  </a:lnTo>
                  <a:lnTo>
                    <a:pt x="56" y="1033"/>
                  </a:lnTo>
                  <a:lnTo>
                    <a:pt x="56" y="783"/>
                  </a:lnTo>
                  <a:lnTo>
                    <a:pt x="46" y="609"/>
                  </a:lnTo>
                  <a:lnTo>
                    <a:pt x="46" y="433"/>
                  </a:lnTo>
                  <a:lnTo>
                    <a:pt x="40" y="243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1" name="Group 45"/>
          <p:cNvGrpSpPr>
            <a:grpSpLocks/>
          </p:cNvGrpSpPr>
          <p:nvPr/>
        </p:nvGrpSpPr>
        <p:grpSpPr bwMode="auto">
          <a:xfrm>
            <a:off x="1300163" y="2020888"/>
            <a:ext cx="493712" cy="720725"/>
            <a:chOff x="820" y="1642"/>
            <a:chExt cx="418" cy="2287"/>
          </a:xfrm>
        </p:grpSpPr>
        <p:sp>
          <p:nvSpPr>
            <p:cNvPr id="6153" name="Freeform 39"/>
            <p:cNvSpPr>
              <a:spLocks/>
            </p:cNvSpPr>
            <p:nvPr/>
          </p:nvSpPr>
          <p:spPr bwMode="auto">
            <a:xfrm>
              <a:off x="925" y="1642"/>
              <a:ext cx="240" cy="495"/>
            </a:xfrm>
            <a:custGeom>
              <a:avLst/>
              <a:gdLst>
                <a:gd name="T0" fmla="*/ 0 w 240"/>
                <a:gd name="T1" fmla="*/ 208 h 495"/>
                <a:gd name="T2" fmla="*/ 19 w 240"/>
                <a:gd name="T3" fmla="*/ 107 h 495"/>
                <a:gd name="T4" fmla="*/ 40 w 240"/>
                <a:gd name="T5" fmla="*/ 53 h 495"/>
                <a:gd name="T6" fmla="*/ 70 w 240"/>
                <a:gd name="T7" fmla="*/ 17 h 495"/>
                <a:gd name="T8" fmla="*/ 100 w 240"/>
                <a:gd name="T9" fmla="*/ 0 h 495"/>
                <a:gd name="T10" fmla="*/ 138 w 240"/>
                <a:gd name="T11" fmla="*/ 6 h 495"/>
                <a:gd name="T12" fmla="*/ 162 w 240"/>
                <a:gd name="T13" fmla="*/ 45 h 495"/>
                <a:gd name="T14" fmla="*/ 183 w 240"/>
                <a:gd name="T15" fmla="*/ 118 h 495"/>
                <a:gd name="T16" fmla="*/ 194 w 240"/>
                <a:gd name="T17" fmla="*/ 217 h 495"/>
                <a:gd name="T18" fmla="*/ 194 w 240"/>
                <a:gd name="T19" fmla="*/ 329 h 495"/>
                <a:gd name="T20" fmla="*/ 240 w 240"/>
                <a:gd name="T21" fmla="*/ 404 h 495"/>
                <a:gd name="T22" fmla="*/ 240 w 240"/>
                <a:gd name="T23" fmla="*/ 439 h 495"/>
                <a:gd name="T24" fmla="*/ 235 w 240"/>
                <a:gd name="T25" fmla="*/ 441 h 495"/>
                <a:gd name="T26" fmla="*/ 189 w 240"/>
                <a:gd name="T27" fmla="*/ 374 h 495"/>
                <a:gd name="T28" fmla="*/ 175 w 240"/>
                <a:gd name="T29" fmla="*/ 424 h 495"/>
                <a:gd name="T30" fmla="*/ 151 w 240"/>
                <a:gd name="T31" fmla="*/ 467 h 495"/>
                <a:gd name="T32" fmla="*/ 124 w 240"/>
                <a:gd name="T33" fmla="*/ 488 h 495"/>
                <a:gd name="T34" fmla="*/ 86 w 240"/>
                <a:gd name="T35" fmla="*/ 495 h 495"/>
                <a:gd name="T36" fmla="*/ 35 w 240"/>
                <a:gd name="T37" fmla="*/ 460 h 495"/>
                <a:gd name="T38" fmla="*/ 11 w 240"/>
                <a:gd name="T39" fmla="*/ 387 h 495"/>
                <a:gd name="T40" fmla="*/ 0 w 240"/>
                <a:gd name="T41" fmla="*/ 312 h 495"/>
                <a:gd name="T42" fmla="*/ 0 w 240"/>
                <a:gd name="T43" fmla="*/ 208 h 4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0" h="495">
                  <a:moveTo>
                    <a:pt x="0" y="208"/>
                  </a:moveTo>
                  <a:lnTo>
                    <a:pt x="19" y="107"/>
                  </a:lnTo>
                  <a:lnTo>
                    <a:pt x="40" y="53"/>
                  </a:lnTo>
                  <a:lnTo>
                    <a:pt x="70" y="17"/>
                  </a:lnTo>
                  <a:lnTo>
                    <a:pt x="100" y="0"/>
                  </a:lnTo>
                  <a:lnTo>
                    <a:pt x="138" y="6"/>
                  </a:lnTo>
                  <a:lnTo>
                    <a:pt x="162" y="45"/>
                  </a:lnTo>
                  <a:lnTo>
                    <a:pt x="183" y="118"/>
                  </a:lnTo>
                  <a:lnTo>
                    <a:pt x="194" y="217"/>
                  </a:lnTo>
                  <a:lnTo>
                    <a:pt x="194" y="329"/>
                  </a:lnTo>
                  <a:lnTo>
                    <a:pt x="240" y="404"/>
                  </a:lnTo>
                  <a:lnTo>
                    <a:pt x="240" y="439"/>
                  </a:lnTo>
                  <a:lnTo>
                    <a:pt x="235" y="441"/>
                  </a:lnTo>
                  <a:lnTo>
                    <a:pt x="189" y="374"/>
                  </a:lnTo>
                  <a:lnTo>
                    <a:pt x="175" y="424"/>
                  </a:lnTo>
                  <a:lnTo>
                    <a:pt x="151" y="467"/>
                  </a:lnTo>
                  <a:lnTo>
                    <a:pt x="124" y="488"/>
                  </a:lnTo>
                  <a:lnTo>
                    <a:pt x="86" y="495"/>
                  </a:lnTo>
                  <a:lnTo>
                    <a:pt x="35" y="460"/>
                  </a:lnTo>
                  <a:lnTo>
                    <a:pt x="11" y="387"/>
                  </a:lnTo>
                  <a:lnTo>
                    <a:pt x="0" y="312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40"/>
            <p:cNvSpPr>
              <a:spLocks/>
            </p:cNvSpPr>
            <p:nvPr/>
          </p:nvSpPr>
          <p:spPr bwMode="auto">
            <a:xfrm>
              <a:off x="898" y="2175"/>
              <a:ext cx="218" cy="794"/>
            </a:xfrm>
            <a:custGeom>
              <a:avLst/>
              <a:gdLst>
                <a:gd name="T0" fmla="*/ 32 w 218"/>
                <a:gd name="T1" fmla="*/ 52 h 794"/>
                <a:gd name="T2" fmla="*/ 59 w 218"/>
                <a:gd name="T3" fmla="*/ 18 h 794"/>
                <a:gd name="T4" fmla="*/ 92 w 218"/>
                <a:gd name="T5" fmla="*/ 5 h 794"/>
                <a:gd name="T6" fmla="*/ 121 w 218"/>
                <a:gd name="T7" fmla="*/ 0 h 794"/>
                <a:gd name="T8" fmla="*/ 159 w 218"/>
                <a:gd name="T9" fmla="*/ 9 h 794"/>
                <a:gd name="T10" fmla="*/ 202 w 218"/>
                <a:gd name="T11" fmla="*/ 52 h 794"/>
                <a:gd name="T12" fmla="*/ 218 w 218"/>
                <a:gd name="T13" fmla="*/ 127 h 794"/>
                <a:gd name="T14" fmla="*/ 218 w 218"/>
                <a:gd name="T15" fmla="*/ 243 h 794"/>
                <a:gd name="T16" fmla="*/ 218 w 218"/>
                <a:gd name="T17" fmla="*/ 353 h 794"/>
                <a:gd name="T18" fmla="*/ 197 w 218"/>
                <a:gd name="T19" fmla="*/ 521 h 794"/>
                <a:gd name="T20" fmla="*/ 178 w 218"/>
                <a:gd name="T21" fmla="*/ 659 h 794"/>
                <a:gd name="T22" fmla="*/ 159 w 218"/>
                <a:gd name="T23" fmla="*/ 747 h 794"/>
                <a:gd name="T24" fmla="*/ 119 w 218"/>
                <a:gd name="T25" fmla="*/ 794 h 794"/>
                <a:gd name="T26" fmla="*/ 59 w 218"/>
                <a:gd name="T27" fmla="*/ 783 h 794"/>
                <a:gd name="T28" fmla="*/ 30 w 218"/>
                <a:gd name="T29" fmla="*/ 715 h 794"/>
                <a:gd name="T30" fmla="*/ 14 w 218"/>
                <a:gd name="T31" fmla="*/ 609 h 794"/>
                <a:gd name="T32" fmla="*/ 3 w 218"/>
                <a:gd name="T33" fmla="*/ 493 h 794"/>
                <a:gd name="T34" fmla="*/ 0 w 218"/>
                <a:gd name="T35" fmla="*/ 321 h 794"/>
                <a:gd name="T36" fmla="*/ 8 w 218"/>
                <a:gd name="T37" fmla="*/ 198 h 794"/>
                <a:gd name="T38" fmla="*/ 22 w 218"/>
                <a:gd name="T39" fmla="*/ 89 h 794"/>
                <a:gd name="T40" fmla="*/ 32 w 218"/>
                <a:gd name="T41" fmla="*/ 52 h 7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8" h="794">
                  <a:moveTo>
                    <a:pt x="32" y="52"/>
                  </a:moveTo>
                  <a:lnTo>
                    <a:pt x="59" y="18"/>
                  </a:lnTo>
                  <a:lnTo>
                    <a:pt x="92" y="5"/>
                  </a:lnTo>
                  <a:lnTo>
                    <a:pt x="121" y="0"/>
                  </a:lnTo>
                  <a:lnTo>
                    <a:pt x="159" y="9"/>
                  </a:lnTo>
                  <a:lnTo>
                    <a:pt x="202" y="52"/>
                  </a:lnTo>
                  <a:lnTo>
                    <a:pt x="218" y="127"/>
                  </a:lnTo>
                  <a:lnTo>
                    <a:pt x="218" y="243"/>
                  </a:lnTo>
                  <a:lnTo>
                    <a:pt x="218" y="353"/>
                  </a:lnTo>
                  <a:lnTo>
                    <a:pt x="197" y="521"/>
                  </a:lnTo>
                  <a:lnTo>
                    <a:pt x="178" y="659"/>
                  </a:lnTo>
                  <a:lnTo>
                    <a:pt x="159" y="747"/>
                  </a:lnTo>
                  <a:lnTo>
                    <a:pt x="119" y="794"/>
                  </a:lnTo>
                  <a:lnTo>
                    <a:pt x="59" y="783"/>
                  </a:lnTo>
                  <a:lnTo>
                    <a:pt x="30" y="715"/>
                  </a:lnTo>
                  <a:lnTo>
                    <a:pt x="14" y="609"/>
                  </a:lnTo>
                  <a:lnTo>
                    <a:pt x="3" y="493"/>
                  </a:lnTo>
                  <a:lnTo>
                    <a:pt x="0" y="321"/>
                  </a:lnTo>
                  <a:lnTo>
                    <a:pt x="8" y="198"/>
                  </a:lnTo>
                  <a:lnTo>
                    <a:pt x="22" y="89"/>
                  </a:lnTo>
                  <a:lnTo>
                    <a:pt x="3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41"/>
            <p:cNvSpPr>
              <a:spLocks/>
            </p:cNvSpPr>
            <p:nvPr/>
          </p:nvSpPr>
          <p:spPr bwMode="auto">
            <a:xfrm>
              <a:off x="820" y="2175"/>
              <a:ext cx="143" cy="975"/>
            </a:xfrm>
            <a:custGeom>
              <a:avLst/>
              <a:gdLst>
                <a:gd name="T0" fmla="*/ 100 w 143"/>
                <a:gd name="T1" fmla="*/ 5 h 975"/>
                <a:gd name="T2" fmla="*/ 132 w 143"/>
                <a:gd name="T3" fmla="*/ 0 h 975"/>
                <a:gd name="T4" fmla="*/ 143 w 143"/>
                <a:gd name="T5" fmla="*/ 41 h 975"/>
                <a:gd name="T6" fmla="*/ 127 w 143"/>
                <a:gd name="T7" fmla="*/ 97 h 975"/>
                <a:gd name="T8" fmla="*/ 100 w 143"/>
                <a:gd name="T9" fmla="*/ 127 h 975"/>
                <a:gd name="T10" fmla="*/ 78 w 143"/>
                <a:gd name="T11" fmla="*/ 200 h 975"/>
                <a:gd name="T12" fmla="*/ 54 w 143"/>
                <a:gd name="T13" fmla="*/ 297 h 975"/>
                <a:gd name="T14" fmla="*/ 43 w 143"/>
                <a:gd name="T15" fmla="*/ 390 h 975"/>
                <a:gd name="T16" fmla="*/ 35 w 143"/>
                <a:gd name="T17" fmla="*/ 545 h 975"/>
                <a:gd name="T18" fmla="*/ 43 w 143"/>
                <a:gd name="T19" fmla="*/ 691 h 975"/>
                <a:gd name="T20" fmla="*/ 56 w 143"/>
                <a:gd name="T21" fmla="*/ 758 h 975"/>
                <a:gd name="T22" fmla="*/ 46 w 143"/>
                <a:gd name="T23" fmla="*/ 831 h 975"/>
                <a:gd name="T24" fmla="*/ 35 w 143"/>
                <a:gd name="T25" fmla="*/ 885 h 975"/>
                <a:gd name="T26" fmla="*/ 40 w 143"/>
                <a:gd name="T27" fmla="*/ 975 h 975"/>
                <a:gd name="T28" fmla="*/ 24 w 143"/>
                <a:gd name="T29" fmla="*/ 969 h 975"/>
                <a:gd name="T30" fmla="*/ 8 w 143"/>
                <a:gd name="T31" fmla="*/ 895 h 975"/>
                <a:gd name="T32" fmla="*/ 0 w 143"/>
                <a:gd name="T33" fmla="*/ 831 h 975"/>
                <a:gd name="T34" fmla="*/ 21 w 143"/>
                <a:gd name="T35" fmla="*/ 745 h 975"/>
                <a:gd name="T36" fmla="*/ 13 w 143"/>
                <a:gd name="T37" fmla="*/ 667 h 975"/>
                <a:gd name="T38" fmla="*/ 8 w 143"/>
                <a:gd name="T39" fmla="*/ 538 h 975"/>
                <a:gd name="T40" fmla="*/ 8 w 143"/>
                <a:gd name="T41" fmla="*/ 383 h 975"/>
                <a:gd name="T42" fmla="*/ 21 w 143"/>
                <a:gd name="T43" fmla="*/ 218 h 975"/>
                <a:gd name="T44" fmla="*/ 43 w 143"/>
                <a:gd name="T45" fmla="*/ 97 h 975"/>
                <a:gd name="T46" fmla="*/ 67 w 143"/>
                <a:gd name="T47" fmla="*/ 33 h 975"/>
                <a:gd name="T48" fmla="*/ 100 w 143"/>
                <a:gd name="T49" fmla="*/ 5 h 9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3" h="975">
                  <a:moveTo>
                    <a:pt x="100" y="5"/>
                  </a:moveTo>
                  <a:lnTo>
                    <a:pt x="132" y="0"/>
                  </a:lnTo>
                  <a:lnTo>
                    <a:pt x="143" y="41"/>
                  </a:lnTo>
                  <a:lnTo>
                    <a:pt x="127" y="97"/>
                  </a:lnTo>
                  <a:lnTo>
                    <a:pt x="100" y="127"/>
                  </a:lnTo>
                  <a:lnTo>
                    <a:pt x="78" y="200"/>
                  </a:lnTo>
                  <a:lnTo>
                    <a:pt x="54" y="297"/>
                  </a:lnTo>
                  <a:lnTo>
                    <a:pt x="43" y="390"/>
                  </a:lnTo>
                  <a:lnTo>
                    <a:pt x="35" y="545"/>
                  </a:lnTo>
                  <a:lnTo>
                    <a:pt x="43" y="691"/>
                  </a:lnTo>
                  <a:lnTo>
                    <a:pt x="56" y="758"/>
                  </a:lnTo>
                  <a:lnTo>
                    <a:pt x="46" y="831"/>
                  </a:lnTo>
                  <a:lnTo>
                    <a:pt x="35" y="885"/>
                  </a:lnTo>
                  <a:lnTo>
                    <a:pt x="40" y="975"/>
                  </a:lnTo>
                  <a:lnTo>
                    <a:pt x="24" y="969"/>
                  </a:lnTo>
                  <a:lnTo>
                    <a:pt x="8" y="895"/>
                  </a:lnTo>
                  <a:lnTo>
                    <a:pt x="0" y="831"/>
                  </a:lnTo>
                  <a:lnTo>
                    <a:pt x="21" y="745"/>
                  </a:lnTo>
                  <a:lnTo>
                    <a:pt x="13" y="667"/>
                  </a:lnTo>
                  <a:lnTo>
                    <a:pt x="8" y="538"/>
                  </a:lnTo>
                  <a:lnTo>
                    <a:pt x="8" y="383"/>
                  </a:lnTo>
                  <a:lnTo>
                    <a:pt x="21" y="218"/>
                  </a:lnTo>
                  <a:lnTo>
                    <a:pt x="43" y="97"/>
                  </a:lnTo>
                  <a:lnTo>
                    <a:pt x="67" y="33"/>
                  </a:lnTo>
                  <a:lnTo>
                    <a:pt x="10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42"/>
            <p:cNvSpPr>
              <a:spLocks/>
            </p:cNvSpPr>
            <p:nvPr/>
          </p:nvSpPr>
          <p:spPr bwMode="auto">
            <a:xfrm>
              <a:off x="1089" y="2190"/>
              <a:ext cx="149" cy="938"/>
            </a:xfrm>
            <a:custGeom>
              <a:avLst/>
              <a:gdLst>
                <a:gd name="T0" fmla="*/ 6 w 149"/>
                <a:gd name="T1" fmla="*/ 3 h 938"/>
                <a:gd name="T2" fmla="*/ 65 w 149"/>
                <a:gd name="T3" fmla="*/ 0 h 938"/>
                <a:gd name="T4" fmla="*/ 108 w 149"/>
                <a:gd name="T5" fmla="*/ 74 h 938"/>
                <a:gd name="T6" fmla="*/ 149 w 149"/>
                <a:gd name="T7" fmla="*/ 278 h 938"/>
                <a:gd name="T8" fmla="*/ 149 w 149"/>
                <a:gd name="T9" fmla="*/ 512 h 938"/>
                <a:gd name="T10" fmla="*/ 130 w 149"/>
                <a:gd name="T11" fmla="*/ 713 h 938"/>
                <a:gd name="T12" fmla="*/ 149 w 149"/>
                <a:gd name="T13" fmla="*/ 781 h 938"/>
                <a:gd name="T14" fmla="*/ 149 w 149"/>
                <a:gd name="T15" fmla="*/ 874 h 938"/>
                <a:gd name="T16" fmla="*/ 130 w 149"/>
                <a:gd name="T17" fmla="*/ 938 h 938"/>
                <a:gd name="T18" fmla="*/ 100 w 149"/>
                <a:gd name="T19" fmla="*/ 880 h 938"/>
                <a:gd name="T20" fmla="*/ 87 w 149"/>
                <a:gd name="T21" fmla="*/ 790 h 938"/>
                <a:gd name="T22" fmla="*/ 54 w 149"/>
                <a:gd name="T23" fmla="*/ 723 h 938"/>
                <a:gd name="T24" fmla="*/ 89 w 149"/>
                <a:gd name="T25" fmla="*/ 661 h 938"/>
                <a:gd name="T26" fmla="*/ 111 w 149"/>
                <a:gd name="T27" fmla="*/ 512 h 938"/>
                <a:gd name="T28" fmla="*/ 111 w 149"/>
                <a:gd name="T29" fmla="*/ 375 h 938"/>
                <a:gd name="T30" fmla="*/ 89 w 149"/>
                <a:gd name="T31" fmla="*/ 235 h 938"/>
                <a:gd name="T32" fmla="*/ 49 w 149"/>
                <a:gd name="T33" fmla="*/ 134 h 938"/>
                <a:gd name="T34" fmla="*/ 0 w 149"/>
                <a:gd name="T35" fmla="*/ 84 h 938"/>
                <a:gd name="T36" fmla="*/ 6 w 149"/>
                <a:gd name="T37" fmla="*/ 3 h 9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9" h="938">
                  <a:moveTo>
                    <a:pt x="6" y="3"/>
                  </a:moveTo>
                  <a:lnTo>
                    <a:pt x="65" y="0"/>
                  </a:lnTo>
                  <a:lnTo>
                    <a:pt x="108" y="74"/>
                  </a:lnTo>
                  <a:lnTo>
                    <a:pt x="149" y="278"/>
                  </a:lnTo>
                  <a:lnTo>
                    <a:pt x="149" y="512"/>
                  </a:lnTo>
                  <a:lnTo>
                    <a:pt x="130" y="713"/>
                  </a:lnTo>
                  <a:lnTo>
                    <a:pt x="149" y="781"/>
                  </a:lnTo>
                  <a:lnTo>
                    <a:pt x="149" y="874"/>
                  </a:lnTo>
                  <a:lnTo>
                    <a:pt x="130" y="938"/>
                  </a:lnTo>
                  <a:lnTo>
                    <a:pt x="100" y="880"/>
                  </a:lnTo>
                  <a:lnTo>
                    <a:pt x="87" y="790"/>
                  </a:lnTo>
                  <a:lnTo>
                    <a:pt x="54" y="723"/>
                  </a:lnTo>
                  <a:lnTo>
                    <a:pt x="89" y="661"/>
                  </a:lnTo>
                  <a:lnTo>
                    <a:pt x="111" y="512"/>
                  </a:lnTo>
                  <a:lnTo>
                    <a:pt x="111" y="375"/>
                  </a:lnTo>
                  <a:lnTo>
                    <a:pt x="89" y="235"/>
                  </a:lnTo>
                  <a:lnTo>
                    <a:pt x="49" y="134"/>
                  </a:lnTo>
                  <a:lnTo>
                    <a:pt x="0" y="8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43"/>
            <p:cNvSpPr>
              <a:spLocks/>
            </p:cNvSpPr>
            <p:nvPr/>
          </p:nvSpPr>
          <p:spPr bwMode="auto">
            <a:xfrm>
              <a:off x="901" y="2806"/>
              <a:ext cx="183" cy="1123"/>
            </a:xfrm>
            <a:custGeom>
              <a:avLst/>
              <a:gdLst>
                <a:gd name="T0" fmla="*/ 19 w 183"/>
                <a:gd name="T1" fmla="*/ 0 h 1123"/>
                <a:gd name="T2" fmla="*/ 40 w 183"/>
                <a:gd name="T3" fmla="*/ 47 h 1123"/>
                <a:gd name="T4" fmla="*/ 48 w 183"/>
                <a:gd name="T5" fmla="*/ 94 h 1123"/>
                <a:gd name="T6" fmla="*/ 56 w 183"/>
                <a:gd name="T7" fmla="*/ 258 h 1123"/>
                <a:gd name="T8" fmla="*/ 59 w 183"/>
                <a:gd name="T9" fmla="*/ 368 h 1123"/>
                <a:gd name="T10" fmla="*/ 59 w 183"/>
                <a:gd name="T11" fmla="*/ 553 h 1123"/>
                <a:gd name="T12" fmla="*/ 59 w 183"/>
                <a:gd name="T13" fmla="*/ 729 h 1123"/>
                <a:gd name="T14" fmla="*/ 51 w 183"/>
                <a:gd name="T15" fmla="*/ 869 h 1123"/>
                <a:gd name="T16" fmla="*/ 43 w 183"/>
                <a:gd name="T17" fmla="*/ 912 h 1123"/>
                <a:gd name="T18" fmla="*/ 89 w 183"/>
                <a:gd name="T19" fmla="*/ 936 h 1123"/>
                <a:gd name="T20" fmla="*/ 126 w 183"/>
                <a:gd name="T21" fmla="*/ 961 h 1123"/>
                <a:gd name="T22" fmla="*/ 178 w 183"/>
                <a:gd name="T23" fmla="*/ 1020 h 1123"/>
                <a:gd name="T24" fmla="*/ 183 w 183"/>
                <a:gd name="T25" fmla="*/ 1043 h 1123"/>
                <a:gd name="T26" fmla="*/ 178 w 183"/>
                <a:gd name="T27" fmla="*/ 1086 h 1123"/>
                <a:gd name="T28" fmla="*/ 153 w 183"/>
                <a:gd name="T29" fmla="*/ 1123 h 1123"/>
                <a:gd name="T30" fmla="*/ 143 w 183"/>
                <a:gd name="T31" fmla="*/ 1101 h 1123"/>
                <a:gd name="T32" fmla="*/ 135 w 183"/>
                <a:gd name="T33" fmla="*/ 1056 h 1123"/>
                <a:gd name="T34" fmla="*/ 110 w 183"/>
                <a:gd name="T35" fmla="*/ 1017 h 1123"/>
                <a:gd name="T36" fmla="*/ 70 w 183"/>
                <a:gd name="T37" fmla="*/ 974 h 1123"/>
                <a:gd name="T38" fmla="*/ 43 w 183"/>
                <a:gd name="T39" fmla="*/ 961 h 1123"/>
                <a:gd name="T40" fmla="*/ 11 w 183"/>
                <a:gd name="T41" fmla="*/ 961 h 1123"/>
                <a:gd name="T42" fmla="*/ 11 w 183"/>
                <a:gd name="T43" fmla="*/ 927 h 1123"/>
                <a:gd name="T44" fmla="*/ 24 w 183"/>
                <a:gd name="T45" fmla="*/ 888 h 1123"/>
                <a:gd name="T46" fmla="*/ 40 w 183"/>
                <a:gd name="T47" fmla="*/ 764 h 1123"/>
                <a:gd name="T48" fmla="*/ 43 w 183"/>
                <a:gd name="T49" fmla="*/ 632 h 1123"/>
                <a:gd name="T50" fmla="*/ 43 w 183"/>
                <a:gd name="T51" fmla="*/ 514 h 1123"/>
                <a:gd name="T52" fmla="*/ 40 w 183"/>
                <a:gd name="T53" fmla="*/ 368 h 1123"/>
                <a:gd name="T54" fmla="*/ 32 w 183"/>
                <a:gd name="T55" fmla="*/ 239 h 1123"/>
                <a:gd name="T56" fmla="*/ 13 w 183"/>
                <a:gd name="T57" fmla="*/ 144 h 1123"/>
                <a:gd name="T58" fmla="*/ 0 w 183"/>
                <a:gd name="T59" fmla="*/ 60 h 1123"/>
                <a:gd name="T60" fmla="*/ 5 w 183"/>
                <a:gd name="T61" fmla="*/ 28 h 1123"/>
                <a:gd name="T62" fmla="*/ 19 w 183"/>
                <a:gd name="T63" fmla="*/ 0 h 1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3" h="1123">
                  <a:moveTo>
                    <a:pt x="19" y="0"/>
                  </a:moveTo>
                  <a:lnTo>
                    <a:pt x="40" y="47"/>
                  </a:lnTo>
                  <a:lnTo>
                    <a:pt x="48" y="94"/>
                  </a:lnTo>
                  <a:lnTo>
                    <a:pt x="56" y="258"/>
                  </a:lnTo>
                  <a:lnTo>
                    <a:pt x="59" y="368"/>
                  </a:lnTo>
                  <a:lnTo>
                    <a:pt x="59" y="553"/>
                  </a:lnTo>
                  <a:lnTo>
                    <a:pt x="59" y="729"/>
                  </a:lnTo>
                  <a:lnTo>
                    <a:pt x="51" y="869"/>
                  </a:lnTo>
                  <a:lnTo>
                    <a:pt x="43" y="912"/>
                  </a:lnTo>
                  <a:lnTo>
                    <a:pt x="89" y="936"/>
                  </a:lnTo>
                  <a:lnTo>
                    <a:pt x="126" y="961"/>
                  </a:lnTo>
                  <a:lnTo>
                    <a:pt x="178" y="1020"/>
                  </a:lnTo>
                  <a:lnTo>
                    <a:pt x="183" y="1043"/>
                  </a:lnTo>
                  <a:lnTo>
                    <a:pt x="178" y="1086"/>
                  </a:lnTo>
                  <a:lnTo>
                    <a:pt x="153" y="1123"/>
                  </a:lnTo>
                  <a:lnTo>
                    <a:pt x="143" y="1101"/>
                  </a:lnTo>
                  <a:lnTo>
                    <a:pt x="135" y="1056"/>
                  </a:lnTo>
                  <a:lnTo>
                    <a:pt x="110" y="1017"/>
                  </a:lnTo>
                  <a:lnTo>
                    <a:pt x="70" y="974"/>
                  </a:lnTo>
                  <a:lnTo>
                    <a:pt x="43" y="961"/>
                  </a:lnTo>
                  <a:lnTo>
                    <a:pt x="11" y="961"/>
                  </a:lnTo>
                  <a:lnTo>
                    <a:pt x="11" y="927"/>
                  </a:lnTo>
                  <a:lnTo>
                    <a:pt x="24" y="888"/>
                  </a:lnTo>
                  <a:lnTo>
                    <a:pt x="40" y="764"/>
                  </a:lnTo>
                  <a:lnTo>
                    <a:pt x="43" y="632"/>
                  </a:lnTo>
                  <a:lnTo>
                    <a:pt x="43" y="514"/>
                  </a:lnTo>
                  <a:lnTo>
                    <a:pt x="40" y="368"/>
                  </a:lnTo>
                  <a:lnTo>
                    <a:pt x="32" y="239"/>
                  </a:lnTo>
                  <a:lnTo>
                    <a:pt x="13" y="144"/>
                  </a:lnTo>
                  <a:lnTo>
                    <a:pt x="0" y="60"/>
                  </a:lnTo>
                  <a:lnTo>
                    <a:pt x="5" y="2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44"/>
            <p:cNvSpPr>
              <a:spLocks/>
            </p:cNvSpPr>
            <p:nvPr/>
          </p:nvSpPr>
          <p:spPr bwMode="auto">
            <a:xfrm>
              <a:off x="1033" y="2810"/>
              <a:ext cx="162" cy="1007"/>
            </a:xfrm>
            <a:custGeom>
              <a:avLst/>
              <a:gdLst>
                <a:gd name="T0" fmla="*/ 0 w 162"/>
                <a:gd name="T1" fmla="*/ 80 h 1007"/>
                <a:gd name="T2" fmla="*/ 0 w 162"/>
                <a:gd name="T3" fmla="*/ 15 h 1007"/>
                <a:gd name="T4" fmla="*/ 19 w 162"/>
                <a:gd name="T5" fmla="*/ 0 h 1007"/>
                <a:gd name="T6" fmla="*/ 43 w 162"/>
                <a:gd name="T7" fmla="*/ 0 h 1007"/>
                <a:gd name="T8" fmla="*/ 62 w 162"/>
                <a:gd name="T9" fmla="*/ 37 h 1007"/>
                <a:gd name="T10" fmla="*/ 65 w 162"/>
                <a:gd name="T11" fmla="*/ 69 h 1007"/>
                <a:gd name="T12" fmla="*/ 62 w 162"/>
                <a:gd name="T13" fmla="*/ 144 h 1007"/>
                <a:gd name="T14" fmla="*/ 48 w 162"/>
                <a:gd name="T15" fmla="*/ 235 h 1007"/>
                <a:gd name="T16" fmla="*/ 43 w 162"/>
                <a:gd name="T17" fmla="*/ 377 h 1007"/>
                <a:gd name="T18" fmla="*/ 40 w 162"/>
                <a:gd name="T19" fmla="*/ 467 h 1007"/>
                <a:gd name="T20" fmla="*/ 40 w 162"/>
                <a:gd name="T21" fmla="*/ 482 h 1007"/>
                <a:gd name="T22" fmla="*/ 46 w 162"/>
                <a:gd name="T23" fmla="*/ 611 h 1007"/>
                <a:gd name="T24" fmla="*/ 54 w 162"/>
                <a:gd name="T25" fmla="*/ 684 h 1007"/>
                <a:gd name="T26" fmla="*/ 62 w 162"/>
                <a:gd name="T27" fmla="*/ 742 h 1007"/>
                <a:gd name="T28" fmla="*/ 59 w 162"/>
                <a:gd name="T29" fmla="*/ 768 h 1007"/>
                <a:gd name="T30" fmla="*/ 83 w 162"/>
                <a:gd name="T31" fmla="*/ 835 h 1007"/>
                <a:gd name="T32" fmla="*/ 110 w 162"/>
                <a:gd name="T33" fmla="*/ 878 h 1007"/>
                <a:gd name="T34" fmla="*/ 137 w 162"/>
                <a:gd name="T35" fmla="*/ 917 h 1007"/>
                <a:gd name="T36" fmla="*/ 162 w 162"/>
                <a:gd name="T37" fmla="*/ 936 h 1007"/>
                <a:gd name="T38" fmla="*/ 162 w 162"/>
                <a:gd name="T39" fmla="*/ 970 h 1007"/>
                <a:gd name="T40" fmla="*/ 151 w 162"/>
                <a:gd name="T41" fmla="*/ 996 h 1007"/>
                <a:gd name="T42" fmla="*/ 119 w 162"/>
                <a:gd name="T43" fmla="*/ 1007 h 1007"/>
                <a:gd name="T44" fmla="*/ 97 w 162"/>
                <a:gd name="T45" fmla="*/ 988 h 1007"/>
                <a:gd name="T46" fmla="*/ 97 w 162"/>
                <a:gd name="T47" fmla="*/ 964 h 1007"/>
                <a:gd name="T48" fmla="*/ 78 w 162"/>
                <a:gd name="T49" fmla="*/ 878 h 1007"/>
                <a:gd name="T50" fmla="*/ 46 w 162"/>
                <a:gd name="T51" fmla="*/ 833 h 1007"/>
                <a:gd name="T52" fmla="*/ 24 w 162"/>
                <a:gd name="T53" fmla="*/ 785 h 1007"/>
                <a:gd name="T54" fmla="*/ 5 w 162"/>
                <a:gd name="T55" fmla="*/ 762 h 1007"/>
                <a:gd name="T56" fmla="*/ 11 w 162"/>
                <a:gd name="T57" fmla="*/ 732 h 1007"/>
                <a:gd name="T58" fmla="*/ 21 w 162"/>
                <a:gd name="T59" fmla="*/ 648 h 1007"/>
                <a:gd name="T60" fmla="*/ 21 w 162"/>
                <a:gd name="T61" fmla="*/ 493 h 1007"/>
                <a:gd name="T62" fmla="*/ 19 w 162"/>
                <a:gd name="T63" fmla="*/ 383 h 1007"/>
                <a:gd name="T64" fmla="*/ 19 w 162"/>
                <a:gd name="T65" fmla="*/ 271 h 1007"/>
                <a:gd name="T66" fmla="*/ 16 w 162"/>
                <a:gd name="T67" fmla="*/ 153 h 1007"/>
                <a:gd name="T68" fmla="*/ 0 w 162"/>
                <a:gd name="T69" fmla="*/ 80 h 10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2" h="1007">
                  <a:moveTo>
                    <a:pt x="0" y="80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43" y="0"/>
                  </a:lnTo>
                  <a:lnTo>
                    <a:pt x="62" y="37"/>
                  </a:lnTo>
                  <a:lnTo>
                    <a:pt x="65" y="69"/>
                  </a:lnTo>
                  <a:lnTo>
                    <a:pt x="62" y="144"/>
                  </a:lnTo>
                  <a:lnTo>
                    <a:pt x="48" y="235"/>
                  </a:lnTo>
                  <a:lnTo>
                    <a:pt x="43" y="377"/>
                  </a:lnTo>
                  <a:lnTo>
                    <a:pt x="40" y="467"/>
                  </a:lnTo>
                  <a:lnTo>
                    <a:pt x="40" y="482"/>
                  </a:lnTo>
                  <a:lnTo>
                    <a:pt x="46" y="611"/>
                  </a:lnTo>
                  <a:lnTo>
                    <a:pt x="54" y="684"/>
                  </a:lnTo>
                  <a:lnTo>
                    <a:pt x="62" y="742"/>
                  </a:lnTo>
                  <a:lnTo>
                    <a:pt x="59" y="768"/>
                  </a:lnTo>
                  <a:lnTo>
                    <a:pt x="83" y="835"/>
                  </a:lnTo>
                  <a:lnTo>
                    <a:pt x="110" y="878"/>
                  </a:lnTo>
                  <a:lnTo>
                    <a:pt x="137" y="917"/>
                  </a:lnTo>
                  <a:lnTo>
                    <a:pt x="162" y="936"/>
                  </a:lnTo>
                  <a:lnTo>
                    <a:pt x="162" y="970"/>
                  </a:lnTo>
                  <a:lnTo>
                    <a:pt x="151" y="996"/>
                  </a:lnTo>
                  <a:lnTo>
                    <a:pt x="119" y="1007"/>
                  </a:lnTo>
                  <a:lnTo>
                    <a:pt x="97" y="988"/>
                  </a:lnTo>
                  <a:lnTo>
                    <a:pt x="97" y="964"/>
                  </a:lnTo>
                  <a:lnTo>
                    <a:pt x="78" y="878"/>
                  </a:lnTo>
                  <a:lnTo>
                    <a:pt x="46" y="833"/>
                  </a:lnTo>
                  <a:lnTo>
                    <a:pt x="24" y="785"/>
                  </a:lnTo>
                  <a:lnTo>
                    <a:pt x="5" y="762"/>
                  </a:lnTo>
                  <a:lnTo>
                    <a:pt x="11" y="732"/>
                  </a:lnTo>
                  <a:lnTo>
                    <a:pt x="21" y="648"/>
                  </a:lnTo>
                  <a:lnTo>
                    <a:pt x="21" y="493"/>
                  </a:lnTo>
                  <a:lnTo>
                    <a:pt x="19" y="383"/>
                  </a:lnTo>
                  <a:lnTo>
                    <a:pt x="19" y="271"/>
                  </a:lnTo>
                  <a:lnTo>
                    <a:pt x="16" y="153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2" name="Text Box 61"/>
          <p:cNvSpPr txBox="1">
            <a:spLocks noChangeArrowheads="1"/>
          </p:cNvSpPr>
          <p:nvPr/>
        </p:nvSpPr>
        <p:spPr bwMode="auto">
          <a:xfrm>
            <a:off x="457200" y="3843338"/>
            <a:ext cx="79248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Any client of Holland Bloorview Kids Rehab Hospital requiring transitional planning support can be referred for CRT service.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Transitional support is available for primary, elementary, middle-school and secondary school-aged youth.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Direct service in GTA and consultation beyond.</a:t>
            </a:r>
          </a:p>
        </p:txBody>
      </p:sp>
    </p:spTree>
    <p:extLst>
      <p:ext uri="{BB962C8B-B14F-4D97-AF65-F5344CB8AC3E}">
        <p14:creationId xmlns:p14="http://schemas.microsoft.com/office/powerpoint/2010/main" val="1942542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1143000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latin typeface="Calibri" pitchFamily="34" charset="0"/>
              </a:rPr>
              <a:t>Community Resource Teachers</a:t>
            </a:r>
            <a:br>
              <a:rPr lang="en-US" altLang="en-US" sz="3600" dirty="0" smtClean="0">
                <a:latin typeface="Calibri" pitchFamily="34" charset="0"/>
              </a:rPr>
            </a:br>
            <a:r>
              <a:rPr lang="en-US" altLang="en-US" sz="3600" dirty="0" smtClean="0">
                <a:latin typeface="Calibri" pitchFamily="34" charset="0"/>
              </a:rPr>
              <a:t> When Is Support Needed?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After and during hospital during admission (e.g. Family Team Meetings)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At time of discharge*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Post-discharge (usually for a period of one year)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At periods of key school transition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7172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3" name="Picture 10" descr="C:\Users\diederichss\AppData\Local\Microsoft\Windows\Temporary Internet Files\Content.IE5\0GC42DYT\inclusion13903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039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>
                <a:latin typeface="Calibri" pitchFamily="34" charset="0"/>
              </a:rPr>
              <a:t>Community Resource Teachers</a:t>
            </a:r>
            <a:br>
              <a:rPr lang="en-US" altLang="en-US" sz="3600" smtClean="0">
                <a:latin typeface="Calibri" pitchFamily="34" charset="0"/>
              </a:rPr>
            </a:br>
            <a:r>
              <a:rPr lang="en-US" altLang="en-US" sz="3600" smtClean="0">
                <a:latin typeface="Calibri" pitchFamily="34" charset="0"/>
              </a:rPr>
              <a:t>Key Transitions…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 </a:t>
            </a:r>
          </a:p>
        </p:txBody>
      </p:sp>
      <p:pic>
        <p:nvPicPr>
          <p:cNvPr id="8195" name="Picture 3" descr="C:\Users\diederichss\AppData\Local\Microsoft\Windows\Temporary Internet Files\Content.IE5\966GN1L7\aart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" y="2882900"/>
            <a:ext cx="1905000" cy="1897063"/>
          </a:xfrm>
          <a:noFill/>
        </p:spPr>
      </p:pic>
      <p:sp>
        <p:nvSpPr>
          <p:cNvPr id="2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981200"/>
            <a:ext cx="39624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Hospital to School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Entry into School (pre-school, Grade 1)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8-to-9 Transition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Transition to Post-Secondary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Change of school placement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Change of level of support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Change of school program</a:t>
            </a:r>
          </a:p>
        </p:txBody>
      </p:sp>
    </p:spTree>
    <p:extLst>
      <p:ext uri="{BB962C8B-B14F-4D97-AF65-F5344CB8AC3E}">
        <p14:creationId xmlns:p14="http://schemas.microsoft.com/office/powerpoint/2010/main" val="2585684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3776663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28600" y="3362326"/>
            <a:ext cx="88011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2800" b="1" u="sng" dirty="0">
              <a:solidFill>
                <a:srgbClr val="92D05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2800" b="1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Presenter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 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Christine Kalkanis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Treatment Provider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1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hlinkClick r:id="rId2"/>
              </a:rPr>
              <a:t>www.ptrs.ca</a:t>
            </a:r>
            <a:r>
              <a:rPr lang="en-US" altLang="en-US" sz="1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altLang="en-US" sz="18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endParaRPr lang="en-US" altLang="en-US" sz="16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 eaLnBrk="1" hangingPunct="1"/>
            <a:endParaRPr lang="en-US" altLang="en-US" sz="4400" b="1" dirty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03" y="1376285"/>
            <a:ext cx="6731040" cy="18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5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27952</TotalTime>
  <Words>637</Words>
  <Application>Microsoft Office PowerPoint</Application>
  <PresentationFormat>On-screen Show (4:3)</PresentationFormat>
  <Paragraphs>129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Collaborative Solutions for School Integration Following Pediatric Traumatic Brian Injury   </vt:lpstr>
      <vt:lpstr>PowerPoint Presentation</vt:lpstr>
      <vt:lpstr>PowerPoint Presentation</vt:lpstr>
      <vt:lpstr>Community Resource Teachers (CRTs)</vt:lpstr>
      <vt:lpstr> Community Resource Teachers -  What Do We Do?  </vt:lpstr>
      <vt:lpstr>Community Resource Teachers  Who Is Eligible?</vt:lpstr>
      <vt:lpstr>Community Resource Teachers  When Is Support Needed?</vt:lpstr>
      <vt:lpstr> Community Resource Teachers Key Transitions…  </vt:lpstr>
      <vt:lpstr>PowerPoint Presentation</vt:lpstr>
      <vt:lpstr>Case management procedures </vt:lpstr>
      <vt:lpstr>General Team members beyond case management </vt:lpstr>
      <vt:lpstr>Team cohesion </vt:lpstr>
      <vt:lpstr>Transitional support without somebody as great as sara? </vt:lpstr>
      <vt:lpstr>Success stories </vt:lpstr>
      <vt:lpstr>Complex stories Christine Kalkanis</vt:lpstr>
      <vt:lpstr> </vt:lpstr>
      <vt:lpstr>School Integration:  Long term implications </vt:lpstr>
      <vt:lpstr>Factors that will Enhance a Positive School Integration experience  </vt:lpstr>
      <vt:lpstr>The School Integration Process </vt:lpstr>
      <vt:lpstr>Strategies to promote effective communication with school personnel  </vt:lpstr>
      <vt:lpstr>Educations to Teachers is Necessary  </vt:lpstr>
      <vt:lpstr>Necessary actions to integrate students </vt:lpstr>
      <vt:lpstr>School integration resources </vt:lpstr>
      <vt:lpstr> Questions?   </vt:lpstr>
    </vt:vector>
  </TitlesOfParts>
  <Company>Kira Thomson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Law Strides for Change</dc:title>
  <dc:creator>Kira Thomson</dc:creator>
  <cp:lastModifiedBy>McLeish Orlando LLP</cp:lastModifiedBy>
  <cp:revision>187</cp:revision>
  <cp:lastPrinted>2015-04-21T15:31:06Z</cp:lastPrinted>
  <dcterms:created xsi:type="dcterms:W3CDTF">2014-11-14T16:43:53Z</dcterms:created>
  <dcterms:modified xsi:type="dcterms:W3CDTF">2016-04-20T13:47:51Z</dcterms:modified>
</cp:coreProperties>
</file>