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74" r:id="rId5"/>
    <p:sldId id="260" r:id="rId6"/>
    <p:sldId id="289" r:id="rId7"/>
    <p:sldId id="291" r:id="rId8"/>
    <p:sldId id="261" r:id="rId9"/>
    <p:sldId id="290" r:id="rId10"/>
    <p:sldId id="296" r:id="rId11"/>
    <p:sldId id="275" r:id="rId12"/>
    <p:sldId id="263" r:id="rId13"/>
    <p:sldId id="292" r:id="rId14"/>
    <p:sldId id="293" r:id="rId15"/>
    <p:sldId id="264" r:id="rId16"/>
    <p:sldId id="294" r:id="rId17"/>
    <p:sldId id="295" r:id="rId18"/>
    <p:sldId id="285" r:id="rId19"/>
    <p:sldId id="286" r:id="rId20"/>
    <p:sldId id="287" r:id="rId21"/>
    <p:sldId id="288" r:id="rId22"/>
    <p:sldId id="297" r:id="rId23"/>
    <p:sldId id="277" r:id="rId24"/>
    <p:sldId id="271" r:id="rId25"/>
    <p:sldId id="283" r:id="rId26"/>
    <p:sldId id="279" r:id="rId27"/>
    <p:sldId id="280" r:id="rId28"/>
    <p:sldId id="281" r:id="rId29"/>
    <p:sldId id="282" r:id="rId30"/>
    <p:sldId id="284" r:id="rId31"/>
    <p:sldId id="272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39" autoAdjust="0"/>
  </p:normalViewPr>
  <p:slideViewPr>
    <p:cSldViewPr>
      <p:cViewPr varScale="1">
        <p:scale>
          <a:sx n="78" d="100"/>
          <a:sy n="78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4388-48B8-47AE-86A3-61F950B1EA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086BF-102F-48FE-8B2B-CAA09D83F6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39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Other goods and services of a medical nature that the insured person requires, other than</a:t>
            </a:r>
            <a:r>
              <a:rPr lang="en-CA" baseline="0" dirty="0" smtClean="0"/>
              <a:t> goods or services for which a benefit is otherwise provided in this Regulation.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12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4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50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44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6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3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52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2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7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72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200F-D824-4AA1-A3A9-C5E140B710DC}" type="datetimeFigureOut">
              <a:rPr lang="en-CA" smtClean="0"/>
              <a:t>05/02/2016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4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05800" cy="25908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dirty="0" smtClean="0"/>
              <a:t>More </a:t>
            </a:r>
            <a:r>
              <a:rPr lang="en-CA" dirty="0" smtClean="0">
                <a:effectLst/>
              </a:rPr>
              <a:t>Cuts </a:t>
            </a:r>
            <a:r>
              <a:rPr lang="en-CA" dirty="0" smtClean="0">
                <a:effectLst/>
              </a:rPr>
              <a:t>to Accident </a:t>
            </a:r>
            <a:r>
              <a:rPr lang="en-CA" dirty="0" smtClean="0">
                <a:effectLst/>
              </a:rPr>
              <a:t>Benefits – Strategies fo</a:t>
            </a:r>
            <a:r>
              <a:rPr lang="en-CA" dirty="0" smtClean="0"/>
              <a:t>r Survival</a:t>
            </a:r>
            <a:endParaRPr lang="en-CA" i="1" dirty="0">
              <a:effectLst/>
            </a:endParaRPr>
          </a:p>
        </p:txBody>
      </p:sp>
      <p:pic>
        <p:nvPicPr>
          <p:cNvPr id="7171" name="Picture 15" descr="LOGO LLP AS 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5668963"/>
            <a:ext cx="255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260725" y="4509120"/>
            <a:ext cx="2562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/>
              <a:t>Adam </a:t>
            </a:r>
            <a:r>
              <a:rPr lang="en-US" i="1" smtClean="0"/>
              <a:t>Little &amp;</a:t>
            </a:r>
          </a:p>
          <a:p>
            <a:pPr algn="ctr" eaLnBrk="1" hangingPunct="1"/>
            <a:r>
              <a:rPr lang="en-US" i="1" smtClean="0"/>
              <a:t>Steven Smyth</a:t>
            </a:r>
            <a:endParaRPr lang="en-US" i="1" dirty="0" smtClean="0"/>
          </a:p>
          <a:p>
            <a:pPr algn="ctr" eaLnBrk="1" hangingPunct="1"/>
            <a:r>
              <a:rPr lang="en-US" i="1" dirty="0" smtClean="0"/>
              <a:t>May </a:t>
            </a:r>
            <a:r>
              <a:rPr lang="en-US" i="1" dirty="0"/>
              <a:t>3</a:t>
            </a:r>
            <a:r>
              <a:rPr lang="en-US" dirty="0" smtClean="0"/>
              <a:t>, 2016</a:t>
            </a:r>
            <a:endParaRPr lang="en-US" dirty="0"/>
          </a:p>
        </p:txBody>
      </p:sp>
      <p:pic>
        <p:nvPicPr>
          <p:cNvPr id="7173" name="Picture 7" descr="http://ology.com/sites/default/files/imagecache/post-image/twit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288088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7073900" y="6257925"/>
            <a:ext cx="180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@</a:t>
            </a:r>
            <a:r>
              <a:rPr lang="en-US" dirty="0" err="1"/>
              <a:t>barrie_lawyer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31915"/>
            <a:ext cx="2160240" cy="162353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6861"/>
            <a:ext cx="4869879" cy="7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3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1.  Reduced Limits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???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Spread the word: OPTIONAL BENEFITS!</a:t>
            </a:r>
            <a:endParaRPr lang="en-CA" sz="2800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1" y="3789040"/>
            <a:ext cx="2229161" cy="15051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41" y="3803329"/>
            <a:ext cx="274358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44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/>
              <a:t>2</a:t>
            </a:r>
            <a:r>
              <a:rPr lang="en-CA" sz="5400" u="sng" dirty="0" smtClean="0"/>
              <a:t> – New Rules</a:t>
            </a:r>
            <a:endParaRPr lang="en-CA" sz="5400" u="sng" dirty="0"/>
          </a:p>
        </p:txBody>
      </p:sp>
    </p:spTree>
    <p:extLst>
      <p:ext uri="{BB962C8B-B14F-4D97-AF65-F5344CB8AC3E}">
        <p14:creationId xmlns:p14="http://schemas.microsoft.com/office/powerpoint/2010/main" val="169122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2</a:t>
            </a:r>
            <a:r>
              <a:rPr lang="en-CA" sz="5400" u="sng" dirty="0" smtClean="0"/>
              <a:t>.  New Rules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Non-CAT Claims: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$65,000 total limits will apply to both med/rehab and attendant care (no longer $50,000 + $36,000)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Maximum $3,000 per month for AC, for up to 5 years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5 years maximum duration of benefits (down from 10 years), or until age 28 for minors</a:t>
            </a:r>
          </a:p>
        </p:txBody>
      </p:sp>
    </p:spTree>
    <p:extLst>
      <p:ext uri="{BB962C8B-B14F-4D97-AF65-F5344CB8AC3E}">
        <p14:creationId xmlns:p14="http://schemas.microsoft.com/office/powerpoint/2010/main" val="254472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2</a:t>
            </a:r>
            <a:r>
              <a:rPr lang="en-CA" sz="5400" u="sng" dirty="0" smtClean="0"/>
              <a:t>.  New Rules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Focus on the area of most significant need (</a:t>
            </a:r>
            <a:r>
              <a:rPr lang="en-CA" sz="2800" dirty="0" err="1" smtClean="0"/>
              <a:t>eg</a:t>
            </a:r>
            <a:r>
              <a:rPr lang="en-CA" sz="2800" dirty="0" smtClean="0"/>
              <a:t>. </a:t>
            </a:r>
            <a:r>
              <a:rPr lang="en-CA" sz="2800" dirty="0"/>
              <a:t>a</a:t>
            </a:r>
            <a:r>
              <a:rPr lang="en-CA" sz="2800" dirty="0" smtClean="0"/>
              <a:t>ttendant care where safety is an issue)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264135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2. New Rules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Spread the word: OPTIONAL BENEFITS!</a:t>
            </a:r>
            <a:endParaRPr lang="en-CA" sz="2800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1" y="3789040"/>
            <a:ext cx="2229161" cy="15051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41" y="3803329"/>
            <a:ext cx="274358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96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2</a:t>
            </a:r>
            <a:r>
              <a:rPr lang="en-CA" sz="5400" u="sng" dirty="0" smtClean="0"/>
              <a:t>.  New Rules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For </a:t>
            </a:r>
            <a:r>
              <a:rPr lang="en-CA" sz="2800" dirty="0" smtClean="0"/>
              <a:t>“other goods and services” aspect of medical and rehabilitation benefits (see s. 15(1)(h) and 16(2)(l)), will only be paid where “insurer agrees are essential”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These “basket” benefits provisions are basically gone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78898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2</a:t>
            </a:r>
            <a:r>
              <a:rPr lang="en-CA" sz="5400" u="sng" dirty="0" smtClean="0"/>
              <a:t>.  New Rules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Where available, focus on tort claim for items that do not fall directly within ss. 15-16 of the SABS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741920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2. New Rules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Spread the word: OPTIONAL BENEFITS!</a:t>
            </a:r>
            <a:endParaRPr lang="en-CA" sz="2800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1" y="3789040"/>
            <a:ext cx="2229161" cy="15051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41" y="3803329"/>
            <a:ext cx="274358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7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/>
              <a:t>3</a:t>
            </a:r>
            <a:r>
              <a:rPr lang="en-CA" sz="5400" u="sng" dirty="0" smtClean="0"/>
              <a:t> – Licence Appeal Tribunal</a:t>
            </a:r>
            <a:endParaRPr lang="en-CA" sz="5400" u="sng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66" y="980728"/>
            <a:ext cx="395342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7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u="sng" dirty="0"/>
              <a:t>3</a:t>
            </a:r>
            <a:r>
              <a:rPr lang="en-CA" sz="4400" u="sng" dirty="0" smtClean="0"/>
              <a:t>.  Licence Appeal Tribunal</a:t>
            </a:r>
            <a:endParaRPr lang="en-CA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Effective April 1, 2016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Right to sue AB insurer is eliminated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FSCO mediations and arbitrations are eliminated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99828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Summary of Changes: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Reduced Limits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New Rules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Licence Appeals Tribunal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MIG Overhaul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Tort Changes</a:t>
            </a:r>
            <a:endParaRPr lang="en-CA" sz="28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4364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84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u="sng" dirty="0"/>
              <a:t>3</a:t>
            </a:r>
            <a:r>
              <a:rPr lang="en-CA" sz="4400" u="sng" dirty="0" smtClean="0"/>
              <a:t>.  Licence Appeals Tribunal</a:t>
            </a:r>
            <a:endParaRPr lang="en-CA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“Automobile Accident Benefits Service” [AABS] procedure at the Licence Appeals Tribunal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LAT experienced with:</a:t>
            </a:r>
          </a:p>
          <a:p>
            <a:pPr marL="1371600" lvl="2" indent="-457200">
              <a:buFontTx/>
              <a:buChar char="-"/>
            </a:pPr>
            <a:r>
              <a:rPr lang="en-CA" sz="2800" dirty="0" smtClean="0"/>
              <a:t>liquor licence issues</a:t>
            </a:r>
          </a:p>
          <a:p>
            <a:pPr marL="1371600" lvl="2" indent="-457200">
              <a:buFontTx/>
              <a:buChar char="-"/>
            </a:pPr>
            <a:r>
              <a:rPr lang="en-CA" sz="2800" dirty="0" smtClean="0"/>
              <a:t>new home warranty claims</a:t>
            </a:r>
          </a:p>
          <a:p>
            <a:pPr marL="1371600" lvl="2" indent="-457200">
              <a:buFontTx/>
              <a:buChar char="-"/>
            </a:pPr>
            <a:r>
              <a:rPr lang="en-CA" sz="2800" dirty="0"/>
              <a:t>m</a:t>
            </a:r>
            <a:r>
              <a:rPr lang="en-CA" sz="2800" dirty="0" smtClean="0"/>
              <a:t>edical suspension of driver’s licences</a:t>
            </a:r>
          </a:p>
          <a:p>
            <a:pPr marL="1371600" lvl="2" indent="-457200">
              <a:buFontTx/>
              <a:buChar char="-"/>
            </a:pP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79715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How will LAT deal with SABS disputes?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7690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u="sng" dirty="0"/>
              <a:t>3</a:t>
            </a:r>
            <a:r>
              <a:rPr lang="en-CA" sz="4400" u="sng" dirty="0" smtClean="0"/>
              <a:t>.  Licence Appeals Tribunal</a:t>
            </a:r>
            <a:endParaRPr lang="en-CA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Process designed to move quickly</a:t>
            </a:r>
          </a:p>
          <a:p>
            <a:pPr marL="1371600" lvl="2" indent="-457200">
              <a:buFontTx/>
              <a:buChar char="-"/>
            </a:pPr>
            <a:r>
              <a:rPr lang="en-CA" sz="2800" dirty="0" smtClean="0"/>
              <a:t>Case conference within 45 days</a:t>
            </a:r>
          </a:p>
          <a:p>
            <a:pPr marL="1371600" lvl="2" indent="-457200">
              <a:buFontTx/>
              <a:buChar char="-"/>
            </a:pPr>
            <a:r>
              <a:rPr lang="en-CA" sz="2800" dirty="0" smtClean="0"/>
              <a:t>Hearings within 60 days of case conference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Expedited resolution process, but at the expense of justice?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No general rule for payment of costs or expenses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7690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u="sng" dirty="0"/>
              <a:t>3</a:t>
            </a:r>
            <a:r>
              <a:rPr lang="en-CA" sz="4400" u="sng" dirty="0" smtClean="0"/>
              <a:t>.  Licence Appeals Tribunal</a:t>
            </a:r>
            <a:endParaRPr lang="en-CA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Push EVERYTHING POSSIBLE to the LAT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Challenge the rules and tear down the boundaries to beat the insurers at their own game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Be selective and conservative (but forceful) with expert reports and witnesses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Make insurers regret their successful lobbying efforts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6069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/>
              <a:t>4</a:t>
            </a:r>
            <a:r>
              <a:rPr lang="en-CA" sz="5400" u="sng" dirty="0" smtClean="0"/>
              <a:t> – MIG Overhaul?</a:t>
            </a:r>
            <a:endParaRPr lang="en-CA" sz="5400" u="sng" dirty="0"/>
          </a:p>
        </p:txBody>
      </p:sp>
    </p:spTree>
    <p:extLst>
      <p:ext uri="{BB962C8B-B14F-4D97-AF65-F5344CB8AC3E}">
        <p14:creationId xmlns:p14="http://schemas.microsoft.com/office/powerpoint/2010/main" val="169122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4</a:t>
            </a:r>
            <a:r>
              <a:rPr lang="en-CA" sz="5400" u="sng" dirty="0" smtClean="0"/>
              <a:t>.  MIG Overhaul?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Expect replacement of Minor Injury Guideline with Common Traffic Impairment Guideline – implementation not yet announced / confirmed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Based on FSCO’s report </a:t>
            </a:r>
            <a:r>
              <a:rPr lang="en-CA" sz="2800" i="1" dirty="0" smtClean="0"/>
              <a:t>Enabling Recovery from Common Traffic Injuries: A Focus on the Injured Person</a:t>
            </a: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1656184" cy="21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9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4</a:t>
            </a:r>
            <a:r>
              <a:rPr lang="en-CA" sz="5400" u="sng" dirty="0" smtClean="0"/>
              <a:t>.  MIG Overhaul?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Concept of “care pathways”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Concerns include significant funding restrictions, arbitrary timelines for recovery, and inclusion of mild TBI’s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No firm details as yet, and no implementation date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69270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/>
              <a:t>5</a:t>
            </a:r>
            <a:r>
              <a:rPr lang="en-CA" sz="5400" u="sng" dirty="0" smtClean="0"/>
              <a:t> – Tort Changes</a:t>
            </a:r>
            <a:endParaRPr lang="en-CA" sz="5400" u="sng" dirty="0"/>
          </a:p>
        </p:txBody>
      </p:sp>
    </p:spTree>
    <p:extLst>
      <p:ext uri="{BB962C8B-B14F-4D97-AF65-F5344CB8AC3E}">
        <p14:creationId xmlns:p14="http://schemas.microsoft.com/office/powerpoint/2010/main" val="963651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5</a:t>
            </a:r>
            <a:r>
              <a:rPr lang="en-CA" sz="5400" u="sng" dirty="0" smtClean="0"/>
              <a:t>.  Tort Changes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5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Effective </a:t>
            </a:r>
            <a:r>
              <a:rPr lang="en-CA" sz="4400" dirty="0" smtClean="0">
                <a:solidFill>
                  <a:srgbClr val="FF0000"/>
                </a:solidFill>
              </a:rPr>
              <a:t>NOW (Since August 1, 2015)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4465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5</a:t>
            </a:r>
            <a:r>
              <a:rPr lang="en-CA" sz="5400" u="sng" dirty="0" smtClean="0"/>
              <a:t>.  Tort Changes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5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Previously:</a:t>
            </a: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$30,000 deductible for primary claim</a:t>
            </a:r>
          </a:p>
          <a:p>
            <a:pPr lvl="1"/>
            <a:r>
              <a:rPr lang="en-CA" sz="2800" dirty="0" smtClean="0"/>
              <a:t>(vanishes for claims &gt; $100,000)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$15,000 deductible for </a:t>
            </a:r>
            <a:r>
              <a:rPr lang="en-CA" sz="2800" i="1" dirty="0" smtClean="0"/>
              <a:t>FLA</a:t>
            </a:r>
            <a:r>
              <a:rPr lang="en-CA" sz="2800" dirty="0" smtClean="0"/>
              <a:t> claims</a:t>
            </a:r>
          </a:p>
          <a:p>
            <a:pPr lvl="1"/>
            <a:r>
              <a:rPr lang="en-CA" sz="2800" dirty="0" smtClean="0"/>
              <a:t>(vanishes for claims &gt; $50,000)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No deductible for fatal accidents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Pre-judgment interest at 5% per year for pain and suffering damages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61802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5</a:t>
            </a:r>
            <a:r>
              <a:rPr lang="en-CA" sz="5400" u="sng" dirty="0" smtClean="0"/>
              <a:t>.  Tort Changes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Now: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/>
              <a:t>$</a:t>
            </a:r>
            <a:r>
              <a:rPr lang="en-CA" sz="2800" dirty="0" smtClean="0"/>
              <a:t>36,905.40 </a:t>
            </a:r>
            <a:r>
              <a:rPr lang="en-CA" sz="2800" dirty="0"/>
              <a:t>deductible for primary claim</a:t>
            </a:r>
          </a:p>
          <a:p>
            <a:pPr lvl="1"/>
            <a:r>
              <a:rPr lang="en-CA" sz="2800" dirty="0"/>
              <a:t>(</a:t>
            </a:r>
            <a:r>
              <a:rPr lang="en-CA" sz="2800" dirty="0" smtClean="0"/>
              <a:t>vanishes </a:t>
            </a:r>
            <a:r>
              <a:rPr lang="en-CA" sz="2800" dirty="0"/>
              <a:t>for claims &gt; $</a:t>
            </a:r>
            <a:r>
              <a:rPr lang="en-CA" sz="2800" dirty="0" smtClean="0"/>
              <a:t>123,106.99)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/>
              <a:t>$</a:t>
            </a:r>
            <a:r>
              <a:rPr lang="en-CA" sz="2800" dirty="0" smtClean="0"/>
              <a:t>18,452.70 </a:t>
            </a:r>
            <a:r>
              <a:rPr lang="en-CA" sz="2800" dirty="0"/>
              <a:t>deductible for </a:t>
            </a:r>
            <a:r>
              <a:rPr lang="en-CA" sz="2800" i="1" dirty="0"/>
              <a:t>FLA</a:t>
            </a:r>
            <a:r>
              <a:rPr lang="en-CA" sz="2800" dirty="0"/>
              <a:t> claims</a:t>
            </a:r>
          </a:p>
          <a:p>
            <a:pPr lvl="1"/>
            <a:r>
              <a:rPr lang="en-CA" sz="2800" dirty="0"/>
              <a:t>(</a:t>
            </a:r>
            <a:r>
              <a:rPr lang="en-CA" sz="2800" dirty="0" smtClean="0"/>
              <a:t>vanishes </a:t>
            </a:r>
            <a:r>
              <a:rPr lang="en-CA" sz="2800" dirty="0"/>
              <a:t>for claims &gt; </a:t>
            </a:r>
            <a:r>
              <a:rPr lang="en-CA" sz="2800" dirty="0" smtClean="0"/>
              <a:t>$61,507.99)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/>
              <a:t>No deductible for fatal </a:t>
            </a:r>
            <a:r>
              <a:rPr lang="en-CA" sz="2800" dirty="0" smtClean="0"/>
              <a:t>accidents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Will be revised every January to account for inflation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61802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When?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SABS</a:t>
            </a:r>
            <a:r>
              <a:rPr lang="en-CA" sz="2800" dirty="0"/>
              <a:t> changes effective </a:t>
            </a:r>
            <a:r>
              <a:rPr lang="en-CA" sz="4400" dirty="0">
                <a:solidFill>
                  <a:srgbClr val="FF0000"/>
                </a:solidFill>
              </a:rPr>
              <a:t>June 1, 2016</a:t>
            </a:r>
          </a:p>
          <a:p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Applicable at time of policy renewal</a:t>
            </a:r>
            <a:endParaRPr lang="en-C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6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5</a:t>
            </a:r>
            <a:r>
              <a:rPr lang="en-CA" sz="5400" u="sng" dirty="0" smtClean="0"/>
              <a:t>.  Tort Changes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Now: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Pre-judgment interest at pecuniary rate (~1.5%)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79910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92494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/>
              <a:t>Questions?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79639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05800" cy="25908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dirty="0" smtClean="0"/>
              <a:t>More </a:t>
            </a:r>
            <a:r>
              <a:rPr lang="en-CA" dirty="0" smtClean="0">
                <a:effectLst/>
              </a:rPr>
              <a:t>Cuts </a:t>
            </a:r>
            <a:r>
              <a:rPr lang="en-CA" dirty="0" smtClean="0">
                <a:effectLst/>
              </a:rPr>
              <a:t>to Accident </a:t>
            </a:r>
            <a:r>
              <a:rPr lang="en-CA" dirty="0" smtClean="0">
                <a:effectLst/>
              </a:rPr>
              <a:t>Benefits – Strategies fo</a:t>
            </a:r>
            <a:r>
              <a:rPr lang="en-CA" dirty="0" smtClean="0"/>
              <a:t>r Survival</a:t>
            </a:r>
            <a:endParaRPr lang="en-CA" i="1" dirty="0">
              <a:effectLst/>
            </a:endParaRPr>
          </a:p>
        </p:txBody>
      </p:sp>
      <p:pic>
        <p:nvPicPr>
          <p:cNvPr id="7171" name="Picture 15" descr="LOGO LLP AS 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5668963"/>
            <a:ext cx="255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260725" y="4509120"/>
            <a:ext cx="2562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/>
              <a:t>Adam </a:t>
            </a:r>
            <a:r>
              <a:rPr lang="en-US" i="1" smtClean="0"/>
              <a:t>Little &amp;</a:t>
            </a:r>
          </a:p>
          <a:p>
            <a:pPr algn="ctr" eaLnBrk="1" hangingPunct="1"/>
            <a:r>
              <a:rPr lang="en-US" i="1" smtClean="0"/>
              <a:t>Steven Smyth</a:t>
            </a:r>
            <a:endParaRPr lang="en-US" i="1" dirty="0" smtClean="0"/>
          </a:p>
          <a:p>
            <a:pPr algn="ctr" eaLnBrk="1" hangingPunct="1"/>
            <a:r>
              <a:rPr lang="en-US" i="1" dirty="0" smtClean="0"/>
              <a:t>May </a:t>
            </a:r>
            <a:r>
              <a:rPr lang="en-US" i="1" dirty="0"/>
              <a:t>3</a:t>
            </a:r>
            <a:r>
              <a:rPr lang="en-US" dirty="0" smtClean="0"/>
              <a:t>, 2016</a:t>
            </a:r>
            <a:endParaRPr lang="en-US" dirty="0"/>
          </a:p>
        </p:txBody>
      </p:sp>
      <p:pic>
        <p:nvPicPr>
          <p:cNvPr id="7173" name="Picture 7" descr="http://ology.com/sites/default/files/imagecache/post-image/twit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288088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7073900" y="6257925"/>
            <a:ext cx="180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@</a:t>
            </a:r>
            <a:r>
              <a:rPr lang="en-US" dirty="0" err="1"/>
              <a:t>barrie_lawyer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31915"/>
            <a:ext cx="2160240" cy="162353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6861"/>
            <a:ext cx="4869879" cy="7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0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 smtClean="0"/>
              <a:t>1 – Reduced Limits</a:t>
            </a:r>
            <a:endParaRPr lang="en-CA" sz="5400" u="sng" dirty="0"/>
          </a:p>
        </p:txBody>
      </p:sp>
    </p:spTree>
    <p:extLst>
      <p:ext uri="{BB962C8B-B14F-4D97-AF65-F5344CB8AC3E}">
        <p14:creationId xmlns:p14="http://schemas.microsoft.com/office/powerpoint/2010/main" val="464142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1.  Reduced Limits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Effective June 1, 2016:</a:t>
            </a:r>
          </a:p>
          <a:p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Non-CAT limits will be reduced to a TOTAL of $65,000 for combined med/rehab and attendant care (down from $86,000 combined total)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CAT limits will be reduced to at TOTAL of $1,000,000 for combined med/rehab and attendant care (down from $2,000,000 combined total)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0423"/>
            <a:ext cx="1773018" cy="18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7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1.  Reduced Limits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Careful use of available funds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What therapies will give the most “bang for the buck”?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Avoid any potential overlap between treatment providers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28480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1.  Reduced Limits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Spread the word: OPTIONAL BENEFITS!</a:t>
            </a:r>
            <a:endParaRPr lang="en-CA" sz="2800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35559"/>
            <a:ext cx="2229161" cy="150516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97607"/>
            <a:ext cx="274358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57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1.  Reduced Limits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Non-Earner Benefit to be limited to 2 years only, with a 4 week waiting period (down from lifetime benefit with 6 month waiting period)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Means a maximum total of $18,500 for Non-Earner Benefits!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57384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1.  Reduced Limits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Strategies:</a:t>
            </a: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794282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847</Words>
  <Application>Microsoft Office PowerPoint</Application>
  <PresentationFormat>On-screen Show (4:3)</PresentationFormat>
  <Paragraphs>167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More Cuts to Accident Benefits – Strategies for Survival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Cuts to Accident Benefits – Strategies for Survival</vt:lpstr>
    </vt:vector>
  </TitlesOfParts>
  <Company>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Changes to the  SABS</dc:title>
  <dc:creator>Adam Little</dc:creator>
  <cp:lastModifiedBy>Adam Little</cp:lastModifiedBy>
  <cp:revision>144</cp:revision>
  <dcterms:created xsi:type="dcterms:W3CDTF">2015-09-28T14:59:42Z</dcterms:created>
  <dcterms:modified xsi:type="dcterms:W3CDTF">2016-05-02T20:57:34Z</dcterms:modified>
</cp:coreProperties>
</file>