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75"/>
  </p:notesMasterIdLst>
  <p:sldIdLst>
    <p:sldId id="281" r:id="rId2"/>
    <p:sldId id="392" r:id="rId3"/>
    <p:sldId id="413" r:id="rId4"/>
    <p:sldId id="414" r:id="rId5"/>
    <p:sldId id="415" r:id="rId6"/>
    <p:sldId id="432" r:id="rId7"/>
    <p:sldId id="433" r:id="rId8"/>
    <p:sldId id="367" r:id="rId9"/>
    <p:sldId id="370" r:id="rId10"/>
    <p:sldId id="368" r:id="rId11"/>
    <p:sldId id="369" r:id="rId12"/>
    <p:sldId id="371" r:id="rId13"/>
    <p:sldId id="374" r:id="rId14"/>
    <p:sldId id="372" r:id="rId15"/>
    <p:sldId id="373" r:id="rId16"/>
    <p:sldId id="375" r:id="rId17"/>
    <p:sldId id="376" r:id="rId18"/>
    <p:sldId id="377" r:id="rId19"/>
    <p:sldId id="378"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379" r:id="rId33"/>
    <p:sldId id="320" r:id="rId34"/>
    <p:sldId id="383" r:id="rId35"/>
    <p:sldId id="388" r:id="rId36"/>
    <p:sldId id="385" r:id="rId37"/>
    <p:sldId id="380" r:id="rId38"/>
    <p:sldId id="386"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8" r:id="rId52"/>
    <p:sldId id="459" r:id="rId53"/>
    <p:sldId id="460" r:id="rId54"/>
    <p:sldId id="461" r:id="rId55"/>
    <p:sldId id="381" r:id="rId56"/>
    <p:sldId id="387" r:id="rId57"/>
    <p:sldId id="418" r:id="rId58"/>
    <p:sldId id="419" r:id="rId59"/>
    <p:sldId id="397" r:id="rId60"/>
    <p:sldId id="398" r:id="rId61"/>
    <p:sldId id="420" r:id="rId62"/>
    <p:sldId id="421" r:id="rId63"/>
    <p:sldId id="422" r:id="rId64"/>
    <p:sldId id="423" r:id="rId65"/>
    <p:sldId id="424" r:id="rId66"/>
    <p:sldId id="425" r:id="rId67"/>
    <p:sldId id="426" r:id="rId68"/>
    <p:sldId id="427" r:id="rId69"/>
    <p:sldId id="428" r:id="rId70"/>
    <p:sldId id="429" r:id="rId71"/>
    <p:sldId id="430" r:id="rId72"/>
    <p:sldId id="431" r:id="rId73"/>
    <p:sldId id="412" r:id="rId74"/>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ＭＳ Ｐゴシック" charset="-128"/>
        <a:cs typeface="+mn-cs"/>
      </a:defRPr>
    </a:lvl5pPr>
    <a:lvl6pPr marL="2286000" algn="l" defTabSz="914400" rtl="0" eaLnBrk="1" latinLnBrk="0" hangingPunct="1">
      <a:defRPr sz="2400" kern="1200">
        <a:solidFill>
          <a:schemeClr val="tx1"/>
        </a:solidFill>
        <a:latin typeface="Verdana" pitchFamily="34" charset="0"/>
        <a:ea typeface="ＭＳ Ｐゴシック" charset="-128"/>
        <a:cs typeface="+mn-cs"/>
      </a:defRPr>
    </a:lvl6pPr>
    <a:lvl7pPr marL="2743200" algn="l" defTabSz="914400" rtl="0" eaLnBrk="1" latinLnBrk="0" hangingPunct="1">
      <a:defRPr sz="2400" kern="1200">
        <a:solidFill>
          <a:schemeClr val="tx1"/>
        </a:solidFill>
        <a:latin typeface="Verdana" pitchFamily="34" charset="0"/>
        <a:ea typeface="ＭＳ Ｐゴシック" charset="-128"/>
        <a:cs typeface="+mn-cs"/>
      </a:defRPr>
    </a:lvl7pPr>
    <a:lvl8pPr marL="3200400" algn="l" defTabSz="914400" rtl="0" eaLnBrk="1" latinLnBrk="0" hangingPunct="1">
      <a:defRPr sz="2400" kern="1200">
        <a:solidFill>
          <a:schemeClr val="tx1"/>
        </a:solidFill>
        <a:latin typeface="Verdana" pitchFamily="34" charset="0"/>
        <a:ea typeface="ＭＳ Ｐゴシック" charset="-128"/>
        <a:cs typeface="+mn-cs"/>
      </a:defRPr>
    </a:lvl8pPr>
    <a:lvl9pPr marL="3657600" algn="l" defTabSz="914400" rtl="0" eaLnBrk="1" latinLnBrk="0" hangingPunct="1">
      <a:defRPr sz="2400"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FFF99"/>
    <a:srgbClr val="FFCC66"/>
    <a:srgbClr val="797061"/>
    <a:srgbClr val="8E7F72"/>
    <a:srgbClr val="8E8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autoAdjust="0"/>
    <p:restoredTop sz="94660" autoAdjust="0"/>
  </p:normalViewPr>
  <p:slideViewPr>
    <p:cSldViewPr>
      <p:cViewPr varScale="1">
        <p:scale>
          <a:sx n="87" d="100"/>
          <a:sy n="87" d="100"/>
        </p:scale>
        <p:origin x="-142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9507" name="Rectangle 3"/>
          <p:cNvSpPr>
            <a:spLocks noGrp="1" noChangeArrowheads="1"/>
          </p:cNvSpPr>
          <p:nvPr>
            <p:ph type="dt" idx="1"/>
          </p:nvPr>
        </p:nvSpPr>
        <p:spPr bwMode="auto">
          <a:xfrm>
            <a:off x="3970938"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9509" name="Rectangle 5"/>
          <p:cNvSpPr>
            <a:spLocks noGrp="1" noChangeArrowheads="1"/>
          </p:cNvSpPr>
          <p:nvPr>
            <p:ph type="body" sz="quarter" idx="3"/>
          </p:nvPr>
        </p:nvSpPr>
        <p:spPr bwMode="auto">
          <a:xfrm>
            <a:off x="701040" y="4387136"/>
            <a:ext cx="560832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9510" name="Rectangle 6"/>
          <p:cNvSpPr>
            <a:spLocks noGrp="1" noChangeArrowheads="1"/>
          </p:cNvSpPr>
          <p:nvPr>
            <p:ph type="ftr" sz="quarter" idx="4"/>
          </p:nvPr>
        </p:nvSpPr>
        <p:spPr bwMode="auto">
          <a:xfrm>
            <a:off x="0" y="8772668"/>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9511" name="Rectangle 7"/>
          <p:cNvSpPr>
            <a:spLocks noGrp="1" noChangeArrowheads="1"/>
          </p:cNvSpPr>
          <p:nvPr>
            <p:ph type="sldNum" sz="quarter" idx="5"/>
          </p:nvPr>
        </p:nvSpPr>
        <p:spPr bwMode="auto">
          <a:xfrm>
            <a:off x="3970938" y="8772668"/>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eaLnBrk="1" hangingPunct="1">
              <a:defRPr sz="1200">
                <a:latin typeface="Arial" charset="0"/>
              </a:defRPr>
            </a:lvl1pPr>
          </a:lstStyle>
          <a:p>
            <a:pPr>
              <a:defRPr/>
            </a:pPr>
            <a:fld id="{62009992-C14A-4481-AEB3-C43D997565DF}" type="slidenum">
              <a:rPr lang="en-US"/>
              <a:pPr>
                <a:defRPr/>
              </a:pPr>
              <a:t>‹#›</a:t>
            </a:fld>
            <a:endParaRPr lang="en-US"/>
          </a:p>
        </p:txBody>
      </p:sp>
    </p:spTree>
    <p:extLst>
      <p:ext uri="{BB962C8B-B14F-4D97-AF65-F5344CB8AC3E}">
        <p14:creationId xmlns:p14="http://schemas.microsoft.com/office/powerpoint/2010/main" val="2334220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1</a:t>
            </a:fld>
            <a:endParaRPr lang="en-US"/>
          </a:p>
        </p:txBody>
      </p:sp>
    </p:spTree>
    <p:extLst>
      <p:ext uri="{BB962C8B-B14F-4D97-AF65-F5344CB8AC3E}">
        <p14:creationId xmlns:p14="http://schemas.microsoft.com/office/powerpoint/2010/main" val="175048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23</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29</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30</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31</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33</a:t>
            </a:fld>
            <a:endParaRPr lang="en-US"/>
          </a:p>
        </p:txBody>
      </p:sp>
    </p:spTree>
    <p:extLst>
      <p:ext uri="{BB962C8B-B14F-4D97-AF65-F5344CB8AC3E}">
        <p14:creationId xmlns:p14="http://schemas.microsoft.com/office/powerpoint/2010/main" val="371932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35</a:t>
            </a:fld>
            <a:endParaRPr lang="en-US"/>
          </a:p>
        </p:txBody>
      </p:sp>
    </p:spTree>
    <p:extLst>
      <p:ext uri="{BB962C8B-B14F-4D97-AF65-F5344CB8AC3E}">
        <p14:creationId xmlns:p14="http://schemas.microsoft.com/office/powerpoint/2010/main" val="3719329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39</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40</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42</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43</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2</a:t>
            </a:fld>
            <a:endParaRPr lang="en-US"/>
          </a:p>
        </p:txBody>
      </p:sp>
    </p:spTree>
    <p:extLst>
      <p:ext uri="{BB962C8B-B14F-4D97-AF65-F5344CB8AC3E}">
        <p14:creationId xmlns:p14="http://schemas.microsoft.com/office/powerpoint/2010/main" val="168106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46</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47</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49</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57</a:t>
            </a:fld>
            <a:endParaRPr lang="en-US"/>
          </a:p>
        </p:txBody>
      </p:sp>
    </p:spTree>
    <p:extLst>
      <p:ext uri="{BB962C8B-B14F-4D97-AF65-F5344CB8AC3E}">
        <p14:creationId xmlns:p14="http://schemas.microsoft.com/office/powerpoint/2010/main" val="87135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6D254B-11CB-4023-B4A5-8CB3707626DC}" type="slidenum">
              <a:rPr lang="en-CA" smtClean="0">
                <a:solidFill>
                  <a:prstClr val="black"/>
                </a:solidFill>
              </a:rPr>
              <a:pPr/>
              <a:t>59</a:t>
            </a:fld>
            <a:endParaRPr lang="en-CA">
              <a:solidFill>
                <a:prstClr val="black"/>
              </a:solidFill>
            </a:endParaRPr>
          </a:p>
        </p:txBody>
      </p:sp>
    </p:spTree>
    <p:extLst>
      <p:ext uri="{BB962C8B-B14F-4D97-AF65-F5344CB8AC3E}">
        <p14:creationId xmlns:p14="http://schemas.microsoft.com/office/powerpoint/2010/main" val="989809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6D254B-11CB-4023-B4A5-8CB3707626DC}" type="slidenum">
              <a:rPr lang="en-CA" smtClean="0">
                <a:solidFill>
                  <a:prstClr val="black"/>
                </a:solidFill>
              </a:rPr>
              <a:pPr/>
              <a:t>60</a:t>
            </a:fld>
            <a:endParaRPr lang="en-CA">
              <a:solidFill>
                <a:prstClr val="black"/>
              </a:solidFill>
            </a:endParaRPr>
          </a:p>
        </p:txBody>
      </p:sp>
    </p:spTree>
    <p:extLst>
      <p:ext uri="{BB962C8B-B14F-4D97-AF65-F5344CB8AC3E}">
        <p14:creationId xmlns:p14="http://schemas.microsoft.com/office/powerpoint/2010/main" val="989809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6D254B-11CB-4023-B4A5-8CB3707626DC}" type="slidenum">
              <a:rPr lang="en-CA" smtClean="0">
                <a:solidFill>
                  <a:prstClr val="black"/>
                </a:solidFill>
              </a:rPr>
              <a:pPr/>
              <a:t>73</a:t>
            </a:fld>
            <a:endParaRPr lang="en-CA">
              <a:solidFill>
                <a:prstClr val="black"/>
              </a:solidFill>
            </a:endParaRPr>
          </a:p>
        </p:txBody>
      </p:sp>
    </p:spTree>
    <p:extLst>
      <p:ext uri="{BB962C8B-B14F-4D97-AF65-F5344CB8AC3E}">
        <p14:creationId xmlns:p14="http://schemas.microsoft.com/office/powerpoint/2010/main" val="98980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8</a:t>
            </a:fld>
            <a:endParaRPr lang="en-US"/>
          </a:p>
        </p:txBody>
      </p:sp>
    </p:spTree>
    <p:extLst>
      <p:ext uri="{BB962C8B-B14F-4D97-AF65-F5344CB8AC3E}">
        <p14:creationId xmlns:p14="http://schemas.microsoft.com/office/powerpoint/2010/main" val="28180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9</a:t>
            </a:fld>
            <a:endParaRPr lang="en-US"/>
          </a:p>
        </p:txBody>
      </p:sp>
    </p:spTree>
    <p:extLst>
      <p:ext uri="{BB962C8B-B14F-4D97-AF65-F5344CB8AC3E}">
        <p14:creationId xmlns:p14="http://schemas.microsoft.com/office/powerpoint/2010/main" val="28180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10</a:t>
            </a:fld>
            <a:endParaRPr lang="en-US"/>
          </a:p>
        </p:txBody>
      </p:sp>
    </p:spTree>
    <p:extLst>
      <p:ext uri="{BB962C8B-B14F-4D97-AF65-F5344CB8AC3E}">
        <p14:creationId xmlns:p14="http://schemas.microsoft.com/office/powerpoint/2010/main" val="326768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11</a:t>
            </a:fld>
            <a:endParaRPr lang="en-US"/>
          </a:p>
        </p:txBody>
      </p:sp>
    </p:spTree>
    <p:extLst>
      <p:ext uri="{BB962C8B-B14F-4D97-AF65-F5344CB8AC3E}">
        <p14:creationId xmlns:p14="http://schemas.microsoft.com/office/powerpoint/2010/main" val="184065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2009992-C14A-4481-AEB3-C43D997565DF}" type="slidenum">
              <a:rPr lang="en-US" smtClean="0"/>
              <a:pPr>
                <a:defRPr/>
              </a:pPr>
              <a:t>18</a:t>
            </a:fld>
            <a:endParaRPr lang="en-US"/>
          </a:p>
        </p:txBody>
      </p:sp>
    </p:spTree>
    <p:extLst>
      <p:ext uri="{BB962C8B-B14F-4D97-AF65-F5344CB8AC3E}">
        <p14:creationId xmlns:p14="http://schemas.microsoft.com/office/powerpoint/2010/main" val="111959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20</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772668"/>
            <a:ext cx="3037840" cy="461804"/>
          </a:xfrm>
          <a:prstGeom prst="rect">
            <a:avLst/>
          </a:prstGeom>
          <a:noFill/>
          <a:ln w="9525">
            <a:noFill/>
            <a:miter lim="800000"/>
            <a:headEnd/>
            <a:tailEnd/>
          </a:ln>
        </p:spPr>
        <p:txBody>
          <a:bodyPr lIns="92830" tIns="46415" rIns="92830" bIns="46415" anchor="b"/>
          <a:lstStyle/>
          <a:p>
            <a:pPr algn="r"/>
            <a:fld id="{9C3078B7-9562-48F6-9C40-F5AF1AC69C8C}" type="slidenum">
              <a:rPr lang="en-US" sz="1200" b="1" i="1">
                <a:solidFill>
                  <a:prstClr val="black"/>
                </a:solidFill>
                <a:latin typeface="Arial" charset="0"/>
              </a:rPr>
              <a:pPr algn="r"/>
              <a:t>22</a:t>
            </a:fld>
            <a:endParaRPr lang="en-US" sz="1200" b="1" i="1">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4720" y="4387136"/>
            <a:ext cx="5140960" cy="4156234"/>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0838" name="Rectangle 6"/>
          <p:cNvSpPr>
            <a:spLocks noGrp="1" noChangeArrowheads="1"/>
          </p:cNvSpPr>
          <p:nvPr>
            <p:ph type="ctrTitle"/>
          </p:nvPr>
        </p:nvSpPr>
        <p:spPr>
          <a:xfrm>
            <a:off x="762000" y="2057400"/>
            <a:ext cx="7772400" cy="1600200"/>
          </a:xfrm>
          <a:effectLst>
            <a:outerShdw dist="35921" dir="2700000" algn="ctr" rotWithShape="0">
              <a:srgbClr val="000000">
                <a:alpha val="20000"/>
              </a:srgbClr>
            </a:outerShdw>
          </a:effectLst>
        </p:spPr>
        <p:txBody>
          <a:bodyPr/>
          <a:lstStyle>
            <a:lvl1pPr>
              <a:defRPr sz="4800"/>
            </a:lvl1pPr>
          </a:lstStyle>
          <a:p>
            <a:pPr lvl="0"/>
            <a:r>
              <a:rPr lang="en-US" noProof="0" smtClean="0"/>
              <a:t>Click to edit Master title style</a:t>
            </a:r>
          </a:p>
        </p:txBody>
      </p:sp>
      <p:sp>
        <p:nvSpPr>
          <p:cNvPr id="120839" name="Rectangle 7"/>
          <p:cNvSpPr>
            <a:spLocks noGrp="1" noChangeArrowheads="1"/>
          </p:cNvSpPr>
          <p:nvPr>
            <p:ph type="subTitle" idx="1"/>
          </p:nvPr>
        </p:nvSpPr>
        <p:spPr>
          <a:xfrm>
            <a:off x="790575" y="3657600"/>
            <a:ext cx="7772400" cy="1143000"/>
          </a:xfrm>
          <a:effectLst>
            <a:outerShdw dist="35921" dir="2700000" algn="ctr" rotWithShape="0">
              <a:srgbClr val="000000"/>
            </a:outerShdw>
          </a:effectLst>
        </p:spPr>
        <p:txBody>
          <a:bodyPr/>
          <a:lstStyle>
            <a:lvl1pPr marL="0" indent="0" algn="ctr">
              <a:lnSpc>
                <a:spcPct val="110000"/>
              </a:lnSpc>
              <a:buFontTx/>
              <a:buNone/>
              <a:defRPr>
                <a:solidFill>
                  <a:srgbClr val="FFCC66"/>
                </a:solidFill>
              </a:defRPr>
            </a:lvl1pPr>
          </a:lstStyle>
          <a:p>
            <a:pPr lvl="0"/>
            <a:r>
              <a:rPr lang="en-US" noProof="0" smtClean="0"/>
              <a:t>Click to edit Master subtitle style</a:t>
            </a:r>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31197" y="5943600"/>
            <a:ext cx="2681605" cy="820420"/>
          </a:xfrm>
          <a:prstGeom prst="rect">
            <a:avLst/>
          </a:prstGeom>
          <a:noFill/>
          <a:ln>
            <a:solidFill>
              <a:schemeClr val="bg1"/>
            </a:solidFill>
          </a:ln>
        </p:spPr>
      </p:pic>
    </p:spTree>
    <p:extLst>
      <p:ext uri="{BB962C8B-B14F-4D97-AF65-F5344CB8AC3E}">
        <p14:creationId xmlns:p14="http://schemas.microsoft.com/office/powerpoint/2010/main" val="365368490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7051286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2019300" cy="5791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304800"/>
            <a:ext cx="59055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3416980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2917616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2444722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33400" y="1676400"/>
            <a:ext cx="39243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10100" y="1676400"/>
            <a:ext cx="39243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6381201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8337848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18554659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97326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72422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579397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57200" y="304800"/>
            <a:ext cx="80772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19814" name="Rectangle 6"/>
          <p:cNvSpPr>
            <a:spLocks noGrp="1" noChangeArrowheads="1"/>
          </p:cNvSpPr>
          <p:nvPr>
            <p:ph type="body" idx="1"/>
          </p:nvPr>
        </p:nvSpPr>
        <p:spPr bwMode="auto">
          <a:xfrm>
            <a:off x="533400" y="1676400"/>
            <a:ext cx="8001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8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build="p">
        <p:tmplLst>
          <p:tmpl lvl="1">
            <p:tnLst>
              <p:par>
                <p:cTn presetID="1" presetClass="entr" presetSubtype="0" fill="hold" nodeType="clickEffect">
                  <p:stCondLst>
                    <p:cond delay="0"/>
                  </p:stCondLst>
                  <p:childTnLst>
                    <p:set>
                      <p:cBhvr>
                        <p:cTn dur="1" fill="hold">
                          <p:stCondLst>
                            <p:cond delay="0"/>
                          </p:stCondLst>
                        </p:cTn>
                        <p:tgtEl>
                          <p:spTgt spid="11981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1981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1981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1981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19814"/>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600" b="1">
          <a:solidFill>
            <a:srgbClr val="FFCC66"/>
          </a:solidFill>
          <a:latin typeface="+mj-lt"/>
          <a:ea typeface="+mj-ea"/>
          <a:cs typeface="+mj-cs"/>
        </a:defRPr>
      </a:lvl1pPr>
      <a:lvl2pPr algn="ctr" rtl="0" eaLnBrk="0" fontAlgn="base" hangingPunct="0">
        <a:spcBef>
          <a:spcPct val="0"/>
        </a:spcBef>
        <a:spcAft>
          <a:spcPct val="0"/>
        </a:spcAft>
        <a:defRPr sz="3600" b="1">
          <a:solidFill>
            <a:srgbClr val="FFCC66"/>
          </a:solidFill>
          <a:latin typeface="Verdana" pitchFamily="34" charset="0"/>
          <a:ea typeface="ＭＳ Ｐゴシック" charset="-128"/>
        </a:defRPr>
      </a:lvl2pPr>
      <a:lvl3pPr algn="ctr" rtl="0" eaLnBrk="0" fontAlgn="base" hangingPunct="0">
        <a:spcBef>
          <a:spcPct val="0"/>
        </a:spcBef>
        <a:spcAft>
          <a:spcPct val="0"/>
        </a:spcAft>
        <a:defRPr sz="3600" b="1">
          <a:solidFill>
            <a:srgbClr val="FFCC66"/>
          </a:solidFill>
          <a:latin typeface="Verdana" pitchFamily="34" charset="0"/>
          <a:ea typeface="ＭＳ Ｐゴシック" charset="-128"/>
        </a:defRPr>
      </a:lvl3pPr>
      <a:lvl4pPr algn="ctr" rtl="0" eaLnBrk="0" fontAlgn="base" hangingPunct="0">
        <a:spcBef>
          <a:spcPct val="0"/>
        </a:spcBef>
        <a:spcAft>
          <a:spcPct val="0"/>
        </a:spcAft>
        <a:defRPr sz="3600" b="1">
          <a:solidFill>
            <a:srgbClr val="FFCC66"/>
          </a:solidFill>
          <a:latin typeface="Verdana" pitchFamily="34" charset="0"/>
          <a:ea typeface="ＭＳ Ｐゴシック" charset="-128"/>
        </a:defRPr>
      </a:lvl4pPr>
      <a:lvl5pPr algn="ctr" rtl="0" eaLnBrk="0" fontAlgn="base" hangingPunct="0">
        <a:spcBef>
          <a:spcPct val="0"/>
        </a:spcBef>
        <a:spcAft>
          <a:spcPct val="0"/>
        </a:spcAft>
        <a:defRPr sz="3600" b="1">
          <a:solidFill>
            <a:srgbClr val="FFCC66"/>
          </a:solidFill>
          <a:latin typeface="Verdana" pitchFamily="34" charset="0"/>
          <a:ea typeface="ＭＳ Ｐゴシック" charset="-128"/>
        </a:defRPr>
      </a:lvl5pPr>
      <a:lvl6pPr marL="457200" algn="ctr" rtl="0" fontAlgn="base">
        <a:spcBef>
          <a:spcPct val="0"/>
        </a:spcBef>
        <a:spcAft>
          <a:spcPct val="0"/>
        </a:spcAft>
        <a:defRPr sz="3600" b="1">
          <a:solidFill>
            <a:srgbClr val="FFCC66"/>
          </a:solidFill>
          <a:latin typeface="Verdana" pitchFamily="34" charset="0"/>
          <a:ea typeface="ＭＳ Ｐゴシック" charset="-128"/>
        </a:defRPr>
      </a:lvl6pPr>
      <a:lvl7pPr marL="914400" algn="ctr" rtl="0" fontAlgn="base">
        <a:spcBef>
          <a:spcPct val="0"/>
        </a:spcBef>
        <a:spcAft>
          <a:spcPct val="0"/>
        </a:spcAft>
        <a:defRPr sz="3600" b="1">
          <a:solidFill>
            <a:srgbClr val="FFCC66"/>
          </a:solidFill>
          <a:latin typeface="Verdana" pitchFamily="34" charset="0"/>
          <a:ea typeface="ＭＳ Ｐゴシック" charset="-128"/>
        </a:defRPr>
      </a:lvl7pPr>
      <a:lvl8pPr marL="1371600" algn="ctr" rtl="0" fontAlgn="base">
        <a:spcBef>
          <a:spcPct val="0"/>
        </a:spcBef>
        <a:spcAft>
          <a:spcPct val="0"/>
        </a:spcAft>
        <a:defRPr sz="3600" b="1">
          <a:solidFill>
            <a:srgbClr val="FFCC66"/>
          </a:solidFill>
          <a:latin typeface="Verdana" pitchFamily="34" charset="0"/>
          <a:ea typeface="ＭＳ Ｐゴシック" charset="-128"/>
        </a:defRPr>
      </a:lvl8pPr>
      <a:lvl9pPr marL="1828800" algn="ctr" rtl="0" fontAlgn="base">
        <a:spcBef>
          <a:spcPct val="0"/>
        </a:spcBef>
        <a:spcAft>
          <a:spcPct val="0"/>
        </a:spcAft>
        <a:defRPr sz="3600" b="1">
          <a:solidFill>
            <a:srgbClr val="FFCC66"/>
          </a:solidFill>
          <a:latin typeface="Verdana" pitchFamily="34" charset="0"/>
          <a:ea typeface="ＭＳ Ｐゴシック" charset="-128"/>
        </a:defRPr>
      </a:lvl9pPr>
    </p:titleStyle>
    <p:bodyStyle>
      <a:lvl1pPr marL="174625" indent="-174625" algn="l" rtl="0" eaLnBrk="0" fontAlgn="base" hangingPunct="0">
        <a:spcBef>
          <a:spcPct val="40000"/>
        </a:spcBef>
        <a:spcAft>
          <a:spcPct val="0"/>
        </a:spcAft>
        <a:buSzPct val="75000"/>
        <a:buChar char="•"/>
        <a:defRPr sz="3200" b="1" i="1">
          <a:solidFill>
            <a:schemeClr val="bg1"/>
          </a:solidFill>
          <a:latin typeface="+mn-lt"/>
          <a:ea typeface="+mn-ea"/>
          <a:cs typeface="+mn-cs"/>
        </a:defRPr>
      </a:lvl1pPr>
      <a:lvl2pPr marL="514350" indent="-225425" algn="l" rtl="0" eaLnBrk="0" fontAlgn="base" hangingPunct="0">
        <a:spcBef>
          <a:spcPct val="40000"/>
        </a:spcBef>
        <a:spcAft>
          <a:spcPct val="0"/>
        </a:spcAft>
        <a:buChar char="–"/>
        <a:defRPr sz="2400">
          <a:solidFill>
            <a:schemeClr val="bg1"/>
          </a:solidFill>
          <a:latin typeface="+mn-lt"/>
          <a:ea typeface="+mn-ea"/>
        </a:defRPr>
      </a:lvl2pPr>
      <a:lvl3pPr marL="852488" indent="-223838" algn="l" rtl="0" eaLnBrk="0" fontAlgn="base" hangingPunct="0">
        <a:spcBef>
          <a:spcPct val="40000"/>
        </a:spcBef>
        <a:spcAft>
          <a:spcPct val="0"/>
        </a:spcAft>
        <a:buChar char="–"/>
        <a:defRPr>
          <a:solidFill>
            <a:schemeClr val="bg1"/>
          </a:solidFill>
          <a:latin typeface="+mn-lt"/>
          <a:ea typeface="+mn-ea"/>
        </a:defRPr>
      </a:lvl3pPr>
      <a:lvl4pPr marL="1201738" indent="-234950" algn="l" rtl="0" eaLnBrk="0" fontAlgn="base" hangingPunct="0">
        <a:spcBef>
          <a:spcPct val="40000"/>
        </a:spcBef>
        <a:spcAft>
          <a:spcPct val="0"/>
        </a:spcAft>
        <a:buChar char="–"/>
        <a:defRPr>
          <a:solidFill>
            <a:schemeClr val="bg1"/>
          </a:solidFill>
          <a:latin typeface="+mn-lt"/>
          <a:ea typeface="+mn-ea"/>
        </a:defRPr>
      </a:lvl4pPr>
      <a:lvl5pPr marL="1541463" indent="-225425" algn="l" rtl="0" eaLnBrk="0" fontAlgn="base" hangingPunct="0">
        <a:spcBef>
          <a:spcPct val="40000"/>
        </a:spcBef>
        <a:spcAft>
          <a:spcPct val="0"/>
        </a:spcAft>
        <a:buChar char="–"/>
        <a:defRPr>
          <a:solidFill>
            <a:schemeClr val="bg1"/>
          </a:solidFill>
          <a:latin typeface="+mn-lt"/>
          <a:ea typeface="+mn-ea"/>
        </a:defRPr>
      </a:lvl5pPr>
      <a:lvl6pPr marL="1998663" indent="-225425" algn="l" rtl="0" fontAlgn="base">
        <a:spcBef>
          <a:spcPct val="40000"/>
        </a:spcBef>
        <a:spcAft>
          <a:spcPct val="0"/>
        </a:spcAft>
        <a:buChar char="–"/>
        <a:defRPr>
          <a:solidFill>
            <a:schemeClr val="bg1"/>
          </a:solidFill>
          <a:latin typeface="+mn-lt"/>
          <a:ea typeface="+mn-ea"/>
        </a:defRPr>
      </a:lvl6pPr>
      <a:lvl7pPr marL="2455863" indent="-225425" algn="l" rtl="0" fontAlgn="base">
        <a:spcBef>
          <a:spcPct val="40000"/>
        </a:spcBef>
        <a:spcAft>
          <a:spcPct val="0"/>
        </a:spcAft>
        <a:buChar char="–"/>
        <a:defRPr>
          <a:solidFill>
            <a:schemeClr val="bg1"/>
          </a:solidFill>
          <a:latin typeface="+mn-lt"/>
          <a:ea typeface="+mn-ea"/>
        </a:defRPr>
      </a:lvl7pPr>
      <a:lvl8pPr marL="2913063" indent="-225425" algn="l" rtl="0" fontAlgn="base">
        <a:spcBef>
          <a:spcPct val="40000"/>
        </a:spcBef>
        <a:spcAft>
          <a:spcPct val="0"/>
        </a:spcAft>
        <a:buChar char="–"/>
        <a:defRPr>
          <a:solidFill>
            <a:schemeClr val="bg1"/>
          </a:solidFill>
          <a:latin typeface="+mn-lt"/>
          <a:ea typeface="+mn-ea"/>
        </a:defRPr>
      </a:lvl8pPr>
      <a:lvl9pPr marL="3370263" indent="-225425" algn="l" rtl="0" fontAlgn="base">
        <a:spcBef>
          <a:spcPct val="4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jvigmond@oatleyvigmond.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762000" y="2133600"/>
            <a:ext cx="7772400" cy="990600"/>
          </a:xfrm>
        </p:spPr>
        <p:txBody>
          <a:bodyPr/>
          <a:lstStyle/>
          <a:p>
            <a:pPr eaLnBrk="1" hangingPunct="1"/>
            <a:r>
              <a:rPr lang="en-US" altLang="en-US" sz="4000" dirty="0" smtClean="0"/>
              <a:t>Changes to the Definition of Catastrophic Impairment</a:t>
            </a:r>
          </a:p>
        </p:txBody>
      </p:sp>
      <p:sp>
        <p:nvSpPr>
          <p:cNvPr id="3076" name="Text Box 8"/>
          <p:cNvSpPr txBox="1">
            <a:spLocks noChangeArrowheads="1"/>
          </p:cNvSpPr>
          <p:nvPr/>
        </p:nvSpPr>
        <p:spPr bwMode="auto">
          <a:xfrm>
            <a:off x="2171700" y="5506470"/>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algn="ctr" eaLnBrk="1" hangingPunct="1">
              <a:spcBef>
                <a:spcPct val="50000"/>
              </a:spcBef>
            </a:pPr>
            <a:r>
              <a:rPr lang="en-US" altLang="en-US" sz="1800" i="1" dirty="0" smtClean="0">
                <a:solidFill>
                  <a:schemeClr val="bg1"/>
                </a:solidFill>
                <a:latin typeface="Arial" charset="0"/>
              </a:rPr>
              <a:t>James L. </a:t>
            </a:r>
            <a:r>
              <a:rPr lang="en-US" altLang="en-US" sz="1800" i="1" dirty="0" err="1" smtClean="0">
                <a:solidFill>
                  <a:schemeClr val="bg1"/>
                </a:solidFill>
                <a:latin typeface="Arial" charset="0"/>
              </a:rPr>
              <a:t>Vigmond</a:t>
            </a:r>
            <a:endParaRPr lang="en-US" altLang="en-US" sz="1800" i="1" dirty="0">
              <a:solidFill>
                <a:schemeClr val="bg1"/>
              </a:solidFill>
              <a:latin typeface="Arial" charset="0"/>
            </a:endParaRPr>
          </a:p>
        </p:txBody>
      </p:sp>
      <p:sp>
        <p:nvSpPr>
          <p:cNvPr id="3077" name="Rectangle 9"/>
          <p:cNvSpPr>
            <a:spLocks noChangeArrowheads="1"/>
          </p:cNvSpPr>
          <p:nvPr/>
        </p:nvSpPr>
        <p:spPr bwMode="auto">
          <a:xfrm>
            <a:off x="609600" y="1552575"/>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3078" name="Rectangle 10"/>
          <p:cNvSpPr>
            <a:spLocks noChangeArrowheads="1"/>
          </p:cNvSpPr>
          <p:nvPr/>
        </p:nvSpPr>
        <p:spPr bwMode="auto">
          <a:xfrm>
            <a:off x="609600" y="45212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295400"/>
            <a:ext cx="8305800" cy="4419600"/>
          </a:xfrm>
        </p:spPr>
        <p:txBody>
          <a:bodyPr/>
          <a:lstStyle/>
          <a:p>
            <a:pPr lvl="0">
              <a:buFontTx/>
              <a:buChar char="-"/>
            </a:pPr>
            <a:r>
              <a:rPr lang="en-CA" b="0" dirty="0" smtClean="0"/>
              <a:t>ASIA D </a:t>
            </a:r>
            <a:r>
              <a:rPr lang="en-CA" b="0" dirty="0"/>
              <a:t>qualifies in 1 of 3 ways</a:t>
            </a:r>
            <a:r>
              <a:rPr lang="en-CA" b="0" dirty="0" smtClean="0"/>
              <a:t>:</a:t>
            </a:r>
          </a:p>
          <a:p>
            <a:pPr marL="514350" lvl="0" indent="-514350">
              <a:buFont typeface="+mj-lt"/>
              <a:buAutoNum type="arabicPeriod"/>
            </a:pPr>
            <a:r>
              <a:rPr lang="en-CA" sz="2800" b="0" dirty="0" smtClean="0"/>
              <a:t>Mobility (indoors and outdoors, on even surface)</a:t>
            </a:r>
          </a:p>
          <a:p>
            <a:pPr marL="0" lvl="0" indent="0">
              <a:buNone/>
            </a:pPr>
            <a:endParaRPr lang="en-CA" sz="2400" b="0" dirty="0" smtClean="0"/>
          </a:p>
          <a:p>
            <a:pPr marL="0" lvl="0" indent="0">
              <a:buNone/>
            </a:pPr>
            <a:endParaRPr lang="en-CA" sz="2400" b="0" dirty="0"/>
          </a:p>
          <a:p>
            <a:pPr marL="0" lvl="0" indent="0">
              <a:buNone/>
            </a:pPr>
            <a:endParaRPr lang="en-CA" sz="2400" b="0" dirty="0" smtClean="0"/>
          </a:p>
          <a:p>
            <a:pPr marL="0" lvl="0" indent="0">
              <a:buNone/>
            </a:pPr>
            <a:endParaRPr lang="en-CA" sz="2400" b="0" dirty="0"/>
          </a:p>
          <a:p>
            <a:pPr marL="0" lvl="0" indent="0">
              <a:buNone/>
            </a:pPr>
            <a:endParaRPr lang="en-CA" sz="2400" b="0" dirty="0" smtClean="0"/>
          </a:p>
          <a:p>
            <a:pPr marL="0" lvl="0" indent="0">
              <a:buNone/>
            </a:pPr>
            <a:endParaRPr lang="en-CA" sz="1000" b="0" dirty="0"/>
          </a:p>
          <a:p>
            <a:pPr lvl="0">
              <a:buFontTx/>
              <a:buChar char="-"/>
            </a:pPr>
            <a:r>
              <a:rPr lang="en-CA" b="0" dirty="0" smtClean="0"/>
              <a:t>If </a:t>
            </a:r>
            <a:r>
              <a:rPr lang="en-CA" b="0" dirty="0"/>
              <a:t>can walk (aided) a distance of up to 10 meters on an even indoor </a:t>
            </a:r>
            <a:r>
              <a:rPr lang="en-CA" b="0" dirty="0" smtClean="0"/>
              <a:t>surface??</a:t>
            </a:r>
          </a:p>
          <a:p>
            <a:pPr marL="0" lvl="0" indent="0">
              <a:buNone/>
            </a:pPr>
            <a:endParaRPr lang="en-CA" b="0" dirty="0"/>
          </a:p>
          <a:p>
            <a:pPr marL="0" indent="0" eaLnBrk="1" hangingPunct="1">
              <a:buNone/>
            </a:pPr>
            <a:endParaRPr lang="en-US" altLang="en-US"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r>
              <a:rPr lang="en-CA" b="0" dirty="0"/>
              <a:t>Paraplegia or </a:t>
            </a:r>
            <a:r>
              <a:rPr lang="en-CA" b="0" dirty="0" smtClean="0"/>
              <a:t>Tetraplegia</a:t>
            </a:r>
            <a:endParaRPr lang="en-CA" b="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45928"/>
            <a:ext cx="8065075" cy="2743137"/>
          </a:xfrm>
          <a:prstGeom prst="rect">
            <a:avLst/>
          </a:prstGeom>
        </p:spPr>
      </p:pic>
      <p:grpSp>
        <p:nvGrpSpPr>
          <p:cNvPr id="9" name="Group 8"/>
          <p:cNvGrpSpPr/>
          <p:nvPr/>
        </p:nvGrpSpPr>
        <p:grpSpPr>
          <a:xfrm>
            <a:off x="609600" y="2819400"/>
            <a:ext cx="1143000" cy="1447800"/>
            <a:chOff x="609600" y="2819400"/>
            <a:chExt cx="1143000" cy="1447800"/>
          </a:xfrm>
        </p:grpSpPr>
        <p:sp>
          <p:nvSpPr>
            <p:cNvPr id="6" name="Left Brace 5"/>
            <p:cNvSpPr/>
            <p:nvPr/>
          </p:nvSpPr>
          <p:spPr bwMode="auto">
            <a:xfrm>
              <a:off x="1371600" y="2819400"/>
              <a:ext cx="381000" cy="1447800"/>
            </a:xfrm>
            <a:prstGeom prst="leftBrace">
              <a:avLst>
                <a:gd name="adj1" fmla="val 8333"/>
                <a:gd name="adj2" fmla="val 49517"/>
              </a:avLst>
            </a:prstGeom>
            <a:ln/>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Verdana" pitchFamily="34" charset="0"/>
                <a:ea typeface="ＭＳ Ｐゴシック" charset="-128"/>
              </a:endParaRPr>
            </a:p>
          </p:txBody>
        </p:sp>
        <p:sp>
          <p:nvSpPr>
            <p:cNvPr id="7" name="TextBox 6"/>
            <p:cNvSpPr txBox="1"/>
            <p:nvPr/>
          </p:nvSpPr>
          <p:spPr>
            <a:xfrm>
              <a:off x="609600" y="3272135"/>
              <a:ext cx="780598" cy="461665"/>
            </a:xfrm>
            <a:prstGeom prst="rect">
              <a:avLst/>
            </a:prstGeom>
            <a:noFill/>
          </p:spPr>
          <p:txBody>
            <a:bodyPr wrap="none" rtlCol="0">
              <a:spAutoFit/>
            </a:bodyPr>
            <a:lstStyle/>
            <a:p>
              <a:r>
                <a:rPr lang="en-CA" dirty="0" smtClean="0">
                  <a:solidFill>
                    <a:schemeClr val="accent4"/>
                  </a:solidFill>
                </a:rPr>
                <a:t>CAT</a:t>
              </a:r>
              <a:endParaRPr lang="en-CA" dirty="0">
                <a:solidFill>
                  <a:schemeClr val="accent4"/>
                </a:solidFill>
              </a:endParaRPr>
            </a:p>
          </p:txBody>
        </p:sp>
      </p:grpSp>
    </p:spTree>
    <p:extLst>
      <p:ext uri="{BB962C8B-B14F-4D97-AF65-F5344CB8AC3E}">
        <p14:creationId xmlns:p14="http://schemas.microsoft.com/office/powerpoint/2010/main" val="1736272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295400"/>
            <a:ext cx="8001000" cy="4419600"/>
          </a:xfrm>
        </p:spPr>
        <p:txBody>
          <a:bodyPr/>
          <a:lstStyle/>
          <a:p>
            <a:pPr marL="514350" lvl="0" indent="-514350">
              <a:buFont typeface="+mj-lt"/>
              <a:buAutoNum type="arabicPeriod" startAt="2"/>
            </a:pPr>
            <a:r>
              <a:rPr lang="en-CA" b="0" dirty="0" smtClean="0"/>
              <a:t>Insured </a:t>
            </a:r>
            <a:r>
              <a:rPr lang="en-CA" b="0" dirty="0"/>
              <a:t>requires urological surgical diversion, an implanted device or catheterization to manage urological </a:t>
            </a:r>
            <a:r>
              <a:rPr lang="en-CA" b="0" dirty="0" smtClean="0"/>
              <a:t>impairment.</a:t>
            </a:r>
          </a:p>
          <a:p>
            <a:pPr marL="514350" lvl="0" indent="-514350">
              <a:buFont typeface="+mj-lt"/>
              <a:buAutoNum type="arabicPeriod" startAt="2"/>
            </a:pPr>
            <a:r>
              <a:rPr lang="en-CA" b="0" dirty="0" smtClean="0"/>
              <a:t>Insured </a:t>
            </a:r>
            <a:r>
              <a:rPr lang="en-CA" b="0" dirty="0"/>
              <a:t>requires a bowel routine, a surgical diversion or an implanted device to manage anorectal function.</a:t>
            </a:r>
            <a:endParaRPr lang="en-US" altLang="en-US" b="0" i="0" dirty="0"/>
          </a:p>
          <a:p>
            <a:pPr eaLnBrk="1" hangingPunct="1"/>
            <a:endParaRPr lang="en-US" altLang="en-US"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r>
              <a:rPr lang="en-CA" b="0" dirty="0"/>
              <a:t>Paraplegia or </a:t>
            </a:r>
            <a:r>
              <a:rPr lang="en-CA" b="0" dirty="0" smtClean="0"/>
              <a:t>Tetraplegia</a:t>
            </a:r>
            <a:endParaRPr lang="en-CA" b="0" dirty="0"/>
          </a:p>
        </p:txBody>
      </p:sp>
    </p:spTree>
    <p:extLst>
      <p:ext uri="{BB962C8B-B14F-4D97-AF65-F5344CB8AC3E}">
        <p14:creationId xmlns:p14="http://schemas.microsoft.com/office/powerpoint/2010/main" val="316492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0" y="1676400"/>
            <a:ext cx="8382000" cy="4419600"/>
          </a:xfrm>
        </p:spPr>
        <p:txBody>
          <a:bodyPr/>
          <a:lstStyle/>
          <a:p>
            <a:pPr marL="0" indent="0">
              <a:buNone/>
            </a:pPr>
            <a:r>
              <a:rPr lang="en-CA" b="0" dirty="0" smtClean="0"/>
              <a:t>(1)2.  Severe impairment of ambulatory mobility or use of an arm, or amputation that meets the following criteria:</a:t>
            </a:r>
          </a:p>
          <a:p>
            <a:pPr marL="911225" lvl="1" indent="-571500">
              <a:buFont typeface="+mj-lt"/>
              <a:buAutoNum type="romanLcPeriod"/>
            </a:pPr>
            <a:r>
              <a:rPr lang="en-CA" sz="2800" b="0" dirty="0" smtClean="0"/>
              <a:t>Trans-</a:t>
            </a:r>
            <a:r>
              <a:rPr lang="en-CA" sz="2800" b="0" dirty="0" err="1" smtClean="0"/>
              <a:t>tibial</a:t>
            </a:r>
            <a:r>
              <a:rPr lang="en-CA" sz="2800" b="0" dirty="0" smtClean="0"/>
              <a:t> or higher amputation of a leg.</a:t>
            </a:r>
          </a:p>
          <a:p>
            <a:pPr marL="911225" lvl="1" indent="-571500">
              <a:buFont typeface="+mj-lt"/>
              <a:buAutoNum type="romanLcPeriod"/>
            </a:pPr>
            <a:r>
              <a:rPr lang="en-CA" sz="2800" dirty="0" smtClean="0"/>
              <a:t>Amputation of an arm or another impairment causing the total and permanent loss of use of an arm.</a:t>
            </a:r>
            <a:endParaRPr lang="en-CA" sz="2800" b="0" dirty="0"/>
          </a:p>
          <a:p>
            <a:pPr eaLnBrk="1" hangingPunct="1"/>
            <a:endParaRPr lang="en-US" altLang="en-US" sz="2800"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14478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r>
              <a:rPr lang="en-CA" b="0" dirty="0"/>
              <a:t>Mobility impairment </a:t>
            </a:r>
            <a:r>
              <a:rPr lang="en-CA" b="0" dirty="0" smtClean="0"/>
              <a:t/>
            </a:r>
            <a:br>
              <a:rPr lang="en-CA" b="0" dirty="0" smtClean="0"/>
            </a:br>
            <a:r>
              <a:rPr lang="en-CA" b="0" dirty="0" smtClean="0"/>
              <a:t>(</a:t>
            </a:r>
            <a:r>
              <a:rPr lang="en-CA" b="0" dirty="0"/>
              <a:t>non spinal cord)</a:t>
            </a:r>
          </a:p>
        </p:txBody>
      </p:sp>
    </p:spTree>
    <p:extLst>
      <p:ext uri="{BB962C8B-B14F-4D97-AF65-F5344CB8AC3E}">
        <p14:creationId xmlns:p14="http://schemas.microsoft.com/office/powerpoint/2010/main" val="23530415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0" y="1676400"/>
            <a:ext cx="8382000" cy="4419600"/>
          </a:xfrm>
        </p:spPr>
        <p:txBody>
          <a:bodyPr/>
          <a:lstStyle/>
          <a:p>
            <a:pPr marL="911225" lvl="1" indent="-571500">
              <a:buFont typeface="+mj-lt"/>
              <a:buAutoNum type="romanLcPeriod" startAt="3"/>
            </a:pPr>
            <a:r>
              <a:rPr lang="en-CA" sz="2800" dirty="0" smtClean="0"/>
              <a:t>Mobility </a:t>
            </a:r>
            <a:r>
              <a:rPr lang="en-CA" sz="2800" dirty="0"/>
              <a:t>(indoors and outdoors, on even surface)</a:t>
            </a:r>
          </a:p>
          <a:p>
            <a:pPr marL="911225" lvl="1" indent="-571500">
              <a:buFont typeface="+mj-lt"/>
              <a:buAutoNum type="romanLcPeriod" startAt="3"/>
            </a:pPr>
            <a:endParaRPr lang="en-CA" sz="2800" b="0" dirty="0"/>
          </a:p>
          <a:p>
            <a:pPr eaLnBrk="1" hangingPunct="1"/>
            <a:endParaRPr lang="en-US" altLang="en-US" sz="2800"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14478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r>
              <a:rPr lang="en-CA" b="0" dirty="0"/>
              <a:t>Mobility impairment </a:t>
            </a:r>
            <a:r>
              <a:rPr lang="en-CA" b="0" dirty="0" smtClean="0"/>
              <a:t/>
            </a:r>
            <a:br>
              <a:rPr lang="en-CA" b="0" dirty="0" smtClean="0"/>
            </a:br>
            <a:r>
              <a:rPr lang="en-CA" b="0" dirty="0" smtClean="0"/>
              <a:t>(</a:t>
            </a:r>
            <a:r>
              <a:rPr lang="en-CA" b="0" dirty="0"/>
              <a:t>non spinal cord)</a:t>
            </a:r>
          </a:p>
        </p:txBody>
      </p:sp>
      <p:grpSp>
        <p:nvGrpSpPr>
          <p:cNvPr id="8" name="Group 7"/>
          <p:cNvGrpSpPr/>
          <p:nvPr/>
        </p:nvGrpSpPr>
        <p:grpSpPr>
          <a:xfrm>
            <a:off x="609600" y="2590863"/>
            <a:ext cx="8065075" cy="2743137"/>
            <a:chOff x="609600" y="2590863"/>
            <a:chExt cx="8065075" cy="2743137"/>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590863"/>
              <a:ext cx="8065075" cy="2743137"/>
            </a:xfrm>
            <a:prstGeom prst="rect">
              <a:avLst/>
            </a:prstGeom>
          </p:spPr>
        </p:pic>
        <p:grpSp>
          <p:nvGrpSpPr>
            <p:cNvPr id="3" name="Group 2"/>
            <p:cNvGrpSpPr/>
            <p:nvPr/>
          </p:nvGrpSpPr>
          <p:grpSpPr>
            <a:xfrm>
              <a:off x="609600" y="2971800"/>
              <a:ext cx="1143000" cy="1447800"/>
              <a:chOff x="609600" y="2971800"/>
              <a:chExt cx="1143000" cy="1447800"/>
            </a:xfrm>
          </p:grpSpPr>
          <p:sp>
            <p:nvSpPr>
              <p:cNvPr id="6" name="Left Brace 5"/>
              <p:cNvSpPr/>
              <p:nvPr/>
            </p:nvSpPr>
            <p:spPr bwMode="auto">
              <a:xfrm>
                <a:off x="1371600" y="2971800"/>
                <a:ext cx="381000" cy="1447800"/>
              </a:xfrm>
              <a:prstGeom prst="leftBrace">
                <a:avLst>
                  <a:gd name="adj1" fmla="val 8333"/>
                  <a:gd name="adj2" fmla="val 49517"/>
                </a:avLst>
              </a:prstGeom>
              <a:ln/>
              <a:extLst/>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Verdana" pitchFamily="34" charset="0"/>
                  <a:ea typeface="ＭＳ Ｐゴシック" charset="-128"/>
                </a:endParaRPr>
              </a:p>
            </p:txBody>
          </p:sp>
          <p:sp>
            <p:nvSpPr>
              <p:cNvPr id="7" name="TextBox 6"/>
              <p:cNvSpPr txBox="1"/>
              <p:nvPr/>
            </p:nvSpPr>
            <p:spPr>
              <a:xfrm>
                <a:off x="609600" y="3424535"/>
                <a:ext cx="780598" cy="461665"/>
              </a:xfrm>
              <a:prstGeom prst="rect">
                <a:avLst/>
              </a:prstGeom>
              <a:noFill/>
            </p:spPr>
            <p:txBody>
              <a:bodyPr wrap="none" rtlCol="0">
                <a:spAutoFit/>
              </a:bodyPr>
              <a:lstStyle/>
              <a:p>
                <a:r>
                  <a:rPr lang="en-CA" dirty="0" smtClean="0">
                    <a:solidFill>
                      <a:schemeClr val="accent4"/>
                    </a:solidFill>
                  </a:rPr>
                  <a:t>CAT</a:t>
                </a:r>
                <a:endParaRPr lang="en-CA" dirty="0">
                  <a:solidFill>
                    <a:schemeClr val="accent4"/>
                  </a:solidFill>
                </a:endParaRPr>
              </a:p>
            </p:txBody>
          </p:sp>
        </p:grpSp>
      </p:grpSp>
      <p:sp>
        <p:nvSpPr>
          <p:cNvPr id="2" name="Rectangle 1"/>
          <p:cNvSpPr/>
          <p:nvPr/>
        </p:nvSpPr>
        <p:spPr>
          <a:xfrm>
            <a:off x="469325" y="5493603"/>
            <a:ext cx="8293675" cy="1200329"/>
          </a:xfrm>
          <a:prstGeom prst="rect">
            <a:avLst/>
          </a:prstGeom>
        </p:spPr>
        <p:txBody>
          <a:bodyPr wrap="square">
            <a:spAutoFit/>
          </a:bodyPr>
          <a:lstStyle/>
          <a:p>
            <a:pPr marL="342900" lvl="0" indent="-342900">
              <a:buFontTx/>
              <a:buChar char="-"/>
            </a:pPr>
            <a:r>
              <a:rPr lang="en-CA" dirty="0" smtClean="0">
                <a:solidFill>
                  <a:schemeClr val="bg1"/>
                </a:solidFill>
              </a:rPr>
              <a:t>If </a:t>
            </a:r>
            <a:r>
              <a:rPr lang="en-CA" dirty="0">
                <a:solidFill>
                  <a:schemeClr val="bg1"/>
                </a:solidFill>
              </a:rPr>
              <a:t>can walk (aided) a distance of up to 10 meters on an even indoor </a:t>
            </a:r>
            <a:r>
              <a:rPr lang="en-CA" dirty="0" smtClean="0">
                <a:solidFill>
                  <a:schemeClr val="bg1"/>
                </a:solidFill>
              </a:rPr>
              <a:t>surface?? </a:t>
            </a:r>
          </a:p>
          <a:p>
            <a:pPr lvl="0"/>
            <a:endParaRPr lang="en-CA" dirty="0">
              <a:solidFill>
                <a:schemeClr val="bg1"/>
              </a:solidFill>
            </a:endParaRPr>
          </a:p>
        </p:txBody>
      </p:sp>
    </p:spTree>
    <p:extLst>
      <p:ext uri="{BB962C8B-B14F-4D97-AF65-F5344CB8AC3E}">
        <p14:creationId xmlns:p14="http://schemas.microsoft.com/office/powerpoint/2010/main" val="23574633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219200"/>
            <a:ext cx="8001000" cy="4419600"/>
          </a:xfrm>
        </p:spPr>
        <p:txBody>
          <a:bodyPr/>
          <a:lstStyle/>
          <a:p>
            <a:pPr marL="0" indent="0">
              <a:buNone/>
            </a:pPr>
            <a:r>
              <a:rPr lang="en-CA" b="0" dirty="0" smtClean="0"/>
              <a:t>(1) 3.  Loss of vision of both eyes that meets the following criteria:</a:t>
            </a:r>
          </a:p>
          <a:p>
            <a:pPr marL="911225" lvl="1" indent="-571500">
              <a:buFont typeface="+mj-lt"/>
              <a:buAutoNum type="romanLcPeriod"/>
            </a:pPr>
            <a:r>
              <a:rPr lang="en-CA" sz="2800" b="0" dirty="0" smtClean="0"/>
              <a:t>Even with the use of corrective lenses or medication,</a:t>
            </a:r>
          </a:p>
          <a:p>
            <a:pPr marL="1598613" lvl="3" indent="-571500">
              <a:buFont typeface="+mj-lt"/>
              <a:buAutoNum type="alphaUcPeriod"/>
            </a:pPr>
            <a:r>
              <a:rPr lang="en-CA" sz="2400" dirty="0" smtClean="0"/>
              <a:t>Visual acuity in both eyes is 20/200 (6/60) or less as measured by the Snellen Chart or an equivalent chart, or</a:t>
            </a:r>
          </a:p>
          <a:p>
            <a:pPr marL="1598613" lvl="3" indent="-571500">
              <a:buFont typeface="+mj-lt"/>
              <a:buAutoNum type="alphaUcPeriod"/>
            </a:pPr>
            <a:r>
              <a:rPr lang="en-CA" sz="2400" b="0" dirty="0" smtClean="0"/>
              <a:t>The greates</a:t>
            </a:r>
            <a:r>
              <a:rPr lang="en-CA" sz="2400" dirty="0" smtClean="0"/>
              <a:t>t diameter of the field of vision in both eyes is 20 degrees or less.</a:t>
            </a:r>
          </a:p>
          <a:p>
            <a:pPr marL="911225" lvl="1" indent="-571500">
              <a:buFont typeface="+mj-lt"/>
              <a:buAutoNum type="romanLcPeriod"/>
            </a:pPr>
            <a:r>
              <a:rPr lang="en-CA" sz="3000" b="0" dirty="0" smtClean="0"/>
              <a:t>The loss of vision is not attributable to non-organic causes.</a:t>
            </a:r>
            <a:endParaRPr lang="en-CA" sz="3000" b="0" dirty="0"/>
          </a:p>
          <a:p>
            <a:pPr eaLnBrk="1" hangingPunct="1"/>
            <a:endParaRPr lang="en-US" altLang="en-US"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r>
              <a:rPr lang="en-CA" b="0" dirty="0" smtClean="0"/>
              <a:t>Blindness</a:t>
            </a:r>
            <a:endParaRPr lang="en-CA" b="0" dirty="0"/>
          </a:p>
        </p:txBody>
      </p:sp>
    </p:spTree>
    <p:extLst>
      <p:ext uri="{BB962C8B-B14F-4D97-AF65-F5344CB8AC3E}">
        <p14:creationId xmlns:p14="http://schemas.microsoft.com/office/powerpoint/2010/main" val="2037581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1066800"/>
            <a:ext cx="8153400" cy="4419600"/>
          </a:xfrm>
        </p:spPr>
        <p:txBody>
          <a:bodyPr/>
          <a:lstStyle/>
          <a:p>
            <a:pPr marL="0" indent="0">
              <a:buNone/>
            </a:pPr>
            <a:r>
              <a:rPr lang="en-CA" b="0" dirty="0" smtClean="0"/>
              <a:t>(1)4.  If the insured person was 18 years of age or older at the time of the accident, a traumatic brain injury that meets the following criteria:</a:t>
            </a:r>
          </a:p>
          <a:p>
            <a:pPr marL="571500" indent="-571500">
              <a:buFont typeface="+mj-lt"/>
              <a:buAutoNum type="romanLcPeriod"/>
            </a:pPr>
            <a:r>
              <a:rPr lang="en-CA" sz="2600" b="0" i="0" dirty="0" smtClean="0"/>
              <a:t>The injury shows positive findings on a computerized axial tomography scan, a magnetic resonance imaging or any other medically recognized brain diagnostic technology indicating intracranial pathology that is a result of the accident, including, but not limited to, intracranial contusions or haemorrhages, diffuse axonal injury, cerebral edema, midline shift or </a:t>
            </a:r>
            <a:r>
              <a:rPr lang="en-CA" sz="2600" b="0" i="0" dirty="0" err="1" smtClean="0"/>
              <a:t>pneumocephaly</a:t>
            </a:r>
            <a:r>
              <a:rPr lang="en-CA" sz="2600" b="0" i="0" dirty="0" smtClean="0"/>
              <a:t>.</a:t>
            </a:r>
            <a:endParaRPr lang="en-CA" sz="2600" b="0" i="0" dirty="0"/>
          </a:p>
          <a:p>
            <a:pPr marL="0" indent="0" eaLnBrk="1" hangingPunct="1">
              <a:buNone/>
            </a:pPr>
            <a:endParaRPr lang="en-US" altLang="en-US"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r>
              <a:rPr lang="en-CA" b="0" dirty="0" smtClean="0"/>
              <a:t>Adult Traumatic Brain Injury</a:t>
            </a:r>
            <a:endParaRPr lang="en-CA" b="0" dirty="0"/>
          </a:p>
        </p:txBody>
      </p:sp>
    </p:spTree>
    <p:extLst>
      <p:ext uri="{BB962C8B-B14F-4D97-AF65-F5344CB8AC3E}">
        <p14:creationId xmlns:p14="http://schemas.microsoft.com/office/powerpoint/2010/main" val="38305049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1066800"/>
            <a:ext cx="8153400" cy="4419600"/>
          </a:xfrm>
        </p:spPr>
        <p:txBody>
          <a:bodyPr/>
          <a:lstStyle/>
          <a:p>
            <a:pPr marL="571500" indent="-571500">
              <a:buFont typeface="+mj-lt"/>
              <a:buAutoNum type="romanLcPeriod" startAt="2"/>
            </a:pPr>
            <a:r>
              <a:rPr lang="en-CA" sz="2800" b="0" i="0" dirty="0" smtClean="0"/>
              <a:t>When assessed in accordance with Wilson J., Pettigrew, L. and Teasdale, G., Structured Interviews for the Glasgow Outcome Scale and the Extended Glasgow Outcome Scale and the Extended Glasgow Outcome Scale: Guidelines for Their Use, Journal of </a:t>
            </a:r>
            <a:r>
              <a:rPr lang="en-CA" sz="2800" b="0" i="0" dirty="0" err="1" smtClean="0"/>
              <a:t>Neurotrauma</a:t>
            </a:r>
            <a:r>
              <a:rPr lang="en-CA" sz="2800" b="0" i="0" dirty="0" smtClean="0"/>
              <a:t>, Volume 15, Number 8, 1998, the Injury results in a rating of,</a:t>
            </a:r>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r>
              <a:rPr lang="en-CA" b="0" dirty="0" smtClean="0"/>
              <a:t>Adult Traumatic Brain Injury</a:t>
            </a:r>
            <a:endParaRPr lang="en-CA" b="0" dirty="0"/>
          </a:p>
        </p:txBody>
      </p:sp>
    </p:spTree>
    <p:extLst>
      <p:ext uri="{BB962C8B-B14F-4D97-AF65-F5344CB8AC3E}">
        <p14:creationId xmlns:p14="http://schemas.microsoft.com/office/powerpoint/2010/main" val="22659661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1219200"/>
            <a:ext cx="8153400" cy="4419600"/>
          </a:xfrm>
        </p:spPr>
        <p:txBody>
          <a:bodyPr/>
          <a:lstStyle/>
          <a:p>
            <a:pPr marL="1249363" lvl="2" indent="-571500">
              <a:buFont typeface="+mj-lt"/>
              <a:buAutoNum type="alphaUcPeriod"/>
            </a:pPr>
            <a:r>
              <a:rPr lang="en-CA" sz="2600" dirty="0" smtClean="0"/>
              <a:t>Vegetative State (VS or VS*), one month or more after the accident,</a:t>
            </a:r>
          </a:p>
          <a:p>
            <a:pPr marL="1249363" lvl="2" indent="-571500">
              <a:buFont typeface="+mj-lt"/>
              <a:buAutoNum type="alphaUcPeriod"/>
            </a:pPr>
            <a:r>
              <a:rPr lang="en-CA" sz="2600" b="0" i="0" dirty="0" smtClean="0"/>
              <a:t>Upper Severe Disability (Upper SD or Upper SD*) or Lower Severe Disability (Lower SD or Lower SD*, six months or more after the accident, or</a:t>
            </a:r>
          </a:p>
          <a:p>
            <a:pPr marL="1249363" lvl="2" indent="-571500">
              <a:buFont typeface="+mj-lt"/>
              <a:buAutoNum type="alphaUcPeriod"/>
            </a:pPr>
            <a:r>
              <a:rPr lang="en-CA" sz="2600" dirty="0" smtClean="0"/>
              <a:t>Lower Moderate Disability (Lower MD or Lower MD*), one year or more after the accident.</a:t>
            </a:r>
            <a:endParaRPr lang="en-CA" sz="2600" b="0" i="0" dirty="0"/>
          </a:p>
          <a:p>
            <a:pPr eaLnBrk="1" hangingPunct="1"/>
            <a:endParaRPr lang="en-US" altLang="en-US" b="0" i="0" dirty="0" smtClean="0"/>
          </a:p>
          <a:p>
            <a:pPr eaLnBrk="1" hangingPunct="1"/>
            <a:endParaRPr lang="en-US" altLang="en-US" b="0" i="0" dirty="0" smtClean="0"/>
          </a:p>
          <a:p>
            <a:pPr marL="0" indent="0" eaLnBrk="1" hangingPunct="1">
              <a:buNone/>
            </a:pPr>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r>
              <a:rPr lang="en-CA" b="0" dirty="0" smtClean="0"/>
              <a:t>Adult Traumatic Brain Injury</a:t>
            </a:r>
            <a:endParaRPr lang="en-CA" b="0" dirty="0"/>
          </a:p>
        </p:txBody>
      </p:sp>
    </p:spTree>
    <p:extLst>
      <p:ext uri="{BB962C8B-B14F-4D97-AF65-F5344CB8AC3E}">
        <p14:creationId xmlns:p14="http://schemas.microsoft.com/office/powerpoint/2010/main" val="2491897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228600"/>
            <a:ext cx="8077200" cy="1143000"/>
          </a:xfrm>
        </p:spPr>
        <p:txBody>
          <a:bodyPr/>
          <a:lstStyle/>
          <a:p>
            <a:r>
              <a:rPr lang="en-CA" b="0" dirty="0" smtClean="0"/>
              <a:t>Adult Traumatic Brain Injury</a:t>
            </a:r>
            <a:endParaRPr lang="en-CA" b="0" dirty="0"/>
          </a:p>
        </p:txBody>
      </p:sp>
      <p:sp>
        <p:nvSpPr>
          <p:cNvPr id="5" name="Content Placeholder 4"/>
          <p:cNvSpPr>
            <a:spLocks noGrp="1"/>
          </p:cNvSpPr>
          <p:nvPr>
            <p:ph idx="1"/>
          </p:nvPr>
        </p:nvSpPr>
        <p:spPr>
          <a:xfrm>
            <a:off x="533400" y="1295400"/>
            <a:ext cx="8382000" cy="4419600"/>
          </a:xfrm>
        </p:spPr>
        <p:txBody>
          <a:bodyPr/>
          <a:lstStyle/>
          <a:p>
            <a:pPr>
              <a:buFontTx/>
              <a:buChar char="-"/>
            </a:pPr>
            <a:r>
              <a:rPr lang="en-CA" sz="2800" b="0" dirty="0" smtClean="0"/>
              <a:t>The Glasgow Outcome Scale (GOS) is a global scale for functional outcome that rates a patient status into one of five categories:  Dead, Vegetative State, Severe Disability, Moderate Disability or Good Recovery.  The Extended GOS (GOSE) provides more detailed categorization into eight categories by subdividing the categories into lower and upper categories.</a:t>
            </a:r>
          </a:p>
          <a:p>
            <a:pPr marL="0" indent="0">
              <a:buNone/>
            </a:pPr>
            <a:endParaRPr lang="en-CA" sz="2800" b="0" dirty="0"/>
          </a:p>
        </p:txBody>
      </p:sp>
    </p:spTree>
    <p:extLst>
      <p:ext uri="{BB962C8B-B14F-4D97-AF65-F5344CB8AC3E}">
        <p14:creationId xmlns:p14="http://schemas.microsoft.com/office/powerpoint/2010/main" val="16230677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888958979"/>
              </p:ext>
            </p:extLst>
          </p:nvPr>
        </p:nvGraphicFramePr>
        <p:xfrm>
          <a:off x="228600" y="452120"/>
          <a:ext cx="8610600" cy="6329680"/>
        </p:xfrm>
        <a:graphic>
          <a:graphicData uri="http://schemas.openxmlformats.org/drawingml/2006/table">
            <a:tbl>
              <a:tblPr firstRow="1" bandRow="1">
                <a:tableStyleId>{2D5ABB26-0587-4C30-8999-92F81FD0307C}</a:tableStyleId>
              </a:tblPr>
              <a:tblGrid>
                <a:gridCol w="838200"/>
                <a:gridCol w="2057400"/>
                <a:gridCol w="609600"/>
                <a:gridCol w="5105400"/>
              </a:tblGrid>
              <a:tr h="370840">
                <a:tc>
                  <a:txBody>
                    <a:bodyPr/>
                    <a:lstStyle/>
                    <a:p>
                      <a:r>
                        <a:rPr lang="en-CA" sz="1200" dirty="0" smtClean="0">
                          <a:solidFill>
                            <a:srgbClr val="000000"/>
                          </a:solidFill>
                        </a:rPr>
                        <a:t>Category</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CA" sz="1200" dirty="0" smtClean="0">
                          <a:solidFill>
                            <a:srgbClr val="000000"/>
                          </a:solidFill>
                        </a:rPr>
                        <a:t>GOSE Descriptor</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CA" sz="1200" dirty="0" smtClean="0">
                          <a:solidFill>
                            <a:srgbClr val="000000"/>
                          </a:solidFill>
                        </a:rPr>
                        <a:t>Key Features</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CA" sz="1200" dirty="0" smtClean="0">
                          <a:solidFill>
                            <a:srgbClr val="000000"/>
                          </a:solidFill>
                        </a:rPr>
                        <a:t>1</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Dead</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D</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CA" sz="1200" dirty="0" smtClean="0">
                          <a:solidFill>
                            <a:srgbClr val="000000"/>
                          </a:solidFill>
                        </a:rPr>
                        <a:t>2</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Vegetative</a:t>
                      </a:r>
                      <a:r>
                        <a:rPr lang="en-CA" sz="1200" baseline="0" dirty="0" smtClean="0">
                          <a:solidFill>
                            <a:srgbClr val="000000"/>
                          </a:solidFill>
                        </a:rPr>
                        <a:t> State</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VS</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9388" indent="-179388">
                        <a:buFont typeface="Arial" panose="020B0604020202020204" pitchFamily="34" charset="0"/>
                        <a:buChar char="•"/>
                      </a:pPr>
                      <a:r>
                        <a:rPr lang="en-CA" sz="1200" dirty="0" smtClean="0">
                          <a:solidFill>
                            <a:srgbClr val="000000"/>
                          </a:solidFill>
                        </a:rPr>
                        <a:t>Unable</a:t>
                      </a:r>
                      <a:r>
                        <a:rPr lang="en-CA" sz="1200" baseline="0" dirty="0" smtClean="0">
                          <a:solidFill>
                            <a:srgbClr val="000000"/>
                          </a:solidFill>
                        </a:rPr>
                        <a:t> to obey commands or say words</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CA" sz="1200" dirty="0" smtClean="0">
                          <a:solidFill>
                            <a:srgbClr val="000000"/>
                          </a:solidFill>
                        </a:rPr>
                        <a:t>3</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Severe Disability - Lower</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SD -</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CA" sz="1200" dirty="0" smtClean="0">
                          <a:solidFill>
                            <a:srgbClr val="000000"/>
                          </a:solidFill>
                        </a:rPr>
                        <a:t>Needs frequent</a:t>
                      </a:r>
                      <a:r>
                        <a:rPr lang="en-CA" sz="1200" baseline="0" dirty="0" smtClean="0">
                          <a:solidFill>
                            <a:srgbClr val="000000"/>
                          </a:solidFill>
                        </a:rPr>
                        <a:t> help or someone to be around most of the time</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CA" sz="1200" dirty="0" smtClean="0">
                          <a:solidFill>
                            <a:srgbClr val="000000"/>
                          </a:solidFill>
                        </a:rPr>
                        <a:t>4</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Severe</a:t>
                      </a:r>
                      <a:r>
                        <a:rPr lang="en-CA" sz="1200" baseline="0" dirty="0" smtClean="0">
                          <a:solidFill>
                            <a:srgbClr val="000000"/>
                          </a:solidFill>
                        </a:rPr>
                        <a:t> Disability – Upper</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SD +</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CA" sz="1200" dirty="0" smtClean="0">
                          <a:solidFill>
                            <a:srgbClr val="000000"/>
                          </a:solidFill>
                        </a:rPr>
                        <a:t>Does not need frequent help able to be alone at home for up to 8 hrs.</a:t>
                      </a:r>
                    </a:p>
                    <a:p>
                      <a:pPr marL="171450" indent="-171450">
                        <a:buFont typeface="Arial" panose="020B0604020202020204" pitchFamily="34" charset="0"/>
                        <a:buChar char="•"/>
                      </a:pPr>
                      <a:r>
                        <a:rPr lang="en-CA" sz="1200" dirty="0" smtClean="0">
                          <a:solidFill>
                            <a:srgbClr val="000000"/>
                          </a:solidFill>
                        </a:rPr>
                        <a:t>Not able to shop</a:t>
                      </a:r>
                      <a:r>
                        <a:rPr lang="en-CA" sz="1200" baseline="0" dirty="0" smtClean="0">
                          <a:solidFill>
                            <a:srgbClr val="000000"/>
                          </a:solidFill>
                        </a:rPr>
                        <a:t> without assistance</a:t>
                      </a:r>
                    </a:p>
                    <a:p>
                      <a:pPr marL="171450" indent="-171450">
                        <a:buFont typeface="Arial" panose="020B0604020202020204" pitchFamily="34" charset="0"/>
                        <a:buChar char="•"/>
                      </a:pPr>
                      <a:r>
                        <a:rPr lang="en-CA" sz="1200" baseline="0" dirty="0" smtClean="0">
                          <a:solidFill>
                            <a:srgbClr val="000000"/>
                          </a:solidFill>
                        </a:rPr>
                        <a:t>Not able to travel locally without assistance</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CA" sz="1200" dirty="0" smtClean="0">
                          <a:solidFill>
                            <a:srgbClr val="000000"/>
                          </a:solidFill>
                        </a:rPr>
                        <a:t>5</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r>
                        <a:rPr lang="en-CA" sz="1200" dirty="0" smtClean="0">
                          <a:solidFill>
                            <a:srgbClr val="000000"/>
                          </a:solidFill>
                        </a:rPr>
                        <a:t>Moderate</a:t>
                      </a:r>
                      <a:r>
                        <a:rPr lang="en-CA" sz="1200" baseline="0" dirty="0" smtClean="0">
                          <a:solidFill>
                            <a:srgbClr val="000000"/>
                          </a:solidFill>
                        </a:rPr>
                        <a:t> Disability – Lower</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r>
                        <a:rPr lang="en-CA" sz="1200" dirty="0" smtClean="0">
                          <a:solidFill>
                            <a:srgbClr val="000000"/>
                          </a:solidFill>
                        </a:rPr>
                        <a:t>MD -</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171450" indent="-171450">
                        <a:buFont typeface="Arial" panose="020B0604020202020204" pitchFamily="34" charset="0"/>
                        <a:buChar char="•"/>
                      </a:pPr>
                      <a:r>
                        <a:rPr lang="en-CA" sz="1200" dirty="0" smtClean="0">
                          <a:solidFill>
                            <a:srgbClr val="000000"/>
                          </a:solidFill>
                        </a:rPr>
                        <a:t>Not</a:t>
                      </a:r>
                      <a:r>
                        <a:rPr lang="en-CA" sz="1200" baseline="0" dirty="0" smtClean="0">
                          <a:solidFill>
                            <a:srgbClr val="000000"/>
                          </a:solidFill>
                        </a:rPr>
                        <a:t> able to work, or only in a sheltered or non-competitive position</a:t>
                      </a:r>
                    </a:p>
                    <a:p>
                      <a:pPr marL="171450" indent="-171450">
                        <a:buFont typeface="Arial" panose="020B0604020202020204" pitchFamily="34" charset="0"/>
                        <a:buChar char="•"/>
                      </a:pPr>
                      <a:r>
                        <a:rPr lang="en-CA" sz="1200" baseline="0" dirty="0" smtClean="0">
                          <a:solidFill>
                            <a:srgbClr val="000000"/>
                          </a:solidFill>
                        </a:rPr>
                        <a:t>Unable to participate (or, rarely if even) in regular social and leisure activities outside home</a:t>
                      </a:r>
                    </a:p>
                    <a:p>
                      <a:pPr marL="171450" indent="-171450">
                        <a:buFont typeface="Arial" panose="020B0604020202020204" pitchFamily="34" charset="0"/>
                        <a:buChar char="•"/>
                      </a:pPr>
                      <a:r>
                        <a:rPr lang="en-CA" sz="1200" baseline="0" dirty="0" smtClean="0">
                          <a:solidFill>
                            <a:srgbClr val="000000"/>
                          </a:solidFill>
                        </a:rPr>
                        <a:t>Constant and intolerable (daily) disruption or family relationships or friendships due to psychological problems</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70840">
                <a:tc>
                  <a:txBody>
                    <a:bodyPr/>
                    <a:lstStyle/>
                    <a:p>
                      <a:pPr algn="ctr"/>
                      <a:r>
                        <a:rPr lang="en-CA" sz="1200" dirty="0" smtClean="0">
                          <a:solidFill>
                            <a:srgbClr val="000000"/>
                          </a:solidFill>
                        </a:rPr>
                        <a:t>6</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Moderate</a:t>
                      </a:r>
                      <a:r>
                        <a:rPr lang="en-CA" sz="1200" baseline="0" dirty="0" smtClean="0">
                          <a:solidFill>
                            <a:srgbClr val="000000"/>
                          </a:solidFill>
                        </a:rPr>
                        <a:t> Disability – Upper</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MD +</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CA" sz="1200" dirty="0" smtClean="0">
                          <a:solidFill>
                            <a:srgbClr val="000000"/>
                          </a:solidFill>
                        </a:rPr>
                        <a:t>Able</a:t>
                      </a:r>
                      <a:r>
                        <a:rPr lang="en-CA" sz="1200" baseline="0" dirty="0" smtClean="0">
                          <a:solidFill>
                            <a:srgbClr val="000000"/>
                          </a:solidFill>
                        </a:rPr>
                        <a:t> to work or study but at a reduced capacity</a:t>
                      </a:r>
                    </a:p>
                    <a:p>
                      <a:pPr marL="171450" indent="-171450">
                        <a:buFont typeface="Arial" panose="020B0604020202020204" pitchFamily="34" charset="0"/>
                        <a:buChar char="•"/>
                      </a:pPr>
                      <a:r>
                        <a:rPr lang="en-CA" sz="1200" baseline="0" dirty="0" smtClean="0">
                          <a:solidFill>
                            <a:srgbClr val="000000"/>
                          </a:solidFill>
                        </a:rPr>
                        <a:t>Participates much less (less than half as often) in regular social and leisure activities outside home</a:t>
                      </a:r>
                    </a:p>
                    <a:p>
                      <a:pPr marL="171450" indent="-171450">
                        <a:buFont typeface="Arial" panose="020B0604020202020204" pitchFamily="34" charset="0"/>
                        <a:buChar char="•"/>
                      </a:pPr>
                      <a:r>
                        <a:rPr lang="en-CA" sz="1200" baseline="0" dirty="0" smtClean="0">
                          <a:solidFill>
                            <a:srgbClr val="000000"/>
                          </a:solidFill>
                        </a:rPr>
                        <a:t>Frequent but tolerable (once per week) disruption of family relationships or friendships due to psychological problems</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CA" sz="1200" dirty="0" smtClean="0">
                          <a:solidFill>
                            <a:srgbClr val="000000"/>
                          </a:solidFill>
                        </a:rPr>
                        <a:t>7</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Good Recovery – Lower</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GR -</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CA" sz="1200" dirty="0" smtClean="0">
                          <a:solidFill>
                            <a:srgbClr val="000000"/>
                          </a:solidFill>
                        </a:rPr>
                        <a:t>Participates at least half as often as before in regular social and leisure activities outside home</a:t>
                      </a:r>
                    </a:p>
                    <a:p>
                      <a:pPr marL="171450" indent="-171450">
                        <a:buFont typeface="Arial" panose="020B0604020202020204" pitchFamily="34" charset="0"/>
                        <a:buChar char="•"/>
                      </a:pPr>
                      <a:r>
                        <a:rPr lang="en-CA" sz="1200" dirty="0" smtClean="0">
                          <a:solidFill>
                            <a:srgbClr val="000000"/>
                          </a:solidFill>
                        </a:rPr>
                        <a:t>Occasional disruption of family relationships or friendships due</a:t>
                      </a:r>
                      <a:r>
                        <a:rPr lang="en-CA" sz="1200" baseline="0" dirty="0" smtClean="0">
                          <a:solidFill>
                            <a:srgbClr val="000000"/>
                          </a:solidFill>
                        </a:rPr>
                        <a:t> to psychological problems</a:t>
                      </a:r>
                    </a:p>
                    <a:p>
                      <a:pPr marL="171450" indent="-171450">
                        <a:buFont typeface="Arial" panose="020B0604020202020204" pitchFamily="34" charset="0"/>
                        <a:buChar char="•"/>
                      </a:pPr>
                      <a:r>
                        <a:rPr lang="en-CA" sz="1200" baseline="0" dirty="0" smtClean="0">
                          <a:solidFill>
                            <a:srgbClr val="000000"/>
                          </a:solidFill>
                        </a:rPr>
                        <a:t>Other problems relating to the injury (headache, dizziness, tiredness, sensory sensitivity, slowness, memory failures, concentration problems) affect daily life</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CA" sz="1200" dirty="0" smtClean="0">
                          <a:solidFill>
                            <a:srgbClr val="000000"/>
                          </a:solidFill>
                        </a:rPr>
                        <a:t>8</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Good Recovery - Upper</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CA" sz="1200" dirty="0" smtClean="0">
                          <a:solidFill>
                            <a:srgbClr val="000000"/>
                          </a:solidFill>
                        </a:rPr>
                        <a:t>GR +</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CA" sz="1200" dirty="0" smtClean="0">
                          <a:solidFill>
                            <a:srgbClr val="000000"/>
                          </a:solidFill>
                        </a:rPr>
                        <a:t>Able to work</a:t>
                      </a:r>
                      <a:r>
                        <a:rPr lang="en-CA" sz="1200" baseline="0" dirty="0" smtClean="0">
                          <a:solidFill>
                            <a:srgbClr val="000000"/>
                          </a:solidFill>
                        </a:rPr>
                        <a:t> to previous capacity</a:t>
                      </a:r>
                    </a:p>
                    <a:p>
                      <a:pPr marL="171450" indent="-171450">
                        <a:buFont typeface="Arial" panose="020B0604020202020204" pitchFamily="34" charset="0"/>
                        <a:buChar char="•"/>
                      </a:pPr>
                      <a:r>
                        <a:rPr lang="en-CA" sz="1200" baseline="0" dirty="0" smtClean="0">
                          <a:solidFill>
                            <a:srgbClr val="000000"/>
                          </a:solidFill>
                        </a:rPr>
                        <a:t>Able to resume regular social and leisure activities outside home</a:t>
                      </a:r>
                    </a:p>
                    <a:p>
                      <a:pPr marL="171450" indent="-171450">
                        <a:buFont typeface="Arial" panose="020B0604020202020204" pitchFamily="34" charset="0"/>
                        <a:buChar char="•"/>
                      </a:pPr>
                      <a:r>
                        <a:rPr lang="en-CA" sz="1200" baseline="0" dirty="0" smtClean="0">
                          <a:solidFill>
                            <a:srgbClr val="000000"/>
                          </a:solidFill>
                        </a:rPr>
                        <a:t>No psychological problems resulting in ongoing family disruption or disruption to friendships</a:t>
                      </a:r>
                      <a:endParaRPr lang="en-CA"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Title 1"/>
          <p:cNvSpPr>
            <a:spLocks noGrp="1"/>
          </p:cNvSpPr>
          <p:nvPr>
            <p:ph type="title"/>
          </p:nvPr>
        </p:nvSpPr>
        <p:spPr>
          <a:xfrm>
            <a:off x="76200" y="0"/>
            <a:ext cx="8915400" cy="1143000"/>
          </a:xfrm>
        </p:spPr>
        <p:txBody>
          <a:bodyPr/>
          <a:lstStyle/>
          <a:p>
            <a:r>
              <a:rPr lang="en-CA" sz="2800" b="0" dirty="0"/>
              <a:t>Glasgow Outcome Scale Extended*</a:t>
            </a:r>
          </a:p>
        </p:txBody>
      </p:sp>
    </p:spTree>
    <p:extLst>
      <p:ext uri="{BB962C8B-B14F-4D97-AF65-F5344CB8AC3E}">
        <p14:creationId xmlns:p14="http://schemas.microsoft.com/office/powerpoint/2010/main" val="71591183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lvl="0"/>
            <a:r>
              <a:rPr lang="en-CA" sz="2800" b="0" dirty="0"/>
              <a:t>All accident benefit changes effective June 1, 2016</a:t>
            </a:r>
          </a:p>
          <a:p>
            <a:pPr lvl="0"/>
            <a:r>
              <a:rPr lang="en-CA" sz="2800" b="0" dirty="0"/>
              <a:t>Ontario Regulation 251/15 released August 27, 2015</a:t>
            </a:r>
          </a:p>
          <a:p>
            <a:pPr eaLnBrk="1" hangingPunct="1"/>
            <a:endParaRPr lang="en-US" altLang="en-US"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Tree>
    <p:extLst>
      <p:ext uri="{BB962C8B-B14F-4D97-AF65-F5344CB8AC3E}">
        <p14:creationId xmlns:p14="http://schemas.microsoft.com/office/powerpoint/2010/main" val="29736539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8382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392112"/>
            <a:ext cx="8915400" cy="979488"/>
          </a:xfrm>
        </p:spPr>
        <p:txBody>
          <a:bodyPr/>
          <a:lstStyle/>
          <a:p>
            <a:pPr algn="ctr" eaLnBrk="1" hangingPunct="1"/>
            <a:r>
              <a:rPr lang="en-US" sz="4000" b="1" dirty="0">
                <a:solidFill>
                  <a:srgbClr val="FFE0A3"/>
                </a:solidFill>
              </a:rPr>
              <a:t>GOSE (Glasgow Outcome Scale-Extended) </a:t>
            </a:r>
            <a:endParaRPr lang="en-US" b="1" dirty="0" smtClean="0">
              <a:solidFill>
                <a:srgbClr val="FFE0A3"/>
              </a:solidFill>
            </a:endParaRPr>
          </a:p>
        </p:txBody>
      </p:sp>
      <p:sp>
        <p:nvSpPr>
          <p:cNvPr id="36867" name="Rectangle 3"/>
          <p:cNvSpPr>
            <a:spLocks noGrp="1" noChangeArrowheads="1"/>
          </p:cNvSpPr>
          <p:nvPr>
            <p:ph type="body" idx="4294967295"/>
          </p:nvPr>
        </p:nvSpPr>
        <p:spPr>
          <a:xfrm>
            <a:off x="304800" y="1524000"/>
            <a:ext cx="8610600" cy="4495800"/>
          </a:xfrm>
        </p:spPr>
        <p:txBody>
          <a:bodyPr>
            <a:normAutofit/>
          </a:bodyPr>
          <a:lstStyle/>
          <a:p>
            <a:r>
              <a:rPr lang="en-CA" sz="3600" dirty="0"/>
              <a:t>Emphasis is on functional outcome and not initial severity</a:t>
            </a:r>
          </a:p>
          <a:p>
            <a:endParaRPr lang="en-CA" sz="3600" dirty="0" smtClean="0"/>
          </a:p>
        </p:txBody>
      </p:sp>
    </p:spTree>
    <p:extLst>
      <p:ext uri="{BB962C8B-B14F-4D97-AF65-F5344CB8AC3E}">
        <p14:creationId xmlns:p14="http://schemas.microsoft.com/office/powerpoint/2010/main" val="194432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18" y="0"/>
            <a:ext cx="5418764" cy="6858000"/>
          </a:xfrm>
          <a:prstGeom prst="rect">
            <a:avLst/>
          </a:prstGeom>
        </p:spPr>
      </p:pic>
    </p:spTree>
    <p:extLst>
      <p:ext uri="{BB962C8B-B14F-4D97-AF65-F5344CB8AC3E}">
        <p14:creationId xmlns:p14="http://schemas.microsoft.com/office/powerpoint/2010/main" val="365255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8382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392112"/>
            <a:ext cx="8915400" cy="979488"/>
          </a:xfrm>
        </p:spPr>
        <p:txBody>
          <a:bodyPr/>
          <a:lstStyle/>
          <a:p>
            <a:pPr algn="ctr" eaLnBrk="1" hangingPunct="1"/>
            <a:r>
              <a:rPr lang="en-US" sz="4000" b="1" dirty="0">
                <a:solidFill>
                  <a:srgbClr val="FFE0A3"/>
                </a:solidFill>
              </a:rPr>
              <a:t>GOSE (Glasgow Outcome Scale-Extended) </a:t>
            </a:r>
            <a:endParaRPr lang="en-US" b="1" dirty="0" smtClean="0">
              <a:solidFill>
                <a:srgbClr val="FFE0A3"/>
              </a:solidFill>
            </a:endParaRPr>
          </a:p>
        </p:txBody>
      </p:sp>
      <p:sp>
        <p:nvSpPr>
          <p:cNvPr id="36867" name="Rectangle 3"/>
          <p:cNvSpPr>
            <a:spLocks noGrp="1" noChangeArrowheads="1"/>
          </p:cNvSpPr>
          <p:nvPr>
            <p:ph type="body" idx="4294967295"/>
          </p:nvPr>
        </p:nvSpPr>
        <p:spPr>
          <a:xfrm>
            <a:off x="304800" y="1524000"/>
            <a:ext cx="8610600" cy="4495800"/>
          </a:xfrm>
        </p:spPr>
        <p:txBody>
          <a:bodyPr>
            <a:normAutofit lnSpcReduction="10000"/>
          </a:bodyPr>
          <a:lstStyle/>
          <a:p>
            <a:r>
              <a:rPr lang="en-CA" sz="3600" dirty="0"/>
              <a:t>“The approach suggested here is to rate such people on their current functional status and to indicate the existence of </a:t>
            </a:r>
            <a:r>
              <a:rPr lang="en-CA" sz="3600" dirty="0" err="1"/>
              <a:t>preinjury</a:t>
            </a:r>
            <a:r>
              <a:rPr lang="en-CA" sz="3600" dirty="0"/>
              <a:t> disability by putting a * beside the rating.”</a:t>
            </a:r>
          </a:p>
          <a:p>
            <a:r>
              <a:rPr lang="en-CA" sz="3600" dirty="0"/>
              <a:t>There is no instruction to apportion or subtract pre-accident disability level.</a:t>
            </a:r>
          </a:p>
          <a:p>
            <a:r>
              <a:rPr lang="en-CA" sz="3600" dirty="0" smtClean="0"/>
              <a:t>Query use </a:t>
            </a:r>
            <a:r>
              <a:rPr lang="en-CA" sz="3600" dirty="0"/>
              <a:t>of material contribution </a:t>
            </a:r>
            <a:r>
              <a:rPr lang="en-CA" sz="3600" dirty="0" smtClean="0"/>
              <a:t>test</a:t>
            </a:r>
            <a:endParaRPr lang="en-CA" sz="3600" dirty="0"/>
          </a:p>
        </p:txBody>
      </p:sp>
    </p:spTree>
    <p:extLst>
      <p:ext uri="{BB962C8B-B14F-4D97-AF65-F5344CB8AC3E}">
        <p14:creationId xmlns:p14="http://schemas.microsoft.com/office/powerpoint/2010/main" val="43636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8382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392112"/>
            <a:ext cx="8915400" cy="979488"/>
          </a:xfrm>
        </p:spPr>
        <p:txBody>
          <a:bodyPr/>
          <a:lstStyle/>
          <a:p>
            <a:pPr algn="ctr" eaLnBrk="1" hangingPunct="1"/>
            <a:r>
              <a:rPr lang="en-US" sz="4000" b="1" dirty="0">
                <a:solidFill>
                  <a:srgbClr val="FFE0A3"/>
                </a:solidFill>
              </a:rPr>
              <a:t>GOSE (Glasgow Outcome Scale-Extended) </a:t>
            </a:r>
            <a:endParaRPr lang="en-US" b="1" dirty="0" smtClean="0">
              <a:solidFill>
                <a:srgbClr val="FFE0A3"/>
              </a:solidFill>
            </a:endParaRPr>
          </a:p>
        </p:txBody>
      </p:sp>
      <p:sp>
        <p:nvSpPr>
          <p:cNvPr id="36867" name="Rectangle 3"/>
          <p:cNvSpPr>
            <a:spLocks noGrp="1" noChangeArrowheads="1"/>
          </p:cNvSpPr>
          <p:nvPr>
            <p:ph type="body" idx="4294967295"/>
          </p:nvPr>
        </p:nvSpPr>
        <p:spPr>
          <a:xfrm>
            <a:off x="304800" y="1524000"/>
            <a:ext cx="8610600" cy="4495800"/>
          </a:xfrm>
        </p:spPr>
        <p:txBody>
          <a:bodyPr>
            <a:normAutofit/>
          </a:bodyPr>
          <a:lstStyle/>
          <a:p>
            <a:r>
              <a:rPr lang="en-CA" sz="3600" dirty="0"/>
              <a:t>“Disability must be a result of physical or mental impairment</a:t>
            </a:r>
            <a:r>
              <a:rPr lang="en-CA" sz="3600" dirty="0" smtClean="0"/>
              <a:t>.”</a:t>
            </a:r>
            <a:endParaRPr lang="en-CA" sz="3600" dirty="0"/>
          </a:p>
          <a:p>
            <a:r>
              <a:rPr lang="en-CA" sz="3600" dirty="0"/>
              <a:t>But the definition requires a “traumatic brain injury</a:t>
            </a:r>
            <a:r>
              <a:rPr lang="en-CA" sz="3600" dirty="0" smtClean="0"/>
              <a:t>.”</a:t>
            </a:r>
            <a:endParaRPr lang="en-CA" sz="3600" dirty="0"/>
          </a:p>
          <a:p>
            <a:r>
              <a:rPr lang="en-CA" sz="3600" dirty="0"/>
              <a:t>Client must be assessed using Structured Interviews</a:t>
            </a:r>
          </a:p>
        </p:txBody>
      </p:sp>
    </p:spTree>
    <p:extLst>
      <p:ext uri="{BB962C8B-B14F-4D97-AF65-F5344CB8AC3E}">
        <p14:creationId xmlns:p14="http://schemas.microsoft.com/office/powerpoint/2010/main" val="6211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083" y="-16565"/>
            <a:ext cx="5508000" cy="6910905"/>
          </a:xfrm>
          <a:prstGeom prst="rect">
            <a:avLst/>
          </a:prstGeom>
        </p:spPr>
      </p:pic>
    </p:spTree>
    <p:extLst>
      <p:ext uri="{BB962C8B-B14F-4D97-AF65-F5344CB8AC3E}">
        <p14:creationId xmlns:p14="http://schemas.microsoft.com/office/powerpoint/2010/main" val="34998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34" y="-3"/>
            <a:ext cx="5508000" cy="6858003"/>
          </a:xfrm>
          <a:prstGeom prst="rect">
            <a:avLst/>
          </a:prstGeom>
        </p:spPr>
      </p:pic>
    </p:spTree>
    <p:extLst>
      <p:ext uri="{BB962C8B-B14F-4D97-AF65-F5344CB8AC3E}">
        <p14:creationId xmlns:p14="http://schemas.microsoft.com/office/powerpoint/2010/main" val="281388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625" y="2"/>
            <a:ext cx="5508000" cy="6857998"/>
          </a:xfrm>
          <a:prstGeom prst="rect">
            <a:avLst/>
          </a:prstGeom>
        </p:spPr>
      </p:pic>
    </p:spTree>
    <p:extLst>
      <p:ext uri="{BB962C8B-B14F-4D97-AF65-F5344CB8AC3E}">
        <p14:creationId xmlns:p14="http://schemas.microsoft.com/office/powerpoint/2010/main" val="52476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5508000" cy="6885000"/>
          </a:xfrm>
          <a:prstGeom prst="rect">
            <a:avLst/>
          </a:prstGeom>
        </p:spPr>
      </p:pic>
    </p:spTree>
    <p:extLst>
      <p:ext uri="{BB962C8B-B14F-4D97-AF65-F5344CB8AC3E}">
        <p14:creationId xmlns:p14="http://schemas.microsoft.com/office/powerpoint/2010/main" val="31425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621" y="1"/>
            <a:ext cx="5508000" cy="6651781"/>
          </a:xfrm>
          <a:prstGeom prst="rect">
            <a:avLst/>
          </a:prstGeom>
        </p:spPr>
      </p:pic>
    </p:spTree>
    <p:extLst>
      <p:ext uri="{BB962C8B-B14F-4D97-AF65-F5344CB8AC3E}">
        <p14:creationId xmlns:p14="http://schemas.microsoft.com/office/powerpoint/2010/main" val="23688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4572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0"/>
            <a:ext cx="8915400" cy="979488"/>
          </a:xfrm>
        </p:spPr>
        <p:txBody>
          <a:bodyPr/>
          <a:lstStyle/>
          <a:p>
            <a:pPr algn="ctr" eaLnBrk="1" hangingPunct="1"/>
            <a:r>
              <a:rPr lang="en-US" sz="4000" b="1" dirty="0" smtClean="0">
                <a:solidFill>
                  <a:srgbClr val="FFE0A3"/>
                </a:solidFill>
              </a:rPr>
              <a:t>How will it work</a:t>
            </a:r>
            <a:endParaRPr lang="en-US" b="1" dirty="0" smtClean="0">
              <a:solidFill>
                <a:srgbClr val="FFE0A3"/>
              </a:solidFill>
            </a:endParaRPr>
          </a:p>
        </p:txBody>
      </p:sp>
      <p:sp>
        <p:nvSpPr>
          <p:cNvPr id="36867" name="Rectangle 3"/>
          <p:cNvSpPr>
            <a:spLocks noGrp="1" noChangeArrowheads="1"/>
          </p:cNvSpPr>
          <p:nvPr>
            <p:ph type="body" idx="4294967295"/>
          </p:nvPr>
        </p:nvSpPr>
        <p:spPr>
          <a:xfrm>
            <a:off x="609600" y="1295400"/>
            <a:ext cx="8001000" cy="4495800"/>
          </a:xfrm>
        </p:spPr>
        <p:txBody>
          <a:bodyPr>
            <a:normAutofit fontScale="85000" lnSpcReduction="20000"/>
          </a:bodyPr>
          <a:lstStyle/>
          <a:p>
            <a:r>
              <a:rPr lang="en-CA" sz="3600" dirty="0"/>
              <a:t>GOSE has 8 levels of impairment vs 6 of GOS</a:t>
            </a:r>
          </a:p>
          <a:p>
            <a:r>
              <a:rPr lang="en-CA" sz="3600" dirty="0"/>
              <a:t>Patient assessed at 1, 6, or 12 months</a:t>
            </a:r>
          </a:p>
          <a:p>
            <a:r>
              <a:rPr lang="en-CA" sz="3600" dirty="0"/>
              <a:t>Use of “Upper” and “Lower” categories</a:t>
            </a:r>
          </a:p>
          <a:p>
            <a:r>
              <a:rPr lang="en-CA" sz="3600" dirty="0"/>
              <a:t>Lower = lower function</a:t>
            </a:r>
          </a:p>
          <a:p>
            <a:r>
              <a:rPr lang="en-CA" sz="3600" dirty="0"/>
              <a:t>At 1 month – Vegetative </a:t>
            </a:r>
            <a:r>
              <a:rPr lang="en-CA" sz="3600" dirty="0" smtClean="0"/>
              <a:t>State</a:t>
            </a:r>
            <a:endParaRPr lang="en-CA" sz="3600" dirty="0"/>
          </a:p>
          <a:p>
            <a:r>
              <a:rPr lang="en-CA" sz="3600" dirty="0"/>
              <a:t>At 6 months – Severe Disability</a:t>
            </a:r>
          </a:p>
          <a:p>
            <a:r>
              <a:rPr lang="en-CA" sz="3600" dirty="0"/>
              <a:t>At 12 months – Lower Moderate Disability</a:t>
            </a:r>
          </a:p>
        </p:txBody>
      </p:sp>
    </p:spTree>
    <p:extLst>
      <p:ext uri="{BB962C8B-B14F-4D97-AF65-F5344CB8AC3E}">
        <p14:creationId xmlns:p14="http://schemas.microsoft.com/office/powerpoint/2010/main" val="38872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09600" y="15240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5" name="Title 1"/>
          <p:cNvSpPr>
            <a:spLocks noGrp="1"/>
          </p:cNvSpPr>
          <p:nvPr>
            <p:ph type="title"/>
          </p:nvPr>
        </p:nvSpPr>
        <p:spPr>
          <a:xfrm>
            <a:off x="152400" y="304800"/>
            <a:ext cx="8915400" cy="1143000"/>
          </a:xfrm>
        </p:spPr>
        <p:txBody>
          <a:bodyPr/>
          <a:lstStyle/>
          <a:p>
            <a:r>
              <a:rPr lang="en-CA" b="0" dirty="0" smtClean="0"/>
              <a:t>Reduction in total benefits for non-catastrophic claims</a:t>
            </a:r>
            <a:endParaRPr lang="en-CA" b="0" dirty="0"/>
          </a:p>
        </p:txBody>
      </p:sp>
      <p:sp>
        <p:nvSpPr>
          <p:cNvPr id="6" name="Subtitle 2"/>
          <p:cNvSpPr txBox="1">
            <a:spLocks/>
          </p:cNvSpPr>
          <p:nvPr/>
        </p:nvSpPr>
        <p:spPr bwMode="auto">
          <a:xfrm>
            <a:off x="762000" y="1905000"/>
            <a:ext cx="7772400" cy="19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3200" b="1" i="1">
                <a:solidFill>
                  <a:schemeClr val="bg1"/>
                </a:solidFill>
                <a:latin typeface="+mn-lt"/>
                <a:ea typeface="+mn-ea"/>
                <a:cs typeface="+mn-cs"/>
              </a:defRPr>
            </a:lvl1pPr>
            <a:lvl2pPr marL="514350" indent="-225425" algn="l" rtl="0" eaLnBrk="0" fontAlgn="base" hangingPunct="0">
              <a:spcBef>
                <a:spcPct val="40000"/>
              </a:spcBef>
              <a:spcAft>
                <a:spcPct val="0"/>
              </a:spcAft>
              <a:buChar char="–"/>
              <a:defRPr sz="2400">
                <a:solidFill>
                  <a:schemeClr val="bg1"/>
                </a:solidFill>
                <a:latin typeface="+mn-lt"/>
                <a:ea typeface="+mn-ea"/>
              </a:defRPr>
            </a:lvl2pPr>
            <a:lvl3pPr marL="852488" indent="-223838" algn="l" rtl="0" eaLnBrk="0" fontAlgn="base" hangingPunct="0">
              <a:spcBef>
                <a:spcPct val="40000"/>
              </a:spcBef>
              <a:spcAft>
                <a:spcPct val="0"/>
              </a:spcAft>
              <a:buChar char="–"/>
              <a:defRPr>
                <a:solidFill>
                  <a:schemeClr val="bg1"/>
                </a:solidFill>
                <a:latin typeface="+mn-lt"/>
                <a:ea typeface="+mn-ea"/>
              </a:defRPr>
            </a:lvl3pPr>
            <a:lvl4pPr marL="1201738" indent="-234950" algn="l" rtl="0" eaLnBrk="0" fontAlgn="base" hangingPunct="0">
              <a:spcBef>
                <a:spcPct val="40000"/>
              </a:spcBef>
              <a:spcAft>
                <a:spcPct val="0"/>
              </a:spcAft>
              <a:buChar char="–"/>
              <a:defRPr>
                <a:solidFill>
                  <a:schemeClr val="bg1"/>
                </a:solidFill>
                <a:latin typeface="+mn-lt"/>
                <a:ea typeface="+mn-ea"/>
              </a:defRPr>
            </a:lvl4pPr>
            <a:lvl5pPr marL="1541463" indent="-225425" algn="l" rtl="0" eaLnBrk="0" fontAlgn="base" hangingPunct="0">
              <a:spcBef>
                <a:spcPct val="40000"/>
              </a:spcBef>
              <a:spcAft>
                <a:spcPct val="0"/>
              </a:spcAft>
              <a:buChar char="–"/>
              <a:defRPr>
                <a:solidFill>
                  <a:schemeClr val="bg1"/>
                </a:solidFill>
                <a:latin typeface="+mn-lt"/>
                <a:ea typeface="+mn-ea"/>
              </a:defRPr>
            </a:lvl5pPr>
            <a:lvl6pPr marL="1998663" indent="-225425" algn="l" rtl="0" fontAlgn="base">
              <a:spcBef>
                <a:spcPct val="40000"/>
              </a:spcBef>
              <a:spcAft>
                <a:spcPct val="0"/>
              </a:spcAft>
              <a:buChar char="–"/>
              <a:defRPr>
                <a:solidFill>
                  <a:schemeClr val="bg1"/>
                </a:solidFill>
                <a:latin typeface="+mn-lt"/>
                <a:ea typeface="+mn-ea"/>
              </a:defRPr>
            </a:lvl6pPr>
            <a:lvl7pPr marL="2455863" indent="-225425" algn="l" rtl="0" fontAlgn="base">
              <a:spcBef>
                <a:spcPct val="40000"/>
              </a:spcBef>
              <a:spcAft>
                <a:spcPct val="0"/>
              </a:spcAft>
              <a:buChar char="–"/>
              <a:defRPr>
                <a:solidFill>
                  <a:schemeClr val="bg1"/>
                </a:solidFill>
                <a:latin typeface="+mn-lt"/>
                <a:ea typeface="+mn-ea"/>
              </a:defRPr>
            </a:lvl7pPr>
            <a:lvl8pPr marL="2913063" indent="-225425" algn="l" rtl="0" fontAlgn="base">
              <a:spcBef>
                <a:spcPct val="40000"/>
              </a:spcBef>
              <a:spcAft>
                <a:spcPct val="0"/>
              </a:spcAft>
              <a:buChar char="–"/>
              <a:defRPr>
                <a:solidFill>
                  <a:schemeClr val="bg1"/>
                </a:solidFill>
                <a:latin typeface="+mn-lt"/>
                <a:ea typeface="+mn-ea"/>
              </a:defRPr>
            </a:lvl8pPr>
            <a:lvl9pPr marL="3370263" indent="-225425" algn="l" rtl="0" fontAlgn="base">
              <a:spcBef>
                <a:spcPct val="40000"/>
              </a:spcBef>
              <a:spcAft>
                <a:spcPct val="0"/>
              </a:spcAft>
              <a:buChar char="–"/>
              <a:defRPr>
                <a:solidFill>
                  <a:schemeClr val="bg1"/>
                </a:solidFill>
                <a:latin typeface="+mn-lt"/>
                <a:ea typeface="+mn-ea"/>
              </a:defRPr>
            </a:lvl9pPr>
          </a:lstStyle>
          <a:p>
            <a:pPr marL="457200" indent="-457200">
              <a:spcBef>
                <a:spcPts val="0"/>
              </a:spcBef>
              <a:buFontTx/>
              <a:buChar char="-"/>
            </a:pPr>
            <a:r>
              <a:rPr lang="en-US" sz="2800" b="0" kern="0" dirty="0" smtClean="0"/>
              <a:t>Accidents on and after June 1, 2016.</a:t>
            </a:r>
          </a:p>
          <a:p>
            <a:pPr marL="457200" indent="-457200">
              <a:spcBef>
                <a:spcPts val="0"/>
              </a:spcBef>
              <a:buFontTx/>
              <a:buChar char="-"/>
            </a:pPr>
            <a:r>
              <a:rPr lang="en-US" sz="2800" b="0" kern="0" dirty="0" smtClean="0"/>
              <a:t>New total maximum medical/rehabilitation and attendant care = $65,000. Previously $86,000.</a:t>
            </a:r>
          </a:p>
          <a:p>
            <a:pPr marL="457200" indent="-457200">
              <a:spcBef>
                <a:spcPts val="0"/>
              </a:spcBef>
              <a:buFontTx/>
              <a:buChar char="-"/>
            </a:pPr>
            <a:r>
              <a:rPr lang="en-US" sz="2800" b="0" kern="0" dirty="0" smtClean="0"/>
              <a:t>Duration reduced from 10 years to 5 years for adults. Age 28 for children.</a:t>
            </a:r>
          </a:p>
          <a:p>
            <a:pPr marL="457200" indent="-457200">
              <a:spcBef>
                <a:spcPts val="0"/>
              </a:spcBef>
              <a:buFontTx/>
              <a:buChar char="-"/>
            </a:pPr>
            <a:r>
              <a:rPr lang="en-US" sz="2800" b="0" kern="0" dirty="0" smtClean="0"/>
              <a:t>$65,000 can be spent on either AC or MR ($3k per month AC cap).</a:t>
            </a:r>
          </a:p>
          <a:p>
            <a:pPr marL="457200" indent="-457200">
              <a:spcBef>
                <a:spcPts val="0"/>
              </a:spcBef>
              <a:buFontTx/>
              <a:buChar char="-"/>
            </a:pPr>
            <a:endParaRPr lang="en-US" sz="2800" kern="0" dirty="0" smtClean="0"/>
          </a:p>
          <a:p>
            <a:pPr>
              <a:spcBef>
                <a:spcPts val="0"/>
              </a:spcBef>
            </a:pPr>
            <a:endParaRPr lang="en-US" sz="2800" kern="0" dirty="0" smtClean="0"/>
          </a:p>
        </p:txBody>
      </p:sp>
    </p:spTree>
    <p:extLst>
      <p:ext uri="{BB962C8B-B14F-4D97-AF65-F5344CB8AC3E}">
        <p14:creationId xmlns:p14="http://schemas.microsoft.com/office/powerpoint/2010/main" val="21615427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4572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0"/>
            <a:ext cx="8915400" cy="979488"/>
          </a:xfrm>
        </p:spPr>
        <p:txBody>
          <a:bodyPr/>
          <a:lstStyle/>
          <a:p>
            <a:pPr algn="ctr" eaLnBrk="1" hangingPunct="1"/>
            <a:r>
              <a:rPr lang="en-US" sz="4000" b="1" dirty="0" smtClean="0">
                <a:solidFill>
                  <a:srgbClr val="FFE0A3"/>
                </a:solidFill>
              </a:rPr>
              <a:t>definitions</a:t>
            </a:r>
            <a:endParaRPr lang="en-US" b="1" dirty="0" smtClean="0">
              <a:solidFill>
                <a:srgbClr val="FFE0A3"/>
              </a:solidFill>
            </a:endParaRPr>
          </a:p>
        </p:txBody>
      </p:sp>
      <p:sp>
        <p:nvSpPr>
          <p:cNvPr id="36867" name="Rectangle 3"/>
          <p:cNvSpPr>
            <a:spLocks noGrp="1" noChangeArrowheads="1"/>
          </p:cNvSpPr>
          <p:nvPr>
            <p:ph type="body" idx="4294967295"/>
          </p:nvPr>
        </p:nvSpPr>
        <p:spPr>
          <a:xfrm>
            <a:off x="609600" y="1295400"/>
            <a:ext cx="8001000" cy="4495800"/>
          </a:xfrm>
        </p:spPr>
        <p:txBody>
          <a:bodyPr>
            <a:normAutofit/>
          </a:bodyPr>
          <a:lstStyle/>
          <a:p>
            <a:r>
              <a:rPr lang="en-CA" sz="3600" dirty="0" smtClean="0"/>
              <a:t>Consider use of concepts of “meaningful” and “qualitative” in a subjective context</a:t>
            </a:r>
          </a:p>
          <a:p>
            <a:r>
              <a:rPr lang="en-CA" sz="3600" dirty="0" smtClean="0"/>
              <a:t>Reject literal and quantitative analyses </a:t>
            </a:r>
            <a:endParaRPr lang="en-CA" sz="3600" dirty="0"/>
          </a:p>
        </p:txBody>
      </p:sp>
    </p:spTree>
    <p:extLst>
      <p:ext uri="{BB962C8B-B14F-4D97-AF65-F5344CB8AC3E}">
        <p14:creationId xmlns:p14="http://schemas.microsoft.com/office/powerpoint/2010/main" val="294575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4572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0"/>
            <a:ext cx="8915400" cy="979488"/>
          </a:xfrm>
        </p:spPr>
        <p:txBody>
          <a:bodyPr/>
          <a:lstStyle/>
          <a:p>
            <a:pPr algn="ctr" eaLnBrk="1" hangingPunct="1"/>
            <a:r>
              <a:rPr lang="en-US" sz="3200" b="1" dirty="0" err="1" smtClean="0">
                <a:solidFill>
                  <a:srgbClr val="FFE0A3"/>
                </a:solidFill>
              </a:rPr>
              <a:t>M</a:t>
            </a:r>
            <a:r>
              <a:rPr lang="en-US" sz="4000" b="1" dirty="0" err="1" smtClean="0">
                <a:solidFill>
                  <a:srgbClr val="FFE0A3"/>
                </a:solidFill>
              </a:rPr>
              <a:t>tbi</a:t>
            </a:r>
            <a:r>
              <a:rPr lang="en-US" sz="4000" b="1" dirty="0" smtClean="0">
                <a:solidFill>
                  <a:srgbClr val="FFE0A3"/>
                </a:solidFill>
              </a:rPr>
              <a:t> and </a:t>
            </a:r>
            <a:r>
              <a:rPr lang="en-US" sz="4000" b="1" dirty="0" err="1" smtClean="0">
                <a:solidFill>
                  <a:srgbClr val="FFE0A3"/>
                </a:solidFill>
              </a:rPr>
              <a:t>gose</a:t>
            </a:r>
            <a:endParaRPr lang="en-US" b="1" dirty="0" smtClean="0">
              <a:solidFill>
                <a:srgbClr val="FFE0A3"/>
              </a:solidFill>
            </a:endParaRPr>
          </a:p>
        </p:txBody>
      </p:sp>
      <p:sp>
        <p:nvSpPr>
          <p:cNvPr id="36867" name="Rectangle 3"/>
          <p:cNvSpPr>
            <a:spLocks noGrp="1" noChangeArrowheads="1"/>
          </p:cNvSpPr>
          <p:nvPr>
            <p:ph type="body" idx="4294967295"/>
          </p:nvPr>
        </p:nvSpPr>
        <p:spPr>
          <a:xfrm>
            <a:off x="609600" y="1295400"/>
            <a:ext cx="8001000" cy="4495800"/>
          </a:xfrm>
        </p:spPr>
        <p:txBody>
          <a:bodyPr>
            <a:normAutofit/>
          </a:bodyPr>
          <a:lstStyle/>
          <a:p>
            <a:endParaRPr lang="en-CA" sz="3600" dirty="0"/>
          </a:p>
        </p:txBody>
      </p:sp>
    </p:spTree>
    <p:extLst>
      <p:ext uri="{BB962C8B-B14F-4D97-AF65-F5344CB8AC3E}">
        <p14:creationId xmlns:p14="http://schemas.microsoft.com/office/powerpoint/2010/main" val="25899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066800"/>
            <a:ext cx="8001000" cy="4419600"/>
          </a:xfrm>
        </p:spPr>
        <p:txBody>
          <a:bodyPr/>
          <a:lstStyle/>
          <a:p>
            <a:pPr marL="0" lvl="0" indent="0">
              <a:buNone/>
            </a:pPr>
            <a:r>
              <a:rPr lang="en-CA" b="0" dirty="0" smtClean="0"/>
              <a:t>-Requires </a:t>
            </a:r>
            <a:r>
              <a:rPr lang="en-CA" b="0" dirty="0"/>
              <a:t>1 of</a:t>
            </a:r>
            <a:r>
              <a:rPr lang="en-CA" b="0" dirty="0" smtClean="0"/>
              <a:t>:</a:t>
            </a:r>
            <a:endParaRPr lang="en-CA" b="0" dirty="0"/>
          </a:p>
          <a:p>
            <a:pPr marL="514350" lvl="0" indent="-514350">
              <a:buFont typeface="+mj-lt"/>
              <a:buAutoNum type="arabicPeriod"/>
            </a:pPr>
            <a:r>
              <a:rPr lang="en-CA" b="0" dirty="0"/>
              <a:t>Insured is accepted for admission on an in-patient basis to a public hospital with positive findings on imaging.</a:t>
            </a:r>
          </a:p>
          <a:p>
            <a:pPr marL="514350" lvl="0" indent="-514350">
              <a:buFont typeface="+mj-lt"/>
              <a:buAutoNum type="arabicPeriod"/>
            </a:pPr>
            <a:r>
              <a:rPr lang="en-CA" b="0" dirty="0"/>
              <a:t>Insured is accepted for admission to an in-patient neuro rehab paediatric program.</a:t>
            </a:r>
          </a:p>
          <a:p>
            <a:pPr marL="514350" lvl="0" indent="-514350">
              <a:buFont typeface="+mj-lt"/>
              <a:buAutoNum type="arabicPeriod"/>
            </a:pPr>
            <a:r>
              <a:rPr lang="en-CA" b="0" dirty="0"/>
              <a:t>Meets the KOSCHI (King’s Outcome Scale for Childhood Head Injury) Vegetative after 1 month</a:t>
            </a:r>
            <a:r>
              <a:rPr lang="en-CA" b="0" dirty="0" smtClean="0"/>
              <a:t>.</a:t>
            </a:r>
            <a:endParaRPr lang="en-CA" b="0" dirty="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pPr lvl="0"/>
            <a:r>
              <a:rPr lang="en-CA" b="0" dirty="0"/>
              <a:t>Paediatric Brain Injury</a:t>
            </a:r>
            <a:br>
              <a:rPr lang="en-CA" b="0" dirty="0"/>
            </a:br>
            <a:endParaRPr lang="en-CA" b="0" dirty="0"/>
          </a:p>
        </p:txBody>
      </p:sp>
    </p:spTree>
    <p:extLst>
      <p:ext uri="{BB962C8B-B14F-4D97-AF65-F5344CB8AC3E}">
        <p14:creationId xmlns:p14="http://schemas.microsoft.com/office/powerpoint/2010/main" val="15853419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505" y="0"/>
            <a:ext cx="6060990" cy="6858000"/>
          </a:xfrm>
          <a:prstGeom prst="rect">
            <a:avLst/>
          </a:prstGeom>
          <a:ln>
            <a:solidFill>
              <a:schemeClr val="accent1"/>
            </a:solidFill>
          </a:ln>
        </p:spPr>
      </p:pic>
    </p:spTree>
    <p:extLst>
      <p:ext uri="{BB962C8B-B14F-4D97-AF65-F5344CB8AC3E}">
        <p14:creationId xmlns:p14="http://schemas.microsoft.com/office/powerpoint/2010/main" val="226627953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219200"/>
            <a:ext cx="8001000" cy="4419600"/>
          </a:xfrm>
        </p:spPr>
        <p:txBody>
          <a:bodyPr/>
          <a:lstStyle/>
          <a:p>
            <a:pPr marL="514350" lvl="0" indent="-514350">
              <a:buFont typeface="+mj-lt"/>
              <a:buAutoNum type="arabicPeriod" startAt="4"/>
            </a:pPr>
            <a:r>
              <a:rPr lang="en-CA" b="0" dirty="0" smtClean="0"/>
              <a:t>Meets </a:t>
            </a:r>
            <a:r>
              <a:rPr lang="en-CA" b="0" dirty="0"/>
              <a:t>the KOSCHI Severe Disability after 6 months </a:t>
            </a:r>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pPr lvl="0"/>
            <a:r>
              <a:rPr lang="en-CA" b="0" dirty="0"/>
              <a:t>Paediatric Brain Injury</a:t>
            </a:r>
            <a:br>
              <a:rPr lang="en-CA" b="0" dirty="0"/>
            </a:br>
            <a:endParaRPr lang="en-CA" b="0" dirty="0"/>
          </a:p>
        </p:txBody>
      </p:sp>
    </p:spTree>
    <p:extLst>
      <p:ext uri="{BB962C8B-B14F-4D97-AF65-F5344CB8AC3E}">
        <p14:creationId xmlns:p14="http://schemas.microsoft.com/office/powerpoint/2010/main" val="109116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505" y="0"/>
            <a:ext cx="6060990" cy="6858000"/>
          </a:xfrm>
          <a:prstGeom prst="rect">
            <a:avLst/>
          </a:prstGeom>
        </p:spPr>
      </p:pic>
    </p:spTree>
    <p:extLst>
      <p:ext uri="{BB962C8B-B14F-4D97-AF65-F5344CB8AC3E}">
        <p14:creationId xmlns:p14="http://schemas.microsoft.com/office/powerpoint/2010/main" val="289415238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219200"/>
            <a:ext cx="8001000" cy="4419600"/>
          </a:xfrm>
        </p:spPr>
        <p:txBody>
          <a:bodyPr/>
          <a:lstStyle/>
          <a:p>
            <a:pPr marL="514350" indent="-514350">
              <a:buFont typeface="+mj-lt"/>
              <a:buAutoNum type="arabicPeriod" startAt="5"/>
            </a:pPr>
            <a:r>
              <a:rPr lang="en-CA" b="0" dirty="0" smtClean="0"/>
              <a:t>Nine months or more after the accident, the insured person’s level of function remains seriously impaired such that the insured person is not age-appropriately independent and requires in-person supervision or assistance for physical, cognitive or behavioural impairments for the majority of the insured person’s waking day.</a:t>
            </a:r>
            <a:endParaRPr lang="en-US" altLang="en-US"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pPr lvl="0"/>
            <a:r>
              <a:rPr lang="en-CA" b="0" dirty="0"/>
              <a:t>Paediatric Brain Injury</a:t>
            </a:r>
            <a:br>
              <a:rPr lang="en-CA" b="0" dirty="0"/>
            </a:br>
            <a:endParaRPr lang="en-CA" b="0" dirty="0"/>
          </a:p>
        </p:txBody>
      </p:sp>
    </p:spTree>
    <p:extLst>
      <p:ext uri="{BB962C8B-B14F-4D97-AF65-F5344CB8AC3E}">
        <p14:creationId xmlns:p14="http://schemas.microsoft.com/office/powerpoint/2010/main" val="23730186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lvl="0">
              <a:buFontTx/>
              <a:buChar char="-"/>
            </a:pPr>
            <a:r>
              <a:rPr lang="en-CA" b="0" dirty="0" smtClean="0"/>
              <a:t>Continue </a:t>
            </a:r>
            <a:r>
              <a:rPr lang="en-CA" b="0" dirty="0"/>
              <a:t>to combine physical and mental/behavioural impairments</a:t>
            </a:r>
            <a:r>
              <a:rPr lang="en-CA" b="0" dirty="0" smtClean="0"/>
              <a:t>.</a:t>
            </a:r>
            <a:endParaRPr lang="en-CA" b="0" dirty="0"/>
          </a:p>
          <a:p>
            <a:pPr lvl="0">
              <a:buFontTx/>
              <a:buChar char="-"/>
            </a:pPr>
            <a:r>
              <a:rPr lang="en-CA" b="0" dirty="0" smtClean="0"/>
              <a:t>Excludes </a:t>
            </a:r>
            <a:r>
              <a:rPr lang="en-CA" b="0" dirty="0"/>
              <a:t>traumatic brain </a:t>
            </a:r>
            <a:r>
              <a:rPr lang="en-CA" b="0" dirty="0" smtClean="0"/>
              <a:t>injury.</a:t>
            </a:r>
            <a:endParaRPr lang="en-CA" b="0" dirty="0"/>
          </a:p>
          <a:p>
            <a:pPr lvl="0">
              <a:buFontTx/>
              <a:buChar char="-"/>
            </a:pPr>
            <a:r>
              <a:rPr lang="en-CA" b="0" dirty="0" smtClean="0"/>
              <a:t>Utilize </a:t>
            </a:r>
            <a:r>
              <a:rPr lang="en-CA" b="0" dirty="0"/>
              <a:t>the AMA Guides to the Evaluation of Permanent Impairment 6</a:t>
            </a:r>
            <a:r>
              <a:rPr lang="en-CA" b="0" baseline="30000" dirty="0"/>
              <a:t>th</a:t>
            </a:r>
            <a:r>
              <a:rPr lang="en-CA" b="0" dirty="0"/>
              <a:t> edition for rating</a:t>
            </a:r>
            <a:r>
              <a:rPr lang="en-CA" b="0" dirty="0" smtClean="0"/>
              <a:t>.</a:t>
            </a:r>
          </a:p>
          <a:p>
            <a:pPr marL="0" lvl="0" indent="0">
              <a:buNone/>
            </a:pPr>
            <a:endParaRPr lang="en-CA" b="0" dirty="0"/>
          </a:p>
        </p:txBody>
      </p:sp>
      <p:sp>
        <p:nvSpPr>
          <p:cNvPr id="4100" name="Rectangle 4"/>
          <p:cNvSpPr>
            <a:spLocks noChangeArrowheads="1"/>
          </p:cNvSpPr>
          <p:nvPr/>
        </p:nvSpPr>
        <p:spPr bwMode="auto">
          <a:xfrm>
            <a:off x="609600" y="10668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76200" y="304800"/>
            <a:ext cx="8991600" cy="1143000"/>
          </a:xfrm>
        </p:spPr>
        <p:txBody>
          <a:bodyPr/>
          <a:lstStyle/>
          <a:p>
            <a:pPr lvl="0"/>
            <a:r>
              <a:rPr lang="en-CA" b="0" dirty="0"/>
              <a:t>55% Whole Person Impairment (WPI)</a:t>
            </a:r>
            <a:br>
              <a:rPr lang="en-CA" b="0" dirty="0"/>
            </a:br>
            <a:endParaRPr lang="en-CA" b="0" dirty="0"/>
          </a:p>
        </p:txBody>
      </p:sp>
    </p:spTree>
    <p:extLst>
      <p:ext uri="{BB962C8B-B14F-4D97-AF65-F5344CB8AC3E}">
        <p14:creationId xmlns:p14="http://schemas.microsoft.com/office/powerpoint/2010/main" val="38727755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pPr lvl="0">
              <a:buFontTx/>
              <a:buChar char="-"/>
            </a:pPr>
            <a:r>
              <a:rPr lang="en-CA" b="0" dirty="0" smtClean="0"/>
              <a:t>Utilize </a:t>
            </a:r>
            <a:r>
              <a:rPr lang="en-CA" b="0" dirty="0"/>
              <a:t>the Guides 4</a:t>
            </a:r>
            <a:r>
              <a:rPr lang="en-CA" b="0" baseline="30000" dirty="0"/>
              <a:t>th</a:t>
            </a:r>
            <a:r>
              <a:rPr lang="en-CA" b="0" dirty="0"/>
              <a:t> edition for combining </a:t>
            </a:r>
            <a:r>
              <a:rPr lang="en-CA" b="0" dirty="0" smtClean="0"/>
              <a:t>scores.</a:t>
            </a:r>
            <a:endParaRPr lang="en-CA" b="0" dirty="0"/>
          </a:p>
          <a:p>
            <a:pPr lvl="0">
              <a:buFontTx/>
              <a:buChar char="-"/>
            </a:pPr>
            <a:r>
              <a:rPr lang="en-CA" b="0" dirty="0" smtClean="0"/>
              <a:t>Effect </a:t>
            </a:r>
            <a:r>
              <a:rPr lang="en-CA" b="0" dirty="0"/>
              <a:t>is to dramatically reduce % rating for mental/behavioural impairments. </a:t>
            </a:r>
          </a:p>
          <a:p>
            <a:pPr>
              <a:buFontTx/>
              <a:buChar char="-"/>
            </a:pPr>
            <a:r>
              <a:rPr lang="en-CA" b="0" dirty="0" smtClean="0"/>
              <a:t>Must </a:t>
            </a:r>
            <a:r>
              <a:rPr lang="en-CA" b="0" dirty="0"/>
              <a:t>wait 2 years unless will obviously always be </a:t>
            </a:r>
            <a:r>
              <a:rPr lang="en-CA" b="0" dirty="0" smtClean="0"/>
              <a:t>CAT.</a:t>
            </a:r>
            <a:endParaRPr lang="en-US" altLang="en-US"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10668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152400" y="304800"/>
            <a:ext cx="8763000" cy="1143000"/>
          </a:xfrm>
        </p:spPr>
        <p:txBody>
          <a:bodyPr/>
          <a:lstStyle/>
          <a:p>
            <a:pPr lvl="0"/>
            <a:r>
              <a:rPr lang="en-CA" b="0" dirty="0"/>
              <a:t>55% Whole Person Impairment (WPI)</a:t>
            </a:r>
            <a:br>
              <a:rPr lang="en-CA" b="0" dirty="0"/>
            </a:br>
            <a:endParaRPr lang="en-CA" b="0" dirty="0"/>
          </a:p>
        </p:txBody>
      </p:sp>
    </p:spTree>
    <p:extLst>
      <p:ext uri="{BB962C8B-B14F-4D97-AF65-F5344CB8AC3E}">
        <p14:creationId xmlns:p14="http://schemas.microsoft.com/office/powerpoint/2010/main" val="11709698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9144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315912"/>
            <a:ext cx="8915400" cy="979488"/>
          </a:xfrm>
        </p:spPr>
        <p:txBody>
          <a:bodyPr/>
          <a:lstStyle/>
          <a:p>
            <a:pPr algn="ctr" eaLnBrk="1" hangingPunct="1"/>
            <a:r>
              <a:rPr lang="en-US" sz="4000" b="1" dirty="0" smtClean="0">
                <a:solidFill>
                  <a:srgbClr val="FFE0A3"/>
                </a:solidFill>
              </a:rPr>
              <a:t>Rating mental and </a:t>
            </a:r>
            <a:r>
              <a:rPr lang="en-US" sz="4000" b="1" dirty="0" err="1" smtClean="0">
                <a:solidFill>
                  <a:srgbClr val="FFE0A3"/>
                </a:solidFill>
              </a:rPr>
              <a:t>behavioural</a:t>
            </a:r>
            <a:r>
              <a:rPr lang="en-US" sz="4000" b="1" dirty="0" smtClean="0">
                <a:solidFill>
                  <a:srgbClr val="FFE0A3"/>
                </a:solidFill>
              </a:rPr>
              <a:t> disorders under the 6</a:t>
            </a:r>
            <a:r>
              <a:rPr lang="en-US" sz="4000" b="1" baseline="30000" dirty="0" smtClean="0">
                <a:solidFill>
                  <a:srgbClr val="FFE0A3"/>
                </a:solidFill>
              </a:rPr>
              <a:t>th</a:t>
            </a:r>
            <a:r>
              <a:rPr lang="en-US" sz="4000" b="1" dirty="0" smtClean="0">
                <a:solidFill>
                  <a:srgbClr val="FFE0A3"/>
                </a:solidFill>
              </a:rPr>
              <a:t> edition</a:t>
            </a:r>
            <a:endParaRPr lang="en-US" b="1" dirty="0" smtClean="0">
              <a:solidFill>
                <a:srgbClr val="FFE0A3"/>
              </a:solidFill>
            </a:endParaRPr>
          </a:p>
        </p:txBody>
      </p:sp>
      <p:sp>
        <p:nvSpPr>
          <p:cNvPr id="36867" name="Rectangle 3"/>
          <p:cNvSpPr>
            <a:spLocks noGrp="1" noChangeArrowheads="1"/>
          </p:cNvSpPr>
          <p:nvPr>
            <p:ph type="body" idx="4294967295"/>
          </p:nvPr>
        </p:nvSpPr>
        <p:spPr>
          <a:xfrm>
            <a:off x="609600" y="1524000"/>
            <a:ext cx="8001000" cy="4495800"/>
          </a:xfrm>
        </p:spPr>
        <p:txBody>
          <a:bodyPr>
            <a:normAutofit/>
          </a:bodyPr>
          <a:lstStyle/>
          <a:p>
            <a:pPr lvl="0"/>
            <a:r>
              <a:rPr lang="en-CA" sz="2800" dirty="0"/>
              <a:t>New GAF/GAF Impairment Score Conversion Table</a:t>
            </a:r>
          </a:p>
          <a:p>
            <a:pPr lvl="0"/>
            <a:r>
              <a:rPr lang="en-CA" sz="2800" dirty="0"/>
              <a:t>The Brief Psychiatric Rating Scale (BPRS)</a:t>
            </a:r>
          </a:p>
          <a:p>
            <a:pPr lvl="0"/>
            <a:r>
              <a:rPr lang="en-CA" sz="2800" dirty="0"/>
              <a:t>The Psychiatric Impairment Rating Scale (PIRS)</a:t>
            </a:r>
          </a:p>
          <a:p>
            <a:pPr lvl="0"/>
            <a:r>
              <a:rPr lang="en-CA" sz="2800" dirty="0"/>
              <a:t>Drastically and unscientifically reduce impairment ratings</a:t>
            </a:r>
          </a:p>
          <a:p>
            <a:pPr lvl="0"/>
            <a:r>
              <a:rPr lang="en-CA" sz="2800" dirty="0"/>
              <a:t>Need physical WPI of </a:t>
            </a:r>
            <a:r>
              <a:rPr lang="en-CA" sz="2800" dirty="0" smtClean="0"/>
              <a:t>           to </a:t>
            </a:r>
            <a:r>
              <a:rPr lang="en-CA" sz="2800" dirty="0"/>
              <a:t>reach the 55% WPI when the mental disorder is </a:t>
            </a:r>
            <a:r>
              <a:rPr lang="en-CA" sz="2800" dirty="0" smtClean="0"/>
              <a:t>severe </a:t>
            </a:r>
            <a:r>
              <a:rPr lang="en-CA" sz="2800" dirty="0"/>
              <a:t>(GAF of 40-50)</a:t>
            </a:r>
          </a:p>
        </p:txBody>
      </p:sp>
      <p:sp>
        <p:nvSpPr>
          <p:cNvPr id="2" name="TextBox 1"/>
          <p:cNvSpPr txBox="1"/>
          <p:nvPr/>
        </p:nvSpPr>
        <p:spPr>
          <a:xfrm>
            <a:off x="3962400" y="4277380"/>
            <a:ext cx="914400" cy="523220"/>
          </a:xfrm>
          <a:prstGeom prst="rect">
            <a:avLst/>
          </a:prstGeom>
          <a:noFill/>
        </p:spPr>
        <p:txBody>
          <a:bodyPr wrap="square" rtlCol="0">
            <a:spAutoFit/>
          </a:bodyPr>
          <a:lstStyle/>
          <a:p>
            <a:r>
              <a:rPr lang="en-CA" sz="2800" b="1" dirty="0" smtClean="0">
                <a:solidFill>
                  <a:srgbClr val="FFFF99"/>
                </a:solidFill>
                <a:latin typeface="Arial" panose="020B0604020202020204" pitchFamily="34" charset="0"/>
                <a:cs typeface="Arial" panose="020B0604020202020204" pitchFamily="34" charset="0"/>
              </a:rPr>
              <a:t>47%</a:t>
            </a:r>
            <a:endParaRPr lang="en-CA" sz="2800" b="1"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22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6" presetClass="emph" presetSubtype="0" repeatCount="indefinite" autoRev="1" fill="hold" grpId="0" nodeType="withEffect">
                                  <p:stCondLst>
                                    <p:cond delay="0"/>
                                  </p:stCondLst>
                                  <p:endCondLst>
                                    <p:cond evt="onNext" delay="0">
                                      <p:tgtEl>
                                        <p:sldTgt/>
                                      </p:tgtEl>
                                    </p:cond>
                                  </p:endCondLst>
                                  <p:childTnLst>
                                    <p:animScale>
                                      <p:cBhvr>
                                        <p:cTn id="26" dur="1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04800"/>
            <a:ext cx="8915400" cy="1143000"/>
          </a:xfrm>
        </p:spPr>
        <p:txBody>
          <a:bodyPr/>
          <a:lstStyle/>
          <a:p>
            <a:r>
              <a:rPr lang="en-CA" b="0" dirty="0" smtClean="0"/>
              <a:t>Reduction in Non-Earner Benefits</a:t>
            </a:r>
            <a:endParaRPr lang="en-CA" b="0" dirty="0"/>
          </a:p>
        </p:txBody>
      </p:sp>
      <p:sp>
        <p:nvSpPr>
          <p:cNvPr id="5" name="Rectangle 4"/>
          <p:cNvSpPr>
            <a:spLocks noChangeArrowheads="1"/>
          </p:cNvSpPr>
          <p:nvPr/>
        </p:nvSpPr>
        <p:spPr bwMode="auto">
          <a:xfrm>
            <a:off x="609600" y="9906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6" name="Subtitle 2"/>
          <p:cNvSpPr txBox="1">
            <a:spLocks/>
          </p:cNvSpPr>
          <p:nvPr/>
        </p:nvSpPr>
        <p:spPr bwMode="auto">
          <a:xfrm>
            <a:off x="609600" y="1447800"/>
            <a:ext cx="7772400" cy="19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3200" b="1" i="1">
                <a:solidFill>
                  <a:schemeClr val="bg1"/>
                </a:solidFill>
                <a:latin typeface="+mn-lt"/>
                <a:ea typeface="+mn-ea"/>
                <a:cs typeface="+mn-cs"/>
              </a:defRPr>
            </a:lvl1pPr>
            <a:lvl2pPr marL="514350" indent="-225425" algn="l" rtl="0" eaLnBrk="0" fontAlgn="base" hangingPunct="0">
              <a:spcBef>
                <a:spcPct val="40000"/>
              </a:spcBef>
              <a:spcAft>
                <a:spcPct val="0"/>
              </a:spcAft>
              <a:buChar char="–"/>
              <a:defRPr sz="2400">
                <a:solidFill>
                  <a:schemeClr val="bg1"/>
                </a:solidFill>
                <a:latin typeface="+mn-lt"/>
                <a:ea typeface="+mn-ea"/>
              </a:defRPr>
            </a:lvl2pPr>
            <a:lvl3pPr marL="852488" indent="-223838" algn="l" rtl="0" eaLnBrk="0" fontAlgn="base" hangingPunct="0">
              <a:spcBef>
                <a:spcPct val="40000"/>
              </a:spcBef>
              <a:spcAft>
                <a:spcPct val="0"/>
              </a:spcAft>
              <a:buChar char="–"/>
              <a:defRPr>
                <a:solidFill>
                  <a:schemeClr val="bg1"/>
                </a:solidFill>
                <a:latin typeface="+mn-lt"/>
                <a:ea typeface="+mn-ea"/>
              </a:defRPr>
            </a:lvl3pPr>
            <a:lvl4pPr marL="1201738" indent="-234950" algn="l" rtl="0" eaLnBrk="0" fontAlgn="base" hangingPunct="0">
              <a:spcBef>
                <a:spcPct val="40000"/>
              </a:spcBef>
              <a:spcAft>
                <a:spcPct val="0"/>
              </a:spcAft>
              <a:buChar char="–"/>
              <a:defRPr>
                <a:solidFill>
                  <a:schemeClr val="bg1"/>
                </a:solidFill>
                <a:latin typeface="+mn-lt"/>
                <a:ea typeface="+mn-ea"/>
              </a:defRPr>
            </a:lvl4pPr>
            <a:lvl5pPr marL="1541463" indent="-225425" algn="l" rtl="0" eaLnBrk="0" fontAlgn="base" hangingPunct="0">
              <a:spcBef>
                <a:spcPct val="40000"/>
              </a:spcBef>
              <a:spcAft>
                <a:spcPct val="0"/>
              </a:spcAft>
              <a:buChar char="–"/>
              <a:defRPr>
                <a:solidFill>
                  <a:schemeClr val="bg1"/>
                </a:solidFill>
                <a:latin typeface="+mn-lt"/>
                <a:ea typeface="+mn-ea"/>
              </a:defRPr>
            </a:lvl5pPr>
            <a:lvl6pPr marL="1998663" indent="-225425" algn="l" rtl="0" fontAlgn="base">
              <a:spcBef>
                <a:spcPct val="40000"/>
              </a:spcBef>
              <a:spcAft>
                <a:spcPct val="0"/>
              </a:spcAft>
              <a:buChar char="–"/>
              <a:defRPr>
                <a:solidFill>
                  <a:schemeClr val="bg1"/>
                </a:solidFill>
                <a:latin typeface="+mn-lt"/>
                <a:ea typeface="+mn-ea"/>
              </a:defRPr>
            </a:lvl6pPr>
            <a:lvl7pPr marL="2455863" indent="-225425" algn="l" rtl="0" fontAlgn="base">
              <a:spcBef>
                <a:spcPct val="40000"/>
              </a:spcBef>
              <a:spcAft>
                <a:spcPct val="0"/>
              </a:spcAft>
              <a:buChar char="–"/>
              <a:defRPr>
                <a:solidFill>
                  <a:schemeClr val="bg1"/>
                </a:solidFill>
                <a:latin typeface="+mn-lt"/>
                <a:ea typeface="+mn-ea"/>
              </a:defRPr>
            </a:lvl7pPr>
            <a:lvl8pPr marL="2913063" indent="-225425" algn="l" rtl="0" fontAlgn="base">
              <a:spcBef>
                <a:spcPct val="40000"/>
              </a:spcBef>
              <a:spcAft>
                <a:spcPct val="0"/>
              </a:spcAft>
              <a:buChar char="–"/>
              <a:defRPr>
                <a:solidFill>
                  <a:schemeClr val="bg1"/>
                </a:solidFill>
                <a:latin typeface="+mn-lt"/>
                <a:ea typeface="+mn-ea"/>
              </a:defRPr>
            </a:lvl8pPr>
            <a:lvl9pPr marL="3370263" indent="-225425" algn="l" rtl="0" fontAlgn="base">
              <a:spcBef>
                <a:spcPct val="40000"/>
              </a:spcBef>
              <a:spcAft>
                <a:spcPct val="0"/>
              </a:spcAft>
              <a:buChar char="–"/>
              <a:defRPr>
                <a:solidFill>
                  <a:schemeClr val="bg1"/>
                </a:solidFill>
                <a:latin typeface="+mn-lt"/>
                <a:ea typeface="+mn-ea"/>
              </a:defRPr>
            </a:lvl9pPr>
          </a:lstStyle>
          <a:p>
            <a:pPr marL="457200" indent="-457200">
              <a:spcBef>
                <a:spcPts val="0"/>
              </a:spcBef>
              <a:buFontTx/>
              <a:buChar char="-"/>
            </a:pPr>
            <a:endParaRPr lang="en-US" sz="2800" kern="0" dirty="0" smtClean="0"/>
          </a:p>
          <a:p>
            <a:pPr marL="457200" indent="-457200">
              <a:spcBef>
                <a:spcPts val="0"/>
              </a:spcBef>
              <a:buFontTx/>
              <a:buChar char="-"/>
            </a:pPr>
            <a:r>
              <a:rPr lang="en-US" sz="2800" b="0" kern="0" dirty="0" smtClean="0"/>
              <a:t>Eligibility for non‐earner benefits reduced from ‘life’ to a maximum duration of 2 years (four week waiting period).  </a:t>
            </a:r>
          </a:p>
          <a:p>
            <a:pPr>
              <a:spcBef>
                <a:spcPts val="0"/>
              </a:spcBef>
            </a:pPr>
            <a:endParaRPr lang="en-US" sz="2800" b="0" kern="0" dirty="0" smtClean="0"/>
          </a:p>
          <a:p>
            <a:pPr marL="457200" indent="-457200">
              <a:spcBef>
                <a:spcPts val="0"/>
              </a:spcBef>
              <a:buFontTx/>
              <a:buChar char="-"/>
            </a:pPr>
            <a:r>
              <a:rPr lang="en-US" sz="2800" b="0" kern="0" dirty="0" smtClean="0"/>
              <a:t>Maximum $18,500 over their lifetime ($185 per week for 2 years, other than during the first four weeks) instead of a lifetime of access. </a:t>
            </a:r>
          </a:p>
          <a:p>
            <a:pPr marL="0" indent="0">
              <a:spcBef>
                <a:spcPts val="0"/>
              </a:spcBef>
              <a:buNone/>
            </a:pPr>
            <a:endParaRPr lang="en-US" sz="2800" kern="0" dirty="0" smtClean="0"/>
          </a:p>
        </p:txBody>
      </p:sp>
    </p:spTree>
    <p:extLst>
      <p:ext uri="{BB962C8B-B14F-4D97-AF65-F5344CB8AC3E}">
        <p14:creationId xmlns:p14="http://schemas.microsoft.com/office/powerpoint/2010/main" val="30259951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5334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76200"/>
            <a:ext cx="8915400" cy="979488"/>
          </a:xfrm>
        </p:spPr>
        <p:txBody>
          <a:bodyPr/>
          <a:lstStyle/>
          <a:p>
            <a:pPr algn="ctr" eaLnBrk="1" hangingPunct="1"/>
            <a:r>
              <a:rPr lang="en-US" sz="4000" b="1" dirty="0" smtClean="0">
                <a:solidFill>
                  <a:srgbClr val="FFE0A3"/>
                </a:solidFill>
              </a:rPr>
              <a:t>Method of impairment rating</a:t>
            </a:r>
            <a:endParaRPr lang="en-US" b="1" dirty="0" smtClean="0">
              <a:solidFill>
                <a:srgbClr val="FFE0A3"/>
              </a:solidFill>
            </a:endParaRPr>
          </a:p>
        </p:txBody>
      </p:sp>
      <p:sp>
        <p:nvSpPr>
          <p:cNvPr id="36867" name="Rectangle 3"/>
          <p:cNvSpPr>
            <a:spLocks noGrp="1" noChangeArrowheads="1"/>
          </p:cNvSpPr>
          <p:nvPr>
            <p:ph type="body" idx="4294967295"/>
          </p:nvPr>
        </p:nvSpPr>
        <p:spPr>
          <a:xfrm>
            <a:off x="609600" y="1447800"/>
            <a:ext cx="8001000" cy="4495800"/>
          </a:xfrm>
        </p:spPr>
        <p:txBody>
          <a:bodyPr>
            <a:normAutofit/>
          </a:bodyPr>
          <a:lstStyle/>
          <a:p>
            <a:r>
              <a:rPr lang="en-CA" sz="3200" dirty="0" smtClean="0"/>
              <a:t>Step 1 – determine BPRS Impairment Score</a:t>
            </a:r>
            <a:endParaRPr lang="en-CA" sz="3200" dirty="0"/>
          </a:p>
        </p:txBody>
      </p:sp>
    </p:spTree>
    <p:extLst>
      <p:ext uri="{BB962C8B-B14F-4D97-AF65-F5344CB8AC3E}">
        <p14:creationId xmlns:p14="http://schemas.microsoft.com/office/powerpoint/2010/main" val="169830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68" y="0"/>
            <a:ext cx="5650663" cy="6858000"/>
          </a:xfrm>
          <a:prstGeom prst="rect">
            <a:avLst/>
          </a:prstGeom>
        </p:spPr>
      </p:pic>
    </p:spTree>
    <p:extLst>
      <p:ext uri="{BB962C8B-B14F-4D97-AF65-F5344CB8AC3E}">
        <p14:creationId xmlns:p14="http://schemas.microsoft.com/office/powerpoint/2010/main" val="32161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9144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315912"/>
            <a:ext cx="8915400" cy="979488"/>
          </a:xfrm>
        </p:spPr>
        <p:txBody>
          <a:bodyPr/>
          <a:lstStyle/>
          <a:p>
            <a:pPr algn="ctr" eaLnBrk="1" hangingPunct="1"/>
            <a:r>
              <a:rPr lang="en-US" sz="4000" b="1" dirty="0" smtClean="0">
                <a:solidFill>
                  <a:srgbClr val="FFE0A3"/>
                </a:solidFill>
              </a:rPr>
              <a:t>The brief psychiatric rating scale (</a:t>
            </a:r>
            <a:r>
              <a:rPr lang="en-US" sz="4000" b="1" dirty="0" err="1" smtClean="0">
                <a:solidFill>
                  <a:srgbClr val="FFE0A3"/>
                </a:solidFill>
              </a:rPr>
              <a:t>bprs</a:t>
            </a:r>
            <a:r>
              <a:rPr lang="en-US" sz="4000" b="1" dirty="0" smtClean="0">
                <a:solidFill>
                  <a:srgbClr val="FFE0A3"/>
                </a:solidFill>
              </a:rPr>
              <a:t>)</a:t>
            </a:r>
            <a:endParaRPr lang="en-US" b="1" dirty="0" smtClean="0">
              <a:solidFill>
                <a:srgbClr val="FFE0A3"/>
              </a:solidFill>
            </a:endParaRPr>
          </a:p>
        </p:txBody>
      </p:sp>
      <p:sp>
        <p:nvSpPr>
          <p:cNvPr id="36867" name="Rectangle 3"/>
          <p:cNvSpPr>
            <a:spLocks noGrp="1" noChangeArrowheads="1"/>
          </p:cNvSpPr>
          <p:nvPr>
            <p:ph type="body" idx="4294967295"/>
          </p:nvPr>
        </p:nvSpPr>
        <p:spPr>
          <a:xfrm>
            <a:off x="609600" y="1676400"/>
            <a:ext cx="8001000" cy="4495800"/>
          </a:xfrm>
        </p:spPr>
        <p:txBody>
          <a:bodyPr>
            <a:normAutofit/>
          </a:bodyPr>
          <a:lstStyle/>
          <a:p>
            <a:r>
              <a:rPr lang="en-CA" sz="3200" dirty="0" smtClean="0"/>
              <a:t>BPRS focus </a:t>
            </a:r>
            <a:r>
              <a:rPr lang="en-CA" sz="3200" dirty="0"/>
              <a:t>is solely on symptom severity</a:t>
            </a:r>
          </a:p>
        </p:txBody>
      </p:sp>
    </p:spTree>
    <p:extLst>
      <p:ext uri="{BB962C8B-B14F-4D97-AF65-F5344CB8AC3E}">
        <p14:creationId xmlns:p14="http://schemas.microsoft.com/office/powerpoint/2010/main" val="361294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5334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76200"/>
            <a:ext cx="8915400" cy="979488"/>
          </a:xfrm>
        </p:spPr>
        <p:txBody>
          <a:bodyPr/>
          <a:lstStyle/>
          <a:p>
            <a:pPr algn="ctr" eaLnBrk="1" hangingPunct="1"/>
            <a:r>
              <a:rPr lang="en-US" sz="4000" b="1" dirty="0" smtClean="0">
                <a:solidFill>
                  <a:srgbClr val="FFE0A3"/>
                </a:solidFill>
              </a:rPr>
              <a:t>Method of impairment rating</a:t>
            </a:r>
            <a:endParaRPr lang="en-US" b="1" dirty="0" smtClean="0">
              <a:solidFill>
                <a:srgbClr val="FFE0A3"/>
              </a:solidFill>
            </a:endParaRPr>
          </a:p>
        </p:txBody>
      </p:sp>
      <p:sp>
        <p:nvSpPr>
          <p:cNvPr id="36867" name="Rectangle 3"/>
          <p:cNvSpPr>
            <a:spLocks noGrp="1" noChangeArrowheads="1"/>
          </p:cNvSpPr>
          <p:nvPr>
            <p:ph type="body" idx="4294967295"/>
          </p:nvPr>
        </p:nvSpPr>
        <p:spPr>
          <a:xfrm>
            <a:off x="609600" y="1447800"/>
            <a:ext cx="8001000" cy="4495800"/>
          </a:xfrm>
        </p:spPr>
        <p:txBody>
          <a:bodyPr>
            <a:normAutofit/>
          </a:bodyPr>
          <a:lstStyle/>
          <a:p>
            <a:r>
              <a:rPr lang="en-CA" sz="3200" dirty="0"/>
              <a:t>Step 1 – determine BPRS Impairment </a:t>
            </a:r>
            <a:r>
              <a:rPr lang="en-CA" sz="3200" dirty="0" smtClean="0"/>
              <a:t>Score</a:t>
            </a:r>
          </a:p>
          <a:p>
            <a:r>
              <a:rPr lang="en-CA" sz="3200" dirty="0" smtClean="0"/>
              <a:t>Step 2 – determine GAF Impairment Score</a:t>
            </a:r>
            <a:endParaRPr lang="en-CA" sz="3200" dirty="0"/>
          </a:p>
        </p:txBody>
      </p:sp>
    </p:spTree>
    <p:extLst>
      <p:ext uri="{BB962C8B-B14F-4D97-AF65-F5344CB8AC3E}">
        <p14:creationId xmlns:p14="http://schemas.microsoft.com/office/powerpoint/2010/main" val="292533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712" y="0"/>
            <a:ext cx="6718575" cy="6858000"/>
          </a:xfrm>
          <a:prstGeom prst="rect">
            <a:avLst/>
          </a:prstGeom>
        </p:spPr>
      </p:pic>
    </p:spTree>
    <p:extLst>
      <p:ext uri="{BB962C8B-B14F-4D97-AF65-F5344CB8AC3E}">
        <p14:creationId xmlns:p14="http://schemas.microsoft.com/office/powerpoint/2010/main" val="306088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212712" y="0"/>
            <a:ext cx="6718575" cy="685800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67200"/>
            <a:ext cx="9144000" cy="734786"/>
          </a:xfrm>
          <a:prstGeom prst="rect">
            <a:avLst/>
          </a:prstGeom>
        </p:spPr>
      </p:pic>
      <p:sp>
        <p:nvSpPr>
          <p:cNvPr id="5" name="Rectangle 4"/>
          <p:cNvSpPr/>
          <p:nvPr/>
        </p:nvSpPr>
        <p:spPr>
          <a:xfrm>
            <a:off x="1212712" y="3491593"/>
            <a:ext cx="6559688" cy="571500"/>
          </a:xfrm>
          <a:prstGeom prst="rect">
            <a:avLst/>
          </a:prstGeom>
          <a:solidFill>
            <a:srgbClr val="FFFF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1654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9144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315912"/>
            <a:ext cx="8915400" cy="979488"/>
          </a:xfrm>
        </p:spPr>
        <p:txBody>
          <a:bodyPr/>
          <a:lstStyle/>
          <a:p>
            <a:pPr algn="ctr" eaLnBrk="1" hangingPunct="1"/>
            <a:r>
              <a:rPr lang="en-US" sz="3800" b="1" dirty="0" smtClean="0">
                <a:solidFill>
                  <a:srgbClr val="FFE0A3"/>
                </a:solidFill>
              </a:rPr>
              <a:t>Global Assessment of </a:t>
            </a:r>
            <a:br>
              <a:rPr lang="en-US" sz="3800" b="1" dirty="0" smtClean="0">
                <a:solidFill>
                  <a:srgbClr val="FFE0A3"/>
                </a:solidFill>
              </a:rPr>
            </a:br>
            <a:r>
              <a:rPr lang="en-US" sz="3800" b="1" dirty="0" smtClean="0">
                <a:solidFill>
                  <a:srgbClr val="FFE0A3"/>
                </a:solidFill>
              </a:rPr>
              <a:t>functioning (</a:t>
            </a:r>
            <a:r>
              <a:rPr lang="en-US" sz="3800" b="1" dirty="0" err="1" smtClean="0">
                <a:solidFill>
                  <a:srgbClr val="FFE0A3"/>
                </a:solidFill>
              </a:rPr>
              <a:t>gaf</a:t>
            </a:r>
            <a:r>
              <a:rPr lang="en-US" sz="3800" b="1" dirty="0" smtClean="0">
                <a:solidFill>
                  <a:srgbClr val="FFE0A3"/>
                </a:solidFill>
              </a:rPr>
              <a:t>)</a:t>
            </a:r>
          </a:p>
        </p:txBody>
      </p:sp>
      <p:sp>
        <p:nvSpPr>
          <p:cNvPr id="36867" name="Rectangle 3"/>
          <p:cNvSpPr>
            <a:spLocks noGrp="1" noChangeArrowheads="1"/>
          </p:cNvSpPr>
          <p:nvPr>
            <p:ph type="body" idx="4294967295"/>
          </p:nvPr>
        </p:nvSpPr>
        <p:spPr>
          <a:xfrm>
            <a:off x="609600" y="1676400"/>
            <a:ext cx="8001000" cy="4495800"/>
          </a:xfrm>
        </p:spPr>
        <p:txBody>
          <a:bodyPr>
            <a:normAutofit/>
          </a:bodyPr>
          <a:lstStyle/>
          <a:p>
            <a:r>
              <a:rPr lang="en-CA" sz="3200" dirty="0"/>
              <a:t>GAF is based only on psychological, social and occupational </a:t>
            </a:r>
            <a:r>
              <a:rPr lang="en-CA" sz="3200" dirty="0" smtClean="0"/>
              <a:t>functioning</a:t>
            </a:r>
            <a:endParaRPr lang="en-CA" sz="3200" dirty="0"/>
          </a:p>
        </p:txBody>
      </p:sp>
    </p:spTree>
    <p:extLst>
      <p:ext uri="{BB962C8B-B14F-4D97-AF65-F5344CB8AC3E}">
        <p14:creationId xmlns:p14="http://schemas.microsoft.com/office/powerpoint/2010/main" val="21257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5334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76200"/>
            <a:ext cx="8915400" cy="979488"/>
          </a:xfrm>
        </p:spPr>
        <p:txBody>
          <a:bodyPr/>
          <a:lstStyle/>
          <a:p>
            <a:pPr algn="ctr" eaLnBrk="1" hangingPunct="1"/>
            <a:r>
              <a:rPr lang="en-US" sz="4000" b="1" dirty="0" smtClean="0">
                <a:solidFill>
                  <a:srgbClr val="FFE0A3"/>
                </a:solidFill>
              </a:rPr>
              <a:t>Method of impairment rating</a:t>
            </a:r>
            <a:endParaRPr lang="en-US" b="1" dirty="0" smtClean="0">
              <a:solidFill>
                <a:srgbClr val="FFE0A3"/>
              </a:solidFill>
            </a:endParaRPr>
          </a:p>
        </p:txBody>
      </p:sp>
      <p:sp>
        <p:nvSpPr>
          <p:cNvPr id="36867" name="Rectangle 3"/>
          <p:cNvSpPr>
            <a:spLocks noGrp="1" noChangeArrowheads="1"/>
          </p:cNvSpPr>
          <p:nvPr>
            <p:ph type="body" idx="4294967295"/>
          </p:nvPr>
        </p:nvSpPr>
        <p:spPr>
          <a:xfrm>
            <a:off x="609600" y="1447800"/>
            <a:ext cx="8001000" cy="4495800"/>
          </a:xfrm>
        </p:spPr>
        <p:txBody>
          <a:bodyPr>
            <a:normAutofit/>
          </a:bodyPr>
          <a:lstStyle/>
          <a:p>
            <a:r>
              <a:rPr lang="en-CA" sz="3200" dirty="0"/>
              <a:t>Step 1 – determine BPRS Impairment Score</a:t>
            </a:r>
          </a:p>
          <a:p>
            <a:r>
              <a:rPr lang="en-CA" sz="3200" dirty="0"/>
              <a:t>Step 2 – determine GAF Impairment Score</a:t>
            </a:r>
          </a:p>
          <a:p>
            <a:r>
              <a:rPr lang="en-CA" sz="3200" dirty="0" smtClean="0"/>
              <a:t>Step 3 – determine PIRS Impairment Score</a:t>
            </a:r>
            <a:endParaRPr lang="en-CA" sz="3200" dirty="0"/>
          </a:p>
        </p:txBody>
      </p:sp>
    </p:spTree>
    <p:extLst>
      <p:ext uri="{BB962C8B-B14F-4D97-AF65-F5344CB8AC3E}">
        <p14:creationId xmlns:p14="http://schemas.microsoft.com/office/powerpoint/2010/main" val="105074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68" y="0"/>
            <a:ext cx="5650663" cy="6858000"/>
          </a:xfrm>
          <a:prstGeom prst="rect">
            <a:avLst/>
          </a:prstGeom>
        </p:spPr>
      </p:pic>
    </p:spTree>
    <p:extLst>
      <p:ext uri="{BB962C8B-B14F-4D97-AF65-F5344CB8AC3E}">
        <p14:creationId xmlns:p14="http://schemas.microsoft.com/office/powerpoint/2010/main" val="24782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rizon.png"/>
          <p:cNvPicPr>
            <a:picLocks noChangeAspect="1"/>
          </p:cNvPicPr>
          <p:nvPr/>
        </p:nvPicPr>
        <p:blipFill>
          <a:blip r:embed="rId3">
            <a:extLst>
              <a:ext uri="{28A0092B-C50C-407E-A947-70E740481C1C}">
                <a14:useLocalDpi xmlns:a14="http://schemas.microsoft.com/office/drawing/2010/main" val="0"/>
              </a:ext>
            </a:extLst>
          </a:blip>
          <a:srcRect b="33333"/>
          <a:stretch>
            <a:fillRect/>
          </a:stretch>
        </p:blipFill>
        <p:spPr bwMode="auto">
          <a:xfrm>
            <a:off x="152400" y="9144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idx="4294967295"/>
          </p:nvPr>
        </p:nvSpPr>
        <p:spPr>
          <a:xfrm>
            <a:off x="76200" y="315912"/>
            <a:ext cx="8915400" cy="979488"/>
          </a:xfrm>
        </p:spPr>
        <p:txBody>
          <a:bodyPr/>
          <a:lstStyle/>
          <a:p>
            <a:pPr algn="ctr" eaLnBrk="1" hangingPunct="1"/>
            <a:r>
              <a:rPr lang="en-US" sz="4000" b="1" dirty="0" smtClean="0">
                <a:solidFill>
                  <a:srgbClr val="FFE0A3"/>
                </a:solidFill>
              </a:rPr>
              <a:t>psychiatric impairment rating scale (</a:t>
            </a:r>
            <a:r>
              <a:rPr lang="en-US" sz="4000" b="1" dirty="0" err="1" smtClean="0">
                <a:solidFill>
                  <a:srgbClr val="FFE0A3"/>
                </a:solidFill>
              </a:rPr>
              <a:t>pirs</a:t>
            </a:r>
            <a:r>
              <a:rPr lang="en-US" sz="4000" b="1" dirty="0" smtClean="0">
                <a:solidFill>
                  <a:srgbClr val="FFE0A3"/>
                </a:solidFill>
              </a:rPr>
              <a:t>)</a:t>
            </a:r>
            <a:endParaRPr lang="en-US" b="1" dirty="0" smtClean="0">
              <a:solidFill>
                <a:srgbClr val="FFE0A3"/>
              </a:solidFill>
            </a:endParaRPr>
          </a:p>
        </p:txBody>
      </p:sp>
      <p:sp>
        <p:nvSpPr>
          <p:cNvPr id="36867" name="Rectangle 3"/>
          <p:cNvSpPr>
            <a:spLocks noGrp="1" noChangeArrowheads="1"/>
          </p:cNvSpPr>
          <p:nvPr>
            <p:ph type="body" idx="4294967295"/>
          </p:nvPr>
        </p:nvSpPr>
        <p:spPr>
          <a:xfrm>
            <a:off x="609600" y="1676400"/>
            <a:ext cx="8001000" cy="4495800"/>
          </a:xfrm>
        </p:spPr>
        <p:txBody>
          <a:bodyPr>
            <a:normAutofit/>
          </a:bodyPr>
          <a:lstStyle/>
          <a:p>
            <a:r>
              <a:rPr lang="en-CA" sz="3200" dirty="0"/>
              <a:t>PIRS focus is role function</a:t>
            </a:r>
          </a:p>
        </p:txBody>
      </p:sp>
    </p:spTree>
    <p:extLst>
      <p:ext uri="{BB962C8B-B14F-4D97-AF65-F5344CB8AC3E}">
        <p14:creationId xmlns:p14="http://schemas.microsoft.com/office/powerpoint/2010/main" val="277961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04800"/>
            <a:ext cx="8915400" cy="1143000"/>
          </a:xfrm>
        </p:spPr>
        <p:txBody>
          <a:bodyPr/>
          <a:lstStyle/>
          <a:p>
            <a:r>
              <a:rPr lang="en-CA" b="0" dirty="0" smtClean="0"/>
              <a:t>Reduction in Catastrophic Benefits</a:t>
            </a:r>
            <a:endParaRPr lang="en-CA" b="0" dirty="0"/>
          </a:p>
        </p:txBody>
      </p:sp>
      <p:sp>
        <p:nvSpPr>
          <p:cNvPr id="5" name="Rectangle 4"/>
          <p:cNvSpPr>
            <a:spLocks noChangeArrowheads="1"/>
          </p:cNvSpPr>
          <p:nvPr/>
        </p:nvSpPr>
        <p:spPr bwMode="auto">
          <a:xfrm>
            <a:off x="609600" y="9906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6" name="Subtitle 2"/>
          <p:cNvSpPr txBox="1">
            <a:spLocks/>
          </p:cNvSpPr>
          <p:nvPr/>
        </p:nvSpPr>
        <p:spPr bwMode="auto">
          <a:xfrm>
            <a:off x="609600" y="1371600"/>
            <a:ext cx="7772400" cy="19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3200" b="1" i="1">
                <a:solidFill>
                  <a:schemeClr val="bg1"/>
                </a:solidFill>
                <a:latin typeface="+mn-lt"/>
                <a:ea typeface="+mn-ea"/>
                <a:cs typeface="+mn-cs"/>
              </a:defRPr>
            </a:lvl1pPr>
            <a:lvl2pPr marL="514350" indent="-225425" algn="l" rtl="0" eaLnBrk="0" fontAlgn="base" hangingPunct="0">
              <a:spcBef>
                <a:spcPct val="40000"/>
              </a:spcBef>
              <a:spcAft>
                <a:spcPct val="0"/>
              </a:spcAft>
              <a:buChar char="–"/>
              <a:defRPr sz="2400">
                <a:solidFill>
                  <a:schemeClr val="bg1"/>
                </a:solidFill>
                <a:latin typeface="+mn-lt"/>
                <a:ea typeface="+mn-ea"/>
              </a:defRPr>
            </a:lvl2pPr>
            <a:lvl3pPr marL="852488" indent="-223838" algn="l" rtl="0" eaLnBrk="0" fontAlgn="base" hangingPunct="0">
              <a:spcBef>
                <a:spcPct val="40000"/>
              </a:spcBef>
              <a:spcAft>
                <a:spcPct val="0"/>
              </a:spcAft>
              <a:buChar char="–"/>
              <a:defRPr>
                <a:solidFill>
                  <a:schemeClr val="bg1"/>
                </a:solidFill>
                <a:latin typeface="+mn-lt"/>
                <a:ea typeface="+mn-ea"/>
              </a:defRPr>
            </a:lvl3pPr>
            <a:lvl4pPr marL="1201738" indent="-234950" algn="l" rtl="0" eaLnBrk="0" fontAlgn="base" hangingPunct="0">
              <a:spcBef>
                <a:spcPct val="40000"/>
              </a:spcBef>
              <a:spcAft>
                <a:spcPct val="0"/>
              </a:spcAft>
              <a:buChar char="–"/>
              <a:defRPr>
                <a:solidFill>
                  <a:schemeClr val="bg1"/>
                </a:solidFill>
                <a:latin typeface="+mn-lt"/>
                <a:ea typeface="+mn-ea"/>
              </a:defRPr>
            </a:lvl4pPr>
            <a:lvl5pPr marL="1541463" indent="-225425" algn="l" rtl="0" eaLnBrk="0" fontAlgn="base" hangingPunct="0">
              <a:spcBef>
                <a:spcPct val="40000"/>
              </a:spcBef>
              <a:spcAft>
                <a:spcPct val="0"/>
              </a:spcAft>
              <a:buChar char="–"/>
              <a:defRPr>
                <a:solidFill>
                  <a:schemeClr val="bg1"/>
                </a:solidFill>
                <a:latin typeface="+mn-lt"/>
                <a:ea typeface="+mn-ea"/>
              </a:defRPr>
            </a:lvl5pPr>
            <a:lvl6pPr marL="1998663" indent="-225425" algn="l" rtl="0" fontAlgn="base">
              <a:spcBef>
                <a:spcPct val="40000"/>
              </a:spcBef>
              <a:spcAft>
                <a:spcPct val="0"/>
              </a:spcAft>
              <a:buChar char="–"/>
              <a:defRPr>
                <a:solidFill>
                  <a:schemeClr val="bg1"/>
                </a:solidFill>
                <a:latin typeface="+mn-lt"/>
                <a:ea typeface="+mn-ea"/>
              </a:defRPr>
            </a:lvl6pPr>
            <a:lvl7pPr marL="2455863" indent="-225425" algn="l" rtl="0" fontAlgn="base">
              <a:spcBef>
                <a:spcPct val="40000"/>
              </a:spcBef>
              <a:spcAft>
                <a:spcPct val="0"/>
              </a:spcAft>
              <a:buChar char="–"/>
              <a:defRPr>
                <a:solidFill>
                  <a:schemeClr val="bg1"/>
                </a:solidFill>
                <a:latin typeface="+mn-lt"/>
                <a:ea typeface="+mn-ea"/>
              </a:defRPr>
            </a:lvl7pPr>
            <a:lvl8pPr marL="2913063" indent="-225425" algn="l" rtl="0" fontAlgn="base">
              <a:spcBef>
                <a:spcPct val="40000"/>
              </a:spcBef>
              <a:spcAft>
                <a:spcPct val="0"/>
              </a:spcAft>
              <a:buChar char="–"/>
              <a:defRPr>
                <a:solidFill>
                  <a:schemeClr val="bg1"/>
                </a:solidFill>
                <a:latin typeface="+mn-lt"/>
                <a:ea typeface="+mn-ea"/>
              </a:defRPr>
            </a:lvl8pPr>
            <a:lvl9pPr marL="3370263" indent="-225425" algn="l" rtl="0" fontAlgn="base">
              <a:spcBef>
                <a:spcPct val="40000"/>
              </a:spcBef>
              <a:spcAft>
                <a:spcPct val="0"/>
              </a:spcAft>
              <a:buChar char="–"/>
              <a:defRPr>
                <a:solidFill>
                  <a:schemeClr val="bg1"/>
                </a:solidFill>
                <a:latin typeface="+mn-lt"/>
                <a:ea typeface="+mn-ea"/>
              </a:defRPr>
            </a:lvl9pPr>
          </a:lstStyle>
          <a:p>
            <a:pPr marL="457200" indent="-457200">
              <a:spcBef>
                <a:spcPts val="0"/>
              </a:spcBef>
              <a:buFontTx/>
              <a:buChar char="-"/>
            </a:pPr>
            <a:endParaRPr lang="en-US" sz="2800" kern="0" dirty="0" smtClean="0"/>
          </a:p>
          <a:p>
            <a:pPr marL="457200" indent="-457200">
              <a:spcBef>
                <a:spcPts val="0"/>
              </a:spcBef>
              <a:buFontTx/>
              <a:buChar char="-"/>
            </a:pPr>
            <a:r>
              <a:rPr lang="en-US" sz="2800" b="0" kern="0" dirty="0" smtClean="0"/>
              <a:t>Currently $1mm for AC and $1mm for MR. As of June 1, 2016 – total of $1mm for both combined over lifetime. </a:t>
            </a:r>
            <a:r>
              <a:rPr lang="en-US" sz="2800" kern="0" dirty="0" smtClean="0"/>
              <a:t> </a:t>
            </a:r>
          </a:p>
          <a:p>
            <a:pPr marL="457200" indent="-457200">
              <a:spcBef>
                <a:spcPts val="0"/>
              </a:spcBef>
              <a:buFontTx/>
              <a:buChar char="-"/>
            </a:pPr>
            <a:endParaRPr lang="en-US" sz="2800" kern="0" dirty="0" smtClean="0"/>
          </a:p>
          <a:p>
            <a:pPr marL="457200" indent="-457200">
              <a:spcBef>
                <a:spcPts val="0"/>
              </a:spcBef>
              <a:buFontTx/>
              <a:buChar char="-"/>
            </a:pPr>
            <a:r>
              <a:rPr lang="en-US" sz="2800" b="0" kern="0" dirty="0" smtClean="0"/>
              <a:t>Changes only apply to accidents on or after June 1, 2016. </a:t>
            </a:r>
          </a:p>
          <a:p>
            <a:pPr>
              <a:spcBef>
                <a:spcPts val="0"/>
              </a:spcBef>
            </a:pPr>
            <a:endParaRPr lang="en-US" sz="2800" kern="0" dirty="0" smtClean="0"/>
          </a:p>
        </p:txBody>
      </p:sp>
    </p:spTree>
    <p:extLst>
      <p:ext uri="{BB962C8B-B14F-4D97-AF65-F5344CB8AC3E}">
        <p14:creationId xmlns:p14="http://schemas.microsoft.com/office/powerpoint/2010/main" val="40896165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793" y="-1"/>
            <a:ext cx="5472000" cy="6907974"/>
          </a:xfrm>
          <a:prstGeom prst="rect">
            <a:avLst/>
          </a:prstGeom>
        </p:spPr>
      </p:pic>
    </p:spTree>
    <p:extLst>
      <p:ext uri="{BB962C8B-B14F-4D97-AF65-F5344CB8AC3E}">
        <p14:creationId xmlns:p14="http://schemas.microsoft.com/office/powerpoint/2010/main" val="40762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r="4809"/>
          <a:stretch/>
        </p:blipFill>
        <p:spPr>
          <a:xfrm>
            <a:off x="1721756" y="-1"/>
            <a:ext cx="5745844" cy="6893247"/>
          </a:xfrm>
          <a:prstGeom prst="rect">
            <a:avLst/>
          </a:prstGeom>
        </p:spPr>
      </p:pic>
    </p:spTree>
    <p:extLst>
      <p:ext uri="{BB962C8B-B14F-4D97-AF65-F5344CB8AC3E}">
        <p14:creationId xmlns:p14="http://schemas.microsoft.com/office/powerpoint/2010/main" val="210637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4665"/>
          <a:stretch/>
        </p:blipFill>
        <p:spPr>
          <a:xfrm>
            <a:off x="1959429" y="0"/>
            <a:ext cx="5493974" cy="6858000"/>
          </a:xfrm>
          <a:prstGeom prst="rect">
            <a:avLst/>
          </a:prstGeom>
        </p:spPr>
      </p:pic>
    </p:spTree>
    <p:extLst>
      <p:ext uri="{BB962C8B-B14F-4D97-AF65-F5344CB8AC3E}">
        <p14:creationId xmlns:p14="http://schemas.microsoft.com/office/powerpoint/2010/main" val="266166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68" y="0"/>
            <a:ext cx="5650663" cy="6858000"/>
          </a:xfrm>
          <a:prstGeom prst="rect">
            <a:avLst/>
          </a:prstGeom>
        </p:spPr>
      </p:pic>
    </p:spTree>
    <p:extLst>
      <p:ext uri="{BB962C8B-B14F-4D97-AF65-F5344CB8AC3E}">
        <p14:creationId xmlns:p14="http://schemas.microsoft.com/office/powerpoint/2010/main" val="204450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746668" y="0"/>
            <a:ext cx="5650663" cy="685800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04801"/>
            <a:ext cx="5560291" cy="4267200"/>
          </a:xfrm>
          <a:prstGeom prst="rect">
            <a:avLst/>
          </a:prstGeom>
        </p:spPr>
      </p:pic>
      <p:sp>
        <p:nvSpPr>
          <p:cNvPr id="5" name="Rectangle 4"/>
          <p:cNvSpPr/>
          <p:nvPr/>
        </p:nvSpPr>
        <p:spPr>
          <a:xfrm>
            <a:off x="4419600" y="4585254"/>
            <a:ext cx="2977731" cy="2272746"/>
          </a:xfrm>
          <a:prstGeom prst="rect">
            <a:avLst/>
          </a:prstGeom>
          <a:solidFill>
            <a:srgbClr val="FFFF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8817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371600"/>
            <a:ext cx="8001000" cy="4419600"/>
          </a:xfrm>
        </p:spPr>
        <p:txBody>
          <a:bodyPr/>
          <a:lstStyle/>
          <a:p>
            <a:pPr lvl="0">
              <a:buFontTx/>
              <a:buChar char="-"/>
            </a:pPr>
            <a:r>
              <a:rPr lang="en-CA" b="0" dirty="0" smtClean="0"/>
              <a:t>Requires 3 </a:t>
            </a:r>
            <a:r>
              <a:rPr lang="en-CA" b="0" dirty="0"/>
              <a:t>Class 4 Marked Impairments of 4 areas of </a:t>
            </a:r>
            <a:r>
              <a:rPr lang="en-CA" b="0" dirty="0" smtClean="0"/>
              <a:t>function.</a:t>
            </a:r>
            <a:endParaRPr lang="en-CA" b="0" dirty="0"/>
          </a:p>
          <a:p>
            <a:pPr lvl="0">
              <a:buFontTx/>
              <a:buChar char="-"/>
            </a:pPr>
            <a:r>
              <a:rPr lang="en-CA" b="0" dirty="0" smtClean="0"/>
              <a:t>“</a:t>
            </a:r>
            <a:r>
              <a:rPr lang="en-CA" b="0" dirty="0"/>
              <a:t>Impairment levels significantly impede useful functioning</a:t>
            </a:r>
            <a:r>
              <a:rPr lang="en-CA" b="0" dirty="0" smtClean="0"/>
              <a:t>”.</a:t>
            </a:r>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pPr lvl="0"/>
            <a:r>
              <a:rPr lang="en-CA" b="0" dirty="0"/>
              <a:t>Psychiatric Impairment</a:t>
            </a:r>
            <a:br>
              <a:rPr lang="en-CA" b="0" dirty="0"/>
            </a:br>
            <a:endParaRPr lang="en-CA" b="0" dirty="0"/>
          </a:p>
        </p:txBody>
      </p:sp>
    </p:spTree>
    <p:extLst>
      <p:ext uri="{BB962C8B-B14F-4D97-AF65-F5344CB8AC3E}">
        <p14:creationId xmlns:p14="http://schemas.microsoft.com/office/powerpoint/2010/main" val="8138962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219200"/>
            <a:ext cx="8001000" cy="4876800"/>
          </a:xfrm>
        </p:spPr>
        <p:txBody>
          <a:bodyPr/>
          <a:lstStyle/>
          <a:p>
            <a:pPr lvl="0">
              <a:buFontTx/>
              <a:buChar char="-"/>
            </a:pPr>
            <a:r>
              <a:rPr lang="en-CA" b="0" dirty="0" smtClean="0"/>
              <a:t>Areas </a:t>
            </a:r>
            <a:r>
              <a:rPr lang="en-CA" b="0" dirty="0"/>
              <a:t>of function assessed</a:t>
            </a:r>
            <a:r>
              <a:rPr lang="en-CA" b="0" dirty="0" smtClean="0"/>
              <a:t>:</a:t>
            </a:r>
            <a:endParaRPr lang="en-CA" b="0" dirty="0"/>
          </a:p>
          <a:p>
            <a:pPr marL="854075" lvl="1" indent="-514350">
              <a:buFont typeface="+mj-lt"/>
              <a:buAutoNum type="arabicPeriod"/>
            </a:pPr>
            <a:r>
              <a:rPr lang="en-CA" sz="2600" b="0" dirty="0" smtClean="0"/>
              <a:t>Activities </a:t>
            </a:r>
            <a:r>
              <a:rPr lang="en-CA" sz="2600" b="0" dirty="0"/>
              <a:t>of Daily </a:t>
            </a:r>
            <a:r>
              <a:rPr lang="en-CA" sz="2600" b="0" dirty="0" smtClean="0"/>
              <a:t>Living.</a:t>
            </a:r>
            <a:endParaRPr lang="en-CA" sz="2600" b="0" dirty="0"/>
          </a:p>
          <a:p>
            <a:pPr marL="854075" lvl="1" indent="-514350">
              <a:buFont typeface="+mj-lt"/>
              <a:buAutoNum type="arabicPeriod"/>
            </a:pPr>
            <a:r>
              <a:rPr lang="en-CA" sz="2600" b="0" dirty="0" smtClean="0"/>
              <a:t>Social functioning.</a:t>
            </a:r>
            <a:endParaRPr lang="en-CA" sz="2600" b="0" dirty="0"/>
          </a:p>
          <a:p>
            <a:pPr marL="854075" lvl="1" indent="-514350">
              <a:buFont typeface="+mj-lt"/>
              <a:buAutoNum type="arabicPeriod"/>
            </a:pPr>
            <a:r>
              <a:rPr lang="en-CA" sz="2600" b="0" dirty="0" smtClean="0"/>
              <a:t>Concentration</a:t>
            </a:r>
            <a:r>
              <a:rPr lang="en-CA" sz="2600" b="0" dirty="0"/>
              <a:t>, persistence and pace (ability to focus attention to permit timely completion of tasks in a </a:t>
            </a:r>
            <a:r>
              <a:rPr lang="en-CA" sz="2600" b="0" dirty="0" err="1"/>
              <a:t>worklike</a:t>
            </a:r>
            <a:r>
              <a:rPr lang="en-CA" sz="2600" b="0" dirty="0"/>
              <a:t> </a:t>
            </a:r>
            <a:r>
              <a:rPr lang="en-CA" sz="2600" b="0" dirty="0" smtClean="0"/>
              <a:t>setting).</a:t>
            </a:r>
            <a:endParaRPr lang="en-CA" sz="2600" b="0" dirty="0"/>
          </a:p>
          <a:p>
            <a:pPr marL="854075" lvl="1" indent="-514350">
              <a:buFont typeface="+mj-lt"/>
              <a:buAutoNum type="arabicPeriod"/>
            </a:pPr>
            <a:r>
              <a:rPr lang="en-CA" sz="2600" b="0" dirty="0" smtClean="0"/>
              <a:t>Repeated </a:t>
            </a:r>
            <a:r>
              <a:rPr lang="en-CA" sz="2600" b="0" dirty="0"/>
              <a:t>failure to adapt to stressful circumstances (in work or </a:t>
            </a:r>
            <a:r>
              <a:rPr lang="en-CA" sz="2600" b="0" dirty="0" err="1"/>
              <a:t>worklike</a:t>
            </a:r>
            <a:r>
              <a:rPr lang="en-CA" sz="2600" b="0" dirty="0"/>
              <a:t> </a:t>
            </a:r>
            <a:r>
              <a:rPr lang="en-CA" sz="2600" b="0" dirty="0" smtClean="0"/>
              <a:t>settings).</a:t>
            </a:r>
            <a:endParaRPr lang="en-CA" sz="2600" b="0" dirty="0"/>
          </a:p>
          <a:p>
            <a:pPr>
              <a:buFontTx/>
              <a:buChar char="-"/>
            </a:pPr>
            <a:r>
              <a:rPr lang="en-CA" b="0" dirty="0" smtClean="0"/>
              <a:t>Must </a:t>
            </a:r>
            <a:r>
              <a:rPr lang="en-CA" b="0" dirty="0"/>
              <a:t>wait 2 years unless will always be 3 Class 4 </a:t>
            </a:r>
            <a:r>
              <a:rPr lang="en-CA" b="0" dirty="0" smtClean="0"/>
              <a:t>Impairments.</a:t>
            </a:r>
            <a:endParaRPr lang="en-US" altLang="en-US" b="0" i="0" dirty="0" smtClean="0"/>
          </a:p>
          <a:p>
            <a:pPr eaLnBrk="1" hangingPunct="1"/>
            <a:endParaRPr lang="en-US" altLang="en-US" b="0" i="0" dirty="0" smtClean="0"/>
          </a:p>
          <a:p>
            <a:pPr eaLnBrk="1" hangingPunct="1"/>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pPr lvl="0"/>
            <a:r>
              <a:rPr lang="en-CA" b="0" dirty="0"/>
              <a:t>Psychiatric Impairment</a:t>
            </a:r>
            <a:br>
              <a:rPr lang="en-CA" b="0" dirty="0"/>
            </a:br>
            <a:endParaRPr lang="en-CA" b="0" dirty="0"/>
          </a:p>
        </p:txBody>
      </p:sp>
    </p:spTree>
    <p:extLst>
      <p:ext uri="{BB962C8B-B14F-4D97-AF65-F5344CB8AC3E}">
        <p14:creationId xmlns:p14="http://schemas.microsoft.com/office/powerpoint/2010/main" val="2022784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077200" cy="1143000"/>
          </a:xfrm>
        </p:spPr>
        <p:txBody>
          <a:bodyPr/>
          <a:lstStyle/>
          <a:p>
            <a:pPr lvl="0"/>
            <a:r>
              <a:rPr lang="en-CA" b="0" dirty="0" smtClean="0"/>
              <a:t>Insureds no longer have right to sue AB insurers in court</a:t>
            </a:r>
            <a:r>
              <a:rPr lang="en-CA" b="0" dirty="0"/>
              <a:t/>
            </a:r>
            <a:br>
              <a:rPr lang="en-CA" b="0" dirty="0"/>
            </a:br>
            <a:endParaRPr lang="en-CA" b="0" dirty="0"/>
          </a:p>
        </p:txBody>
      </p:sp>
      <p:sp>
        <p:nvSpPr>
          <p:cNvPr id="5" name="Rectangle 4"/>
          <p:cNvSpPr>
            <a:spLocks noChangeArrowheads="1"/>
          </p:cNvSpPr>
          <p:nvPr/>
        </p:nvSpPr>
        <p:spPr bwMode="auto">
          <a:xfrm>
            <a:off x="609600" y="15240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6" name="Rectangle 5"/>
          <p:cNvSpPr/>
          <p:nvPr/>
        </p:nvSpPr>
        <p:spPr>
          <a:xfrm>
            <a:off x="638174" y="1828800"/>
            <a:ext cx="7820025" cy="3539430"/>
          </a:xfrm>
          <a:prstGeom prst="rect">
            <a:avLst/>
          </a:prstGeom>
        </p:spPr>
        <p:txBody>
          <a:bodyPr wrap="square">
            <a:spAutoFit/>
          </a:bodyPr>
          <a:lstStyle/>
          <a:p>
            <a:pPr marL="457200" indent="-457200">
              <a:spcBef>
                <a:spcPts val="0"/>
              </a:spcBef>
              <a:buFontTx/>
              <a:buChar char="-"/>
            </a:pPr>
            <a:r>
              <a:rPr lang="en-US" sz="3200" i="1" dirty="0">
                <a:solidFill>
                  <a:schemeClr val="bg1"/>
                </a:solidFill>
                <a:latin typeface="+mn-lt"/>
                <a:ea typeface="+mn-ea"/>
              </a:rPr>
              <a:t>As of April 1, 2016 – elimination of </a:t>
            </a:r>
            <a:r>
              <a:rPr lang="en-US" sz="3200" i="1" dirty="0" smtClean="0">
                <a:solidFill>
                  <a:schemeClr val="bg1"/>
                </a:solidFill>
                <a:latin typeface="+mn-lt"/>
                <a:ea typeface="+mn-ea"/>
              </a:rPr>
              <a:t>FSCO </a:t>
            </a:r>
            <a:r>
              <a:rPr lang="en-US" sz="3200" i="1" dirty="0">
                <a:solidFill>
                  <a:schemeClr val="bg1"/>
                </a:solidFill>
                <a:latin typeface="+mn-lt"/>
                <a:ea typeface="+mn-ea"/>
              </a:rPr>
              <a:t>arbitrations and mediations.</a:t>
            </a:r>
          </a:p>
          <a:p>
            <a:pPr marL="457200" indent="-457200">
              <a:spcBef>
                <a:spcPts val="0"/>
              </a:spcBef>
              <a:buFontTx/>
              <a:buChar char="-"/>
            </a:pPr>
            <a:endParaRPr lang="en-US" sz="3200" i="1" dirty="0">
              <a:solidFill>
                <a:schemeClr val="bg1"/>
              </a:solidFill>
              <a:latin typeface="+mn-lt"/>
              <a:ea typeface="+mn-ea"/>
            </a:endParaRPr>
          </a:p>
          <a:p>
            <a:pPr marL="457200" indent="-457200">
              <a:spcBef>
                <a:spcPts val="0"/>
              </a:spcBef>
              <a:buFontTx/>
              <a:buChar char="-"/>
            </a:pPr>
            <a:r>
              <a:rPr lang="en-US" sz="3200" i="1" dirty="0">
                <a:solidFill>
                  <a:schemeClr val="bg1"/>
                </a:solidFill>
                <a:latin typeface="+mn-lt"/>
                <a:ea typeface="+mn-ea"/>
              </a:rPr>
              <a:t>Also as of April 1, 2016 – elimination of the right to sue AB insurers in court.</a:t>
            </a:r>
          </a:p>
          <a:p>
            <a:pPr>
              <a:spcBef>
                <a:spcPts val="0"/>
              </a:spcBef>
            </a:pPr>
            <a:endParaRPr lang="en-US" sz="3200" i="1" dirty="0">
              <a:solidFill>
                <a:schemeClr val="bg1"/>
              </a:solidFill>
              <a:latin typeface="+mn-lt"/>
              <a:ea typeface="+mn-ea"/>
            </a:endParaRPr>
          </a:p>
          <a:p>
            <a:pPr marL="457200" indent="-457200">
              <a:spcBef>
                <a:spcPts val="0"/>
              </a:spcBef>
              <a:buFontTx/>
              <a:buChar char="-"/>
            </a:pPr>
            <a:r>
              <a:rPr lang="en-US" sz="3200" i="1" dirty="0">
                <a:solidFill>
                  <a:schemeClr val="bg1"/>
                </a:solidFill>
                <a:latin typeface="+mn-lt"/>
                <a:ea typeface="+mn-ea"/>
              </a:rPr>
              <a:t>New LAT system.</a:t>
            </a:r>
          </a:p>
        </p:txBody>
      </p:sp>
    </p:spTree>
    <p:extLst>
      <p:ext uri="{BB962C8B-B14F-4D97-AF65-F5344CB8AC3E}">
        <p14:creationId xmlns:p14="http://schemas.microsoft.com/office/powerpoint/2010/main" val="1871689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2"/>
          <p:cNvSpPr txBox="1">
            <a:spLocks/>
          </p:cNvSpPr>
          <p:nvPr/>
        </p:nvSpPr>
        <p:spPr bwMode="auto">
          <a:xfrm>
            <a:off x="609600" y="1066800"/>
            <a:ext cx="7772400" cy="241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3200" b="1" i="1">
                <a:solidFill>
                  <a:schemeClr val="bg1"/>
                </a:solidFill>
                <a:latin typeface="+mn-lt"/>
                <a:ea typeface="+mn-ea"/>
                <a:cs typeface="+mn-cs"/>
              </a:defRPr>
            </a:lvl1pPr>
            <a:lvl2pPr marL="514350" indent="-225425" algn="l" rtl="0" eaLnBrk="0" fontAlgn="base" hangingPunct="0">
              <a:spcBef>
                <a:spcPct val="40000"/>
              </a:spcBef>
              <a:spcAft>
                <a:spcPct val="0"/>
              </a:spcAft>
              <a:buChar char="–"/>
              <a:defRPr sz="2400">
                <a:solidFill>
                  <a:schemeClr val="bg1"/>
                </a:solidFill>
                <a:latin typeface="+mn-lt"/>
                <a:ea typeface="+mn-ea"/>
              </a:defRPr>
            </a:lvl2pPr>
            <a:lvl3pPr marL="852488" indent="-223838" algn="l" rtl="0" eaLnBrk="0" fontAlgn="base" hangingPunct="0">
              <a:spcBef>
                <a:spcPct val="40000"/>
              </a:spcBef>
              <a:spcAft>
                <a:spcPct val="0"/>
              </a:spcAft>
              <a:buChar char="–"/>
              <a:defRPr>
                <a:solidFill>
                  <a:schemeClr val="bg1"/>
                </a:solidFill>
                <a:latin typeface="+mn-lt"/>
                <a:ea typeface="+mn-ea"/>
              </a:defRPr>
            </a:lvl3pPr>
            <a:lvl4pPr marL="1201738" indent="-234950" algn="l" rtl="0" eaLnBrk="0" fontAlgn="base" hangingPunct="0">
              <a:spcBef>
                <a:spcPct val="40000"/>
              </a:spcBef>
              <a:spcAft>
                <a:spcPct val="0"/>
              </a:spcAft>
              <a:buChar char="–"/>
              <a:defRPr>
                <a:solidFill>
                  <a:schemeClr val="bg1"/>
                </a:solidFill>
                <a:latin typeface="+mn-lt"/>
                <a:ea typeface="+mn-ea"/>
              </a:defRPr>
            </a:lvl4pPr>
            <a:lvl5pPr marL="1541463" indent="-225425" algn="l" rtl="0" eaLnBrk="0" fontAlgn="base" hangingPunct="0">
              <a:spcBef>
                <a:spcPct val="40000"/>
              </a:spcBef>
              <a:spcAft>
                <a:spcPct val="0"/>
              </a:spcAft>
              <a:buChar char="–"/>
              <a:defRPr>
                <a:solidFill>
                  <a:schemeClr val="bg1"/>
                </a:solidFill>
                <a:latin typeface="+mn-lt"/>
                <a:ea typeface="+mn-ea"/>
              </a:defRPr>
            </a:lvl5pPr>
            <a:lvl6pPr marL="1998663" indent="-225425" algn="l" rtl="0" fontAlgn="base">
              <a:spcBef>
                <a:spcPct val="40000"/>
              </a:spcBef>
              <a:spcAft>
                <a:spcPct val="0"/>
              </a:spcAft>
              <a:buChar char="–"/>
              <a:defRPr>
                <a:solidFill>
                  <a:schemeClr val="bg1"/>
                </a:solidFill>
                <a:latin typeface="+mn-lt"/>
                <a:ea typeface="+mn-ea"/>
              </a:defRPr>
            </a:lvl6pPr>
            <a:lvl7pPr marL="2455863" indent="-225425" algn="l" rtl="0" fontAlgn="base">
              <a:spcBef>
                <a:spcPct val="40000"/>
              </a:spcBef>
              <a:spcAft>
                <a:spcPct val="0"/>
              </a:spcAft>
              <a:buChar char="–"/>
              <a:defRPr>
                <a:solidFill>
                  <a:schemeClr val="bg1"/>
                </a:solidFill>
                <a:latin typeface="+mn-lt"/>
                <a:ea typeface="+mn-ea"/>
              </a:defRPr>
            </a:lvl7pPr>
            <a:lvl8pPr marL="2913063" indent="-225425" algn="l" rtl="0" fontAlgn="base">
              <a:spcBef>
                <a:spcPct val="40000"/>
              </a:spcBef>
              <a:spcAft>
                <a:spcPct val="0"/>
              </a:spcAft>
              <a:buChar char="–"/>
              <a:defRPr>
                <a:solidFill>
                  <a:schemeClr val="bg1"/>
                </a:solidFill>
                <a:latin typeface="+mn-lt"/>
                <a:ea typeface="+mn-ea"/>
              </a:defRPr>
            </a:lvl8pPr>
            <a:lvl9pPr marL="3370263" indent="-225425" algn="l" rtl="0" fontAlgn="base">
              <a:spcBef>
                <a:spcPct val="40000"/>
              </a:spcBef>
              <a:spcAft>
                <a:spcPct val="0"/>
              </a:spcAft>
              <a:buChar char="–"/>
              <a:defRPr>
                <a:solidFill>
                  <a:schemeClr val="bg1"/>
                </a:solidFill>
                <a:latin typeface="+mn-lt"/>
                <a:ea typeface="+mn-ea"/>
              </a:defRPr>
            </a:lvl9pPr>
          </a:lstStyle>
          <a:p>
            <a:pPr>
              <a:spcBef>
                <a:spcPts val="0"/>
              </a:spcBef>
            </a:pPr>
            <a:endParaRPr lang="en-US" sz="2800" kern="0" dirty="0" smtClean="0"/>
          </a:p>
          <a:p>
            <a:pPr marL="0" indent="0">
              <a:spcBef>
                <a:spcPts val="0"/>
              </a:spcBef>
              <a:buNone/>
            </a:pPr>
            <a:r>
              <a:rPr lang="en-US" sz="2800" b="0" kern="0" dirty="0" smtClean="0"/>
              <a:t>- </a:t>
            </a:r>
            <a:r>
              <a:rPr lang="en-US" b="0" kern="1200" dirty="0" smtClean="0"/>
              <a:t>Work with OT and other professionals to create detailed reports to document the nature and extent of change in function. Will be very important in proving CAT.</a:t>
            </a:r>
          </a:p>
          <a:p>
            <a:pPr>
              <a:spcBef>
                <a:spcPts val="0"/>
              </a:spcBef>
            </a:pPr>
            <a:endParaRPr lang="en-US" sz="2800" b="0" kern="0" dirty="0" smtClean="0"/>
          </a:p>
          <a:p>
            <a:pPr marL="0" indent="0">
              <a:spcBef>
                <a:spcPts val="0"/>
              </a:spcBef>
              <a:buNone/>
            </a:pPr>
            <a:r>
              <a:rPr lang="en-US" b="0" kern="1200" dirty="0" smtClean="0"/>
              <a:t>-Access publicly funded services and resources to supplement accident benefits (e.g. March of Dimes, CCAC, OHIP).</a:t>
            </a:r>
          </a:p>
          <a:p>
            <a:pPr marL="457200" indent="-457200">
              <a:spcBef>
                <a:spcPts val="0"/>
              </a:spcBef>
              <a:buFontTx/>
              <a:buChar char="-"/>
            </a:pPr>
            <a:endParaRPr lang="en-US" sz="2800" kern="0" dirty="0" smtClean="0"/>
          </a:p>
          <a:p>
            <a:pPr>
              <a:spcBef>
                <a:spcPts val="0"/>
              </a:spcBef>
            </a:pPr>
            <a:endParaRPr lang="en-US" sz="2800" kern="0" dirty="0" smtClean="0"/>
          </a:p>
        </p:txBody>
      </p:sp>
      <p:sp>
        <p:nvSpPr>
          <p:cNvPr id="5" name="Title 1"/>
          <p:cNvSpPr>
            <a:spLocks noGrp="1"/>
          </p:cNvSpPr>
          <p:nvPr>
            <p:ph type="title"/>
          </p:nvPr>
        </p:nvSpPr>
        <p:spPr>
          <a:xfrm>
            <a:off x="457200" y="304800"/>
            <a:ext cx="8077200" cy="1143000"/>
          </a:xfrm>
        </p:spPr>
        <p:txBody>
          <a:bodyPr/>
          <a:lstStyle/>
          <a:p>
            <a:pPr lvl="0"/>
            <a:r>
              <a:rPr lang="en-CA" b="0" dirty="0" smtClean="0"/>
              <a:t>Strategies</a:t>
            </a:r>
            <a:r>
              <a:rPr lang="en-CA" b="0" dirty="0"/>
              <a:t/>
            </a:r>
            <a:br>
              <a:rPr lang="en-CA" b="0" dirty="0"/>
            </a:br>
            <a:endParaRPr lang="en-CA" b="0" dirty="0"/>
          </a:p>
        </p:txBody>
      </p:sp>
      <p:sp>
        <p:nvSpPr>
          <p:cNvPr id="6" name="Rectangle 5"/>
          <p:cNvSpPr>
            <a:spLocks noChangeArrowheads="1"/>
          </p:cNvSpPr>
          <p:nvPr/>
        </p:nvSpPr>
        <p:spPr bwMode="auto">
          <a:xfrm>
            <a:off x="609600" y="10668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dirty="0"/>
          </a:p>
        </p:txBody>
      </p:sp>
    </p:spTree>
    <p:extLst>
      <p:ext uri="{BB962C8B-B14F-4D97-AF65-F5344CB8AC3E}">
        <p14:creationId xmlns:p14="http://schemas.microsoft.com/office/powerpoint/2010/main" val="38566809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778" y="2493004"/>
            <a:ext cx="7772400" cy="1470025"/>
          </a:xfrm>
        </p:spPr>
        <p:txBody>
          <a:bodyPr/>
          <a:lstStyle/>
          <a:p>
            <a:r>
              <a:rPr lang="en-CA" dirty="0" smtClean="0">
                <a:solidFill>
                  <a:srgbClr val="FFCC66"/>
                </a:solidFill>
              </a:rPr>
              <a:t>QUESTIONS</a:t>
            </a:r>
            <a:endParaRPr lang="en-CA" dirty="0">
              <a:solidFill>
                <a:srgbClr val="FFCC66"/>
              </a:solidFill>
            </a:endParaRPr>
          </a:p>
        </p:txBody>
      </p:sp>
      <p:sp>
        <p:nvSpPr>
          <p:cNvPr id="4" name="Rectangle 4"/>
          <p:cNvSpPr>
            <a:spLocks noChangeArrowheads="1"/>
          </p:cNvSpPr>
          <p:nvPr/>
        </p:nvSpPr>
        <p:spPr bwMode="auto">
          <a:xfrm>
            <a:off x="609600" y="1676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Tree>
    <p:extLst>
      <p:ext uri="{BB962C8B-B14F-4D97-AF65-F5344CB8AC3E}">
        <p14:creationId xmlns:p14="http://schemas.microsoft.com/office/powerpoint/2010/main" val="83074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04800"/>
            <a:ext cx="8915400" cy="1143000"/>
          </a:xfrm>
        </p:spPr>
        <p:txBody>
          <a:bodyPr/>
          <a:lstStyle/>
          <a:p>
            <a:r>
              <a:rPr lang="en-CA" b="0" dirty="0"/>
              <a:t>Narrowed CAT definition</a:t>
            </a:r>
          </a:p>
        </p:txBody>
      </p:sp>
      <p:sp>
        <p:nvSpPr>
          <p:cNvPr id="5" name="Rectangle 4"/>
          <p:cNvSpPr>
            <a:spLocks noChangeArrowheads="1"/>
          </p:cNvSpPr>
          <p:nvPr/>
        </p:nvSpPr>
        <p:spPr bwMode="auto">
          <a:xfrm>
            <a:off x="609600" y="9906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6" name="Subtitle 2"/>
          <p:cNvSpPr txBox="1">
            <a:spLocks/>
          </p:cNvSpPr>
          <p:nvPr/>
        </p:nvSpPr>
        <p:spPr bwMode="auto">
          <a:xfrm>
            <a:off x="609600" y="1371600"/>
            <a:ext cx="7772400" cy="19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3200" b="1" i="1">
                <a:solidFill>
                  <a:schemeClr val="bg1"/>
                </a:solidFill>
                <a:latin typeface="+mn-lt"/>
                <a:ea typeface="+mn-ea"/>
                <a:cs typeface="+mn-cs"/>
              </a:defRPr>
            </a:lvl1pPr>
            <a:lvl2pPr marL="514350" indent="-225425" algn="l" rtl="0" eaLnBrk="0" fontAlgn="base" hangingPunct="0">
              <a:spcBef>
                <a:spcPct val="40000"/>
              </a:spcBef>
              <a:spcAft>
                <a:spcPct val="0"/>
              </a:spcAft>
              <a:buChar char="–"/>
              <a:defRPr sz="2400">
                <a:solidFill>
                  <a:schemeClr val="bg1"/>
                </a:solidFill>
                <a:latin typeface="+mn-lt"/>
                <a:ea typeface="+mn-ea"/>
              </a:defRPr>
            </a:lvl2pPr>
            <a:lvl3pPr marL="852488" indent="-223838" algn="l" rtl="0" eaLnBrk="0" fontAlgn="base" hangingPunct="0">
              <a:spcBef>
                <a:spcPct val="40000"/>
              </a:spcBef>
              <a:spcAft>
                <a:spcPct val="0"/>
              </a:spcAft>
              <a:buChar char="–"/>
              <a:defRPr>
                <a:solidFill>
                  <a:schemeClr val="bg1"/>
                </a:solidFill>
                <a:latin typeface="+mn-lt"/>
                <a:ea typeface="+mn-ea"/>
              </a:defRPr>
            </a:lvl3pPr>
            <a:lvl4pPr marL="1201738" indent="-234950" algn="l" rtl="0" eaLnBrk="0" fontAlgn="base" hangingPunct="0">
              <a:spcBef>
                <a:spcPct val="40000"/>
              </a:spcBef>
              <a:spcAft>
                <a:spcPct val="0"/>
              </a:spcAft>
              <a:buChar char="–"/>
              <a:defRPr>
                <a:solidFill>
                  <a:schemeClr val="bg1"/>
                </a:solidFill>
                <a:latin typeface="+mn-lt"/>
                <a:ea typeface="+mn-ea"/>
              </a:defRPr>
            </a:lvl4pPr>
            <a:lvl5pPr marL="1541463" indent="-225425" algn="l" rtl="0" eaLnBrk="0" fontAlgn="base" hangingPunct="0">
              <a:spcBef>
                <a:spcPct val="40000"/>
              </a:spcBef>
              <a:spcAft>
                <a:spcPct val="0"/>
              </a:spcAft>
              <a:buChar char="–"/>
              <a:defRPr>
                <a:solidFill>
                  <a:schemeClr val="bg1"/>
                </a:solidFill>
                <a:latin typeface="+mn-lt"/>
                <a:ea typeface="+mn-ea"/>
              </a:defRPr>
            </a:lvl5pPr>
            <a:lvl6pPr marL="1998663" indent="-225425" algn="l" rtl="0" fontAlgn="base">
              <a:spcBef>
                <a:spcPct val="40000"/>
              </a:spcBef>
              <a:spcAft>
                <a:spcPct val="0"/>
              </a:spcAft>
              <a:buChar char="–"/>
              <a:defRPr>
                <a:solidFill>
                  <a:schemeClr val="bg1"/>
                </a:solidFill>
                <a:latin typeface="+mn-lt"/>
                <a:ea typeface="+mn-ea"/>
              </a:defRPr>
            </a:lvl6pPr>
            <a:lvl7pPr marL="2455863" indent="-225425" algn="l" rtl="0" fontAlgn="base">
              <a:spcBef>
                <a:spcPct val="40000"/>
              </a:spcBef>
              <a:spcAft>
                <a:spcPct val="0"/>
              </a:spcAft>
              <a:buChar char="–"/>
              <a:defRPr>
                <a:solidFill>
                  <a:schemeClr val="bg1"/>
                </a:solidFill>
                <a:latin typeface="+mn-lt"/>
                <a:ea typeface="+mn-ea"/>
              </a:defRPr>
            </a:lvl7pPr>
            <a:lvl8pPr marL="2913063" indent="-225425" algn="l" rtl="0" fontAlgn="base">
              <a:spcBef>
                <a:spcPct val="40000"/>
              </a:spcBef>
              <a:spcAft>
                <a:spcPct val="0"/>
              </a:spcAft>
              <a:buChar char="–"/>
              <a:defRPr>
                <a:solidFill>
                  <a:schemeClr val="bg1"/>
                </a:solidFill>
                <a:latin typeface="+mn-lt"/>
                <a:ea typeface="+mn-ea"/>
              </a:defRPr>
            </a:lvl8pPr>
            <a:lvl9pPr marL="3370263" indent="-225425" algn="l" rtl="0" fontAlgn="base">
              <a:spcBef>
                <a:spcPct val="40000"/>
              </a:spcBef>
              <a:spcAft>
                <a:spcPct val="0"/>
              </a:spcAft>
              <a:buChar char="–"/>
              <a:defRPr>
                <a:solidFill>
                  <a:schemeClr val="bg1"/>
                </a:solidFill>
                <a:latin typeface="+mn-lt"/>
                <a:ea typeface="+mn-ea"/>
              </a:defRPr>
            </a:lvl9pPr>
          </a:lstStyle>
          <a:p>
            <a:pPr marL="457200" indent="-457200">
              <a:spcBef>
                <a:spcPts val="0"/>
              </a:spcBef>
              <a:buFontTx/>
              <a:buChar char="-"/>
            </a:pPr>
            <a:endParaRPr lang="en-US" sz="2800" kern="0" dirty="0" smtClean="0"/>
          </a:p>
          <a:p>
            <a:pPr>
              <a:buFontTx/>
              <a:buChar char="-"/>
            </a:pPr>
            <a:r>
              <a:rPr lang="en-CA" sz="2800" b="0" dirty="0"/>
              <a:t>Introduction of new </a:t>
            </a:r>
            <a:r>
              <a:rPr lang="en-CA" sz="2800" b="0" dirty="0" smtClean="0"/>
              <a:t>tests</a:t>
            </a:r>
          </a:p>
          <a:p>
            <a:pPr lvl="0">
              <a:buFontTx/>
              <a:buChar char="-"/>
            </a:pPr>
            <a:r>
              <a:rPr lang="en-CA" sz="2800" b="0" dirty="0"/>
              <a:t>Elimination of GCS</a:t>
            </a:r>
          </a:p>
          <a:p>
            <a:pPr>
              <a:buFontTx/>
              <a:buChar char="-"/>
            </a:pPr>
            <a:r>
              <a:rPr lang="en-CA" sz="2800" b="0" dirty="0"/>
              <a:t>Effect is to create delay, confusion and </a:t>
            </a:r>
            <a:r>
              <a:rPr lang="en-CA" sz="2800" b="0" dirty="0" smtClean="0"/>
              <a:t>uncertainty.</a:t>
            </a:r>
            <a:endParaRPr lang="en-CA" sz="2800" b="0" dirty="0"/>
          </a:p>
          <a:p>
            <a:pPr>
              <a:buFontTx/>
              <a:buChar char="-"/>
            </a:pPr>
            <a:r>
              <a:rPr lang="en-CA" sz="2800" b="0" dirty="0"/>
              <a:t>Dramatically reduce the number of insured who are </a:t>
            </a:r>
            <a:r>
              <a:rPr lang="en-CA" sz="2800" b="0" dirty="0" smtClean="0"/>
              <a:t>CAT.</a:t>
            </a:r>
            <a:endParaRPr lang="en-CA" sz="2800" b="0" dirty="0"/>
          </a:p>
        </p:txBody>
      </p:sp>
    </p:spTree>
    <p:extLst>
      <p:ext uri="{BB962C8B-B14F-4D97-AF65-F5344CB8AC3E}">
        <p14:creationId xmlns:p14="http://schemas.microsoft.com/office/powerpoint/2010/main" val="8165906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818" y="2089199"/>
            <a:ext cx="7772400" cy="1295994"/>
          </a:xfrm>
        </p:spPr>
        <p:txBody>
          <a:bodyPr>
            <a:normAutofit fontScale="90000"/>
          </a:bodyPr>
          <a:lstStyle/>
          <a:p>
            <a:r>
              <a:rPr lang="en-CA" dirty="0" smtClean="0">
                <a:solidFill>
                  <a:srgbClr val="FFCC66"/>
                </a:solidFill>
              </a:rPr>
              <a:t>Ten Do’s and Don’ts of Expert Report Writing</a:t>
            </a:r>
            <a:endParaRPr lang="en-CA" dirty="0">
              <a:solidFill>
                <a:srgbClr val="FFCC66"/>
              </a:solidFill>
            </a:endParaRPr>
          </a:p>
        </p:txBody>
      </p:sp>
      <p:sp>
        <p:nvSpPr>
          <p:cNvPr id="7" name="Text Box 8"/>
          <p:cNvSpPr txBox="1">
            <a:spLocks noChangeArrowheads="1"/>
          </p:cNvSpPr>
          <p:nvPr/>
        </p:nvSpPr>
        <p:spPr bwMode="auto">
          <a:xfrm>
            <a:off x="3657600" y="5419452"/>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pPr eaLnBrk="1" hangingPunct="1">
              <a:spcBef>
                <a:spcPts val="0"/>
              </a:spcBef>
            </a:pPr>
            <a:r>
              <a:rPr lang="en-US" altLang="en-US" sz="1800" i="1" dirty="0" smtClean="0">
                <a:solidFill>
                  <a:schemeClr val="bg1"/>
                </a:solidFill>
                <a:latin typeface="Arial" charset="0"/>
              </a:rPr>
              <a:t>Ryan A. Murray</a:t>
            </a:r>
          </a:p>
        </p:txBody>
      </p:sp>
      <p:sp>
        <p:nvSpPr>
          <p:cNvPr id="12" name="Rectangle 4"/>
          <p:cNvSpPr>
            <a:spLocks noChangeArrowheads="1"/>
          </p:cNvSpPr>
          <p:nvPr/>
        </p:nvSpPr>
        <p:spPr bwMode="auto">
          <a:xfrm>
            <a:off x="609600" y="1676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Tree>
    <p:extLst>
      <p:ext uri="{BB962C8B-B14F-4D97-AF65-F5344CB8AC3E}">
        <p14:creationId xmlns:p14="http://schemas.microsoft.com/office/powerpoint/2010/main" val="21591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bwMode="auto">
          <a:xfrm>
            <a:off x="457200" y="304800"/>
            <a:ext cx="8077200" cy="1143000"/>
          </a:xfrm>
          <a:prstGeom prst="rect">
            <a:avLst/>
          </a:prstGeom>
          <a:noFill/>
          <a:ln>
            <a:noFill/>
          </a:ln>
          <a:effectLst>
            <a:outerShdw dist="35921" dir="2700000" algn="ctr"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800" b="1">
                <a:solidFill>
                  <a:srgbClr val="FFCC66"/>
                </a:solidFill>
                <a:latin typeface="+mj-lt"/>
                <a:ea typeface="+mj-ea"/>
                <a:cs typeface="+mj-cs"/>
              </a:defRPr>
            </a:lvl1pPr>
            <a:lvl2pPr algn="ctr" rtl="0" eaLnBrk="0" fontAlgn="base" hangingPunct="0">
              <a:spcBef>
                <a:spcPct val="0"/>
              </a:spcBef>
              <a:spcAft>
                <a:spcPct val="0"/>
              </a:spcAft>
              <a:defRPr sz="3600" b="1">
                <a:solidFill>
                  <a:srgbClr val="FFCC66"/>
                </a:solidFill>
                <a:latin typeface="Verdana" pitchFamily="34" charset="0"/>
                <a:ea typeface="ＭＳ Ｐゴシック" charset="-128"/>
              </a:defRPr>
            </a:lvl2pPr>
            <a:lvl3pPr algn="ctr" rtl="0" eaLnBrk="0" fontAlgn="base" hangingPunct="0">
              <a:spcBef>
                <a:spcPct val="0"/>
              </a:spcBef>
              <a:spcAft>
                <a:spcPct val="0"/>
              </a:spcAft>
              <a:defRPr sz="3600" b="1">
                <a:solidFill>
                  <a:srgbClr val="FFCC66"/>
                </a:solidFill>
                <a:latin typeface="Verdana" pitchFamily="34" charset="0"/>
                <a:ea typeface="ＭＳ Ｐゴシック" charset="-128"/>
              </a:defRPr>
            </a:lvl3pPr>
            <a:lvl4pPr algn="ctr" rtl="0" eaLnBrk="0" fontAlgn="base" hangingPunct="0">
              <a:spcBef>
                <a:spcPct val="0"/>
              </a:spcBef>
              <a:spcAft>
                <a:spcPct val="0"/>
              </a:spcAft>
              <a:defRPr sz="3600" b="1">
                <a:solidFill>
                  <a:srgbClr val="FFCC66"/>
                </a:solidFill>
                <a:latin typeface="Verdana" pitchFamily="34" charset="0"/>
                <a:ea typeface="ＭＳ Ｐゴシック" charset="-128"/>
              </a:defRPr>
            </a:lvl4pPr>
            <a:lvl5pPr algn="ctr" rtl="0" eaLnBrk="0" fontAlgn="base" hangingPunct="0">
              <a:spcBef>
                <a:spcPct val="0"/>
              </a:spcBef>
              <a:spcAft>
                <a:spcPct val="0"/>
              </a:spcAft>
              <a:defRPr sz="3600" b="1">
                <a:solidFill>
                  <a:srgbClr val="FFCC66"/>
                </a:solidFill>
                <a:latin typeface="Verdana" pitchFamily="34" charset="0"/>
                <a:ea typeface="ＭＳ Ｐゴシック" charset="-128"/>
              </a:defRPr>
            </a:lvl5pPr>
            <a:lvl6pPr marL="457200" algn="ctr" rtl="0" fontAlgn="base">
              <a:spcBef>
                <a:spcPct val="0"/>
              </a:spcBef>
              <a:spcAft>
                <a:spcPct val="0"/>
              </a:spcAft>
              <a:defRPr sz="3600" b="1">
                <a:solidFill>
                  <a:srgbClr val="FFCC66"/>
                </a:solidFill>
                <a:latin typeface="Verdana" pitchFamily="34" charset="0"/>
                <a:ea typeface="ＭＳ Ｐゴシック" charset="-128"/>
              </a:defRPr>
            </a:lvl6pPr>
            <a:lvl7pPr marL="914400" algn="ctr" rtl="0" fontAlgn="base">
              <a:spcBef>
                <a:spcPct val="0"/>
              </a:spcBef>
              <a:spcAft>
                <a:spcPct val="0"/>
              </a:spcAft>
              <a:defRPr sz="3600" b="1">
                <a:solidFill>
                  <a:srgbClr val="FFCC66"/>
                </a:solidFill>
                <a:latin typeface="Verdana" pitchFamily="34" charset="0"/>
                <a:ea typeface="ＭＳ Ｐゴシック" charset="-128"/>
              </a:defRPr>
            </a:lvl7pPr>
            <a:lvl8pPr marL="1371600" algn="ctr" rtl="0" fontAlgn="base">
              <a:spcBef>
                <a:spcPct val="0"/>
              </a:spcBef>
              <a:spcAft>
                <a:spcPct val="0"/>
              </a:spcAft>
              <a:defRPr sz="3600" b="1">
                <a:solidFill>
                  <a:srgbClr val="FFCC66"/>
                </a:solidFill>
                <a:latin typeface="Verdana" pitchFamily="34" charset="0"/>
                <a:ea typeface="ＭＳ Ｐゴシック" charset="-128"/>
              </a:defRPr>
            </a:lvl8pPr>
            <a:lvl9pPr marL="1828800" algn="ctr" rtl="0" fontAlgn="base">
              <a:spcBef>
                <a:spcPct val="0"/>
              </a:spcBef>
              <a:spcAft>
                <a:spcPct val="0"/>
              </a:spcAft>
              <a:defRPr sz="3600" b="1">
                <a:solidFill>
                  <a:srgbClr val="FFCC66"/>
                </a:solidFill>
                <a:latin typeface="Verdana" pitchFamily="34" charset="0"/>
                <a:ea typeface="ＭＳ Ｐゴシック" charset="-128"/>
              </a:defRPr>
            </a:lvl9pPr>
          </a:lstStyle>
          <a:p>
            <a:r>
              <a:rPr lang="en-CA" b="0" kern="0" dirty="0" smtClean="0"/>
              <a:t>What is an expert report?</a:t>
            </a:r>
            <a:br>
              <a:rPr lang="en-CA" b="0" kern="0" dirty="0" smtClean="0"/>
            </a:br>
            <a:endParaRPr lang="en-CA" b="0" kern="0" dirty="0"/>
          </a:p>
        </p:txBody>
      </p:sp>
      <p:sp>
        <p:nvSpPr>
          <p:cNvPr id="5" name="Rectangle 4"/>
          <p:cNvSpPr>
            <a:spLocks noChangeArrowheads="1"/>
          </p:cNvSpPr>
          <p:nvPr/>
        </p:nvSpPr>
        <p:spPr bwMode="auto">
          <a:xfrm>
            <a:off x="609600" y="12192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dirty="0"/>
          </a:p>
        </p:txBody>
      </p:sp>
      <p:sp>
        <p:nvSpPr>
          <p:cNvPr id="6" name="Subtitle 2"/>
          <p:cNvSpPr txBox="1">
            <a:spLocks/>
          </p:cNvSpPr>
          <p:nvPr/>
        </p:nvSpPr>
        <p:spPr bwMode="auto">
          <a:xfrm>
            <a:off x="762000" y="1752600"/>
            <a:ext cx="7772400" cy="19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3200" b="1" i="1">
                <a:solidFill>
                  <a:schemeClr val="bg1"/>
                </a:solidFill>
                <a:latin typeface="+mn-lt"/>
                <a:ea typeface="+mn-ea"/>
                <a:cs typeface="+mn-cs"/>
              </a:defRPr>
            </a:lvl1pPr>
            <a:lvl2pPr marL="514350" indent="-225425" algn="l" rtl="0" eaLnBrk="0" fontAlgn="base" hangingPunct="0">
              <a:spcBef>
                <a:spcPct val="40000"/>
              </a:spcBef>
              <a:spcAft>
                <a:spcPct val="0"/>
              </a:spcAft>
              <a:buChar char="–"/>
              <a:defRPr sz="2400">
                <a:solidFill>
                  <a:schemeClr val="bg1"/>
                </a:solidFill>
                <a:latin typeface="+mn-lt"/>
                <a:ea typeface="+mn-ea"/>
              </a:defRPr>
            </a:lvl2pPr>
            <a:lvl3pPr marL="852488" indent="-223838" algn="l" rtl="0" eaLnBrk="0" fontAlgn="base" hangingPunct="0">
              <a:spcBef>
                <a:spcPct val="40000"/>
              </a:spcBef>
              <a:spcAft>
                <a:spcPct val="0"/>
              </a:spcAft>
              <a:buChar char="–"/>
              <a:defRPr>
                <a:solidFill>
                  <a:schemeClr val="bg1"/>
                </a:solidFill>
                <a:latin typeface="+mn-lt"/>
                <a:ea typeface="+mn-ea"/>
              </a:defRPr>
            </a:lvl3pPr>
            <a:lvl4pPr marL="1201738" indent="-234950" algn="l" rtl="0" eaLnBrk="0" fontAlgn="base" hangingPunct="0">
              <a:spcBef>
                <a:spcPct val="40000"/>
              </a:spcBef>
              <a:spcAft>
                <a:spcPct val="0"/>
              </a:spcAft>
              <a:buChar char="–"/>
              <a:defRPr>
                <a:solidFill>
                  <a:schemeClr val="bg1"/>
                </a:solidFill>
                <a:latin typeface="+mn-lt"/>
                <a:ea typeface="+mn-ea"/>
              </a:defRPr>
            </a:lvl4pPr>
            <a:lvl5pPr marL="1541463" indent="-225425" algn="l" rtl="0" eaLnBrk="0" fontAlgn="base" hangingPunct="0">
              <a:spcBef>
                <a:spcPct val="40000"/>
              </a:spcBef>
              <a:spcAft>
                <a:spcPct val="0"/>
              </a:spcAft>
              <a:buChar char="–"/>
              <a:defRPr>
                <a:solidFill>
                  <a:schemeClr val="bg1"/>
                </a:solidFill>
                <a:latin typeface="+mn-lt"/>
                <a:ea typeface="+mn-ea"/>
              </a:defRPr>
            </a:lvl5pPr>
            <a:lvl6pPr marL="1998663" indent="-225425" algn="l" rtl="0" fontAlgn="base">
              <a:spcBef>
                <a:spcPct val="40000"/>
              </a:spcBef>
              <a:spcAft>
                <a:spcPct val="0"/>
              </a:spcAft>
              <a:buChar char="–"/>
              <a:defRPr>
                <a:solidFill>
                  <a:schemeClr val="bg1"/>
                </a:solidFill>
                <a:latin typeface="+mn-lt"/>
                <a:ea typeface="+mn-ea"/>
              </a:defRPr>
            </a:lvl6pPr>
            <a:lvl7pPr marL="2455863" indent="-225425" algn="l" rtl="0" fontAlgn="base">
              <a:spcBef>
                <a:spcPct val="40000"/>
              </a:spcBef>
              <a:spcAft>
                <a:spcPct val="0"/>
              </a:spcAft>
              <a:buChar char="–"/>
              <a:defRPr>
                <a:solidFill>
                  <a:schemeClr val="bg1"/>
                </a:solidFill>
                <a:latin typeface="+mn-lt"/>
                <a:ea typeface="+mn-ea"/>
              </a:defRPr>
            </a:lvl7pPr>
            <a:lvl8pPr marL="2913063" indent="-225425" algn="l" rtl="0" fontAlgn="base">
              <a:spcBef>
                <a:spcPct val="40000"/>
              </a:spcBef>
              <a:spcAft>
                <a:spcPct val="0"/>
              </a:spcAft>
              <a:buChar char="–"/>
              <a:defRPr>
                <a:solidFill>
                  <a:schemeClr val="bg1"/>
                </a:solidFill>
                <a:latin typeface="+mn-lt"/>
                <a:ea typeface="+mn-ea"/>
              </a:defRPr>
            </a:lvl8pPr>
            <a:lvl9pPr marL="3370263" indent="-225425" algn="l" rtl="0" fontAlgn="base">
              <a:spcBef>
                <a:spcPct val="40000"/>
              </a:spcBef>
              <a:spcAft>
                <a:spcPct val="0"/>
              </a:spcAft>
              <a:buChar char="–"/>
              <a:defRPr>
                <a:solidFill>
                  <a:schemeClr val="bg1"/>
                </a:solidFill>
                <a:latin typeface="+mn-lt"/>
                <a:ea typeface="+mn-ea"/>
              </a:defRPr>
            </a:lvl9pPr>
          </a:lstStyle>
          <a:p>
            <a:pPr>
              <a:spcBef>
                <a:spcPts val="0"/>
              </a:spcBef>
              <a:buFontTx/>
              <a:buChar char="-"/>
            </a:pPr>
            <a:r>
              <a:rPr lang="en-CA" sz="3000" b="0" kern="0" dirty="0" smtClean="0"/>
              <a:t>Author expresses an opinion within his or her area of expertise.</a:t>
            </a:r>
          </a:p>
          <a:p>
            <a:pPr marL="0" indent="0">
              <a:spcBef>
                <a:spcPts val="0"/>
              </a:spcBef>
              <a:buNone/>
            </a:pPr>
            <a:endParaRPr lang="en-CA" sz="3000" b="0" kern="0" dirty="0" smtClean="0"/>
          </a:p>
          <a:p>
            <a:pPr>
              <a:spcBef>
                <a:spcPts val="0"/>
              </a:spcBef>
              <a:buFontTx/>
              <a:buChar char="-"/>
            </a:pPr>
            <a:r>
              <a:rPr lang="en-CA" sz="3000" b="0" kern="0" dirty="0" smtClean="0"/>
              <a:t>A true expert is not an advocate.</a:t>
            </a:r>
          </a:p>
          <a:p>
            <a:pPr marL="0" indent="0">
              <a:spcBef>
                <a:spcPts val="0"/>
              </a:spcBef>
              <a:buNone/>
            </a:pPr>
            <a:endParaRPr lang="en-CA" sz="3000" b="0" kern="0" dirty="0"/>
          </a:p>
        </p:txBody>
      </p:sp>
    </p:spTree>
    <p:extLst>
      <p:ext uri="{BB962C8B-B14F-4D97-AF65-F5344CB8AC3E}">
        <p14:creationId xmlns:p14="http://schemas.microsoft.com/office/powerpoint/2010/main" val="17622749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2"/>
          <p:cNvSpPr txBox="1">
            <a:spLocks/>
          </p:cNvSpPr>
          <p:nvPr/>
        </p:nvSpPr>
        <p:spPr bwMode="auto">
          <a:xfrm>
            <a:off x="685800" y="1447800"/>
            <a:ext cx="7924800" cy="4280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3200" b="1" i="1">
                <a:solidFill>
                  <a:schemeClr val="bg1"/>
                </a:solidFill>
                <a:latin typeface="+mn-lt"/>
                <a:ea typeface="+mn-ea"/>
                <a:cs typeface="+mn-cs"/>
              </a:defRPr>
            </a:lvl1pPr>
            <a:lvl2pPr marL="514350" indent="-225425" algn="l" rtl="0" eaLnBrk="0" fontAlgn="base" hangingPunct="0">
              <a:spcBef>
                <a:spcPct val="40000"/>
              </a:spcBef>
              <a:spcAft>
                <a:spcPct val="0"/>
              </a:spcAft>
              <a:buChar char="–"/>
              <a:defRPr sz="2400">
                <a:solidFill>
                  <a:schemeClr val="bg1"/>
                </a:solidFill>
                <a:latin typeface="+mn-lt"/>
                <a:ea typeface="+mn-ea"/>
              </a:defRPr>
            </a:lvl2pPr>
            <a:lvl3pPr marL="852488" indent="-223838" algn="l" rtl="0" eaLnBrk="0" fontAlgn="base" hangingPunct="0">
              <a:spcBef>
                <a:spcPct val="40000"/>
              </a:spcBef>
              <a:spcAft>
                <a:spcPct val="0"/>
              </a:spcAft>
              <a:buChar char="–"/>
              <a:defRPr>
                <a:solidFill>
                  <a:schemeClr val="bg1"/>
                </a:solidFill>
                <a:latin typeface="+mn-lt"/>
                <a:ea typeface="+mn-ea"/>
              </a:defRPr>
            </a:lvl3pPr>
            <a:lvl4pPr marL="1201738" indent="-234950" algn="l" rtl="0" eaLnBrk="0" fontAlgn="base" hangingPunct="0">
              <a:spcBef>
                <a:spcPct val="40000"/>
              </a:spcBef>
              <a:spcAft>
                <a:spcPct val="0"/>
              </a:spcAft>
              <a:buChar char="–"/>
              <a:defRPr>
                <a:solidFill>
                  <a:schemeClr val="bg1"/>
                </a:solidFill>
                <a:latin typeface="+mn-lt"/>
                <a:ea typeface="+mn-ea"/>
              </a:defRPr>
            </a:lvl4pPr>
            <a:lvl5pPr marL="1541463" indent="-225425" algn="l" rtl="0" eaLnBrk="0" fontAlgn="base" hangingPunct="0">
              <a:spcBef>
                <a:spcPct val="40000"/>
              </a:spcBef>
              <a:spcAft>
                <a:spcPct val="0"/>
              </a:spcAft>
              <a:buChar char="–"/>
              <a:defRPr>
                <a:solidFill>
                  <a:schemeClr val="bg1"/>
                </a:solidFill>
                <a:latin typeface="+mn-lt"/>
                <a:ea typeface="+mn-ea"/>
              </a:defRPr>
            </a:lvl5pPr>
            <a:lvl6pPr marL="1998663" indent="-225425" algn="l" rtl="0" fontAlgn="base">
              <a:spcBef>
                <a:spcPct val="40000"/>
              </a:spcBef>
              <a:spcAft>
                <a:spcPct val="0"/>
              </a:spcAft>
              <a:buChar char="–"/>
              <a:defRPr>
                <a:solidFill>
                  <a:schemeClr val="bg1"/>
                </a:solidFill>
                <a:latin typeface="+mn-lt"/>
                <a:ea typeface="+mn-ea"/>
              </a:defRPr>
            </a:lvl6pPr>
            <a:lvl7pPr marL="2455863" indent="-225425" algn="l" rtl="0" fontAlgn="base">
              <a:spcBef>
                <a:spcPct val="40000"/>
              </a:spcBef>
              <a:spcAft>
                <a:spcPct val="0"/>
              </a:spcAft>
              <a:buChar char="–"/>
              <a:defRPr>
                <a:solidFill>
                  <a:schemeClr val="bg1"/>
                </a:solidFill>
                <a:latin typeface="+mn-lt"/>
                <a:ea typeface="+mn-ea"/>
              </a:defRPr>
            </a:lvl7pPr>
            <a:lvl8pPr marL="2913063" indent="-225425" algn="l" rtl="0" fontAlgn="base">
              <a:spcBef>
                <a:spcPct val="40000"/>
              </a:spcBef>
              <a:spcAft>
                <a:spcPct val="0"/>
              </a:spcAft>
              <a:buChar char="–"/>
              <a:defRPr>
                <a:solidFill>
                  <a:schemeClr val="bg1"/>
                </a:solidFill>
                <a:latin typeface="+mn-lt"/>
                <a:ea typeface="+mn-ea"/>
              </a:defRPr>
            </a:lvl8pPr>
            <a:lvl9pPr marL="3370263" indent="-225425" algn="l" rtl="0" fontAlgn="base">
              <a:spcBef>
                <a:spcPct val="40000"/>
              </a:spcBef>
              <a:spcAft>
                <a:spcPct val="0"/>
              </a:spcAft>
              <a:buChar char="–"/>
              <a:defRPr>
                <a:solidFill>
                  <a:schemeClr val="bg1"/>
                </a:solidFill>
                <a:latin typeface="+mn-lt"/>
                <a:ea typeface="+mn-ea"/>
              </a:defRPr>
            </a:lvl9pPr>
          </a:lstStyle>
          <a:p>
            <a:pPr marL="0" indent="0">
              <a:spcBef>
                <a:spcPts val="600"/>
              </a:spcBef>
              <a:buNone/>
            </a:pPr>
            <a:r>
              <a:rPr lang="en-CA" sz="4600" b="0" i="0" kern="0" dirty="0" smtClean="0">
                <a:solidFill>
                  <a:srgbClr val="FFCC66"/>
                </a:solidFill>
                <a:latin typeface="+mj-lt"/>
              </a:rPr>
              <a:t>#1</a:t>
            </a:r>
          </a:p>
          <a:p>
            <a:pPr>
              <a:spcBef>
                <a:spcPts val="600"/>
              </a:spcBef>
              <a:buFontTx/>
              <a:buChar char="-"/>
            </a:pPr>
            <a:r>
              <a:rPr lang="en-CA" sz="4600" b="0" kern="0" dirty="0" smtClean="0">
                <a:latin typeface="+mj-lt"/>
              </a:rPr>
              <a:t>Provide comprehensive details of your expertise</a:t>
            </a:r>
          </a:p>
          <a:p>
            <a:pPr marL="0" indent="0">
              <a:spcBef>
                <a:spcPts val="600"/>
              </a:spcBef>
              <a:buNone/>
            </a:pPr>
            <a:endParaRPr lang="en-CA" sz="4600" b="0" kern="0" dirty="0" smtClean="0">
              <a:solidFill>
                <a:srgbClr val="FFCC66"/>
              </a:solidFill>
              <a:latin typeface="+mj-lt"/>
            </a:endParaRPr>
          </a:p>
          <a:p>
            <a:endParaRPr lang="en-CA" sz="2100" b="0" kern="0" dirty="0" smtClean="0">
              <a:solidFill>
                <a:srgbClr val="FFCC66"/>
              </a:solidFill>
            </a:endParaRPr>
          </a:p>
          <a:p>
            <a:pPr marL="479861" indent="-479861">
              <a:buFont typeface="Arial" pitchFamily="34" charset="0"/>
              <a:buChar char="•"/>
            </a:pPr>
            <a:endParaRPr lang="en-CA" b="0" kern="0" dirty="0">
              <a:solidFill>
                <a:srgbClr val="FFCC66"/>
              </a:solidFill>
            </a:endParaRPr>
          </a:p>
        </p:txBody>
      </p:sp>
    </p:spTree>
    <p:extLst>
      <p:ext uri="{BB962C8B-B14F-4D97-AF65-F5344CB8AC3E}">
        <p14:creationId xmlns:p14="http://schemas.microsoft.com/office/powerpoint/2010/main" val="2741325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bwMode="auto">
          <a:xfrm>
            <a:off x="685800" y="1524001"/>
            <a:ext cx="8077200" cy="762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3600" b="1">
                <a:solidFill>
                  <a:srgbClr val="FFCC66"/>
                </a:solidFill>
                <a:latin typeface="+mj-lt"/>
                <a:ea typeface="+mj-ea"/>
                <a:cs typeface="+mj-cs"/>
              </a:defRPr>
            </a:lvl1pPr>
            <a:lvl2pPr algn="ctr" rtl="0" eaLnBrk="0" fontAlgn="base" hangingPunct="0">
              <a:spcBef>
                <a:spcPct val="0"/>
              </a:spcBef>
              <a:spcAft>
                <a:spcPct val="0"/>
              </a:spcAft>
              <a:defRPr sz="3600" b="1">
                <a:solidFill>
                  <a:srgbClr val="FFCC66"/>
                </a:solidFill>
                <a:latin typeface="Verdana" pitchFamily="34" charset="0"/>
                <a:ea typeface="ＭＳ Ｐゴシック" charset="-128"/>
              </a:defRPr>
            </a:lvl2pPr>
            <a:lvl3pPr algn="ctr" rtl="0" eaLnBrk="0" fontAlgn="base" hangingPunct="0">
              <a:spcBef>
                <a:spcPct val="0"/>
              </a:spcBef>
              <a:spcAft>
                <a:spcPct val="0"/>
              </a:spcAft>
              <a:defRPr sz="3600" b="1">
                <a:solidFill>
                  <a:srgbClr val="FFCC66"/>
                </a:solidFill>
                <a:latin typeface="Verdana" pitchFamily="34" charset="0"/>
                <a:ea typeface="ＭＳ Ｐゴシック" charset="-128"/>
              </a:defRPr>
            </a:lvl3pPr>
            <a:lvl4pPr algn="ctr" rtl="0" eaLnBrk="0" fontAlgn="base" hangingPunct="0">
              <a:spcBef>
                <a:spcPct val="0"/>
              </a:spcBef>
              <a:spcAft>
                <a:spcPct val="0"/>
              </a:spcAft>
              <a:defRPr sz="3600" b="1">
                <a:solidFill>
                  <a:srgbClr val="FFCC66"/>
                </a:solidFill>
                <a:latin typeface="Verdana" pitchFamily="34" charset="0"/>
                <a:ea typeface="ＭＳ Ｐゴシック" charset="-128"/>
              </a:defRPr>
            </a:lvl4pPr>
            <a:lvl5pPr algn="ctr" rtl="0" eaLnBrk="0" fontAlgn="base" hangingPunct="0">
              <a:spcBef>
                <a:spcPct val="0"/>
              </a:spcBef>
              <a:spcAft>
                <a:spcPct val="0"/>
              </a:spcAft>
              <a:defRPr sz="3600" b="1">
                <a:solidFill>
                  <a:srgbClr val="FFCC66"/>
                </a:solidFill>
                <a:latin typeface="Verdana" pitchFamily="34" charset="0"/>
                <a:ea typeface="ＭＳ Ｐゴシック" charset="-128"/>
              </a:defRPr>
            </a:lvl5pPr>
            <a:lvl6pPr marL="457200" algn="ctr" rtl="0" fontAlgn="base">
              <a:spcBef>
                <a:spcPct val="0"/>
              </a:spcBef>
              <a:spcAft>
                <a:spcPct val="0"/>
              </a:spcAft>
              <a:defRPr sz="3600" b="1">
                <a:solidFill>
                  <a:srgbClr val="FFCC66"/>
                </a:solidFill>
                <a:latin typeface="Verdana" pitchFamily="34" charset="0"/>
                <a:ea typeface="ＭＳ Ｐゴシック" charset="-128"/>
              </a:defRPr>
            </a:lvl6pPr>
            <a:lvl7pPr marL="914400" algn="ctr" rtl="0" fontAlgn="base">
              <a:spcBef>
                <a:spcPct val="0"/>
              </a:spcBef>
              <a:spcAft>
                <a:spcPct val="0"/>
              </a:spcAft>
              <a:defRPr sz="3600" b="1">
                <a:solidFill>
                  <a:srgbClr val="FFCC66"/>
                </a:solidFill>
                <a:latin typeface="Verdana" pitchFamily="34" charset="0"/>
                <a:ea typeface="ＭＳ Ｐゴシック" charset="-128"/>
              </a:defRPr>
            </a:lvl7pPr>
            <a:lvl8pPr marL="1371600" algn="ctr" rtl="0" fontAlgn="base">
              <a:spcBef>
                <a:spcPct val="0"/>
              </a:spcBef>
              <a:spcAft>
                <a:spcPct val="0"/>
              </a:spcAft>
              <a:defRPr sz="3600" b="1">
                <a:solidFill>
                  <a:srgbClr val="FFCC66"/>
                </a:solidFill>
                <a:latin typeface="Verdana" pitchFamily="34" charset="0"/>
                <a:ea typeface="ＭＳ Ｐゴシック" charset="-128"/>
              </a:defRPr>
            </a:lvl8pPr>
            <a:lvl9pPr marL="1828800" algn="ctr" rtl="0" fontAlgn="base">
              <a:spcBef>
                <a:spcPct val="0"/>
              </a:spcBef>
              <a:spcAft>
                <a:spcPct val="0"/>
              </a:spcAft>
              <a:defRPr sz="3600" b="1">
                <a:solidFill>
                  <a:srgbClr val="FFCC66"/>
                </a:solidFill>
                <a:latin typeface="Verdana" pitchFamily="34" charset="0"/>
                <a:ea typeface="ＭＳ Ｐゴシック" charset="-128"/>
              </a:defRPr>
            </a:lvl9pPr>
          </a:lstStyle>
          <a:p>
            <a:pPr algn="l">
              <a:spcBef>
                <a:spcPts val="600"/>
              </a:spcBef>
            </a:pPr>
            <a:r>
              <a:rPr lang="en-CA" sz="4600" b="0" kern="0" dirty="0" smtClean="0"/>
              <a:t>#2</a:t>
            </a:r>
            <a:br>
              <a:rPr lang="en-CA" sz="4600" b="0" kern="0" dirty="0" smtClean="0"/>
            </a:br>
            <a:endParaRPr lang="en-CA" sz="4600" b="0" i="1" kern="0" dirty="0" smtClean="0">
              <a:solidFill>
                <a:schemeClr val="bg1"/>
              </a:solidFill>
              <a:ea typeface="+mn-ea"/>
              <a:cs typeface="+mn-cs"/>
            </a:endParaRPr>
          </a:p>
        </p:txBody>
      </p:sp>
      <p:sp>
        <p:nvSpPr>
          <p:cNvPr id="5" name="TextBox 4"/>
          <p:cNvSpPr txBox="1"/>
          <p:nvPr/>
        </p:nvSpPr>
        <p:spPr>
          <a:xfrm>
            <a:off x="685800" y="2514600"/>
            <a:ext cx="8305800" cy="2585323"/>
          </a:xfrm>
          <a:prstGeom prst="rect">
            <a:avLst/>
          </a:prstGeom>
          <a:noFill/>
        </p:spPr>
        <p:txBody>
          <a:bodyPr wrap="square" rtlCol="0">
            <a:spAutoFit/>
          </a:bodyPr>
          <a:lstStyle/>
          <a:p>
            <a:r>
              <a:rPr lang="en-CA" sz="4600" i="1" kern="0" dirty="0" smtClean="0">
                <a:solidFill>
                  <a:schemeClr val="bg1"/>
                </a:solidFill>
                <a:latin typeface="+mj-lt"/>
                <a:ea typeface="+mn-ea"/>
              </a:rPr>
              <a:t>- Set </a:t>
            </a:r>
            <a:r>
              <a:rPr lang="en-CA" sz="4600" i="1" kern="0" dirty="0">
                <a:solidFill>
                  <a:schemeClr val="bg1"/>
                </a:solidFill>
                <a:latin typeface="+mj-lt"/>
                <a:ea typeface="+mn-ea"/>
              </a:rPr>
              <a:t>out clearly your process for reaching your </a:t>
            </a:r>
            <a:r>
              <a:rPr lang="en-CA" sz="4600" i="1" kern="0" dirty="0" smtClean="0">
                <a:solidFill>
                  <a:schemeClr val="bg1"/>
                </a:solidFill>
                <a:latin typeface="+mj-lt"/>
                <a:ea typeface="+mn-ea"/>
              </a:rPr>
              <a:t>conclusions</a:t>
            </a:r>
            <a:endParaRPr lang="en-CA" sz="4600" i="1" kern="0" dirty="0">
              <a:solidFill>
                <a:schemeClr val="bg1"/>
              </a:solidFill>
              <a:latin typeface="+mj-lt"/>
              <a:ea typeface="+mn-ea"/>
            </a:endParaRPr>
          </a:p>
          <a:p>
            <a:endParaRPr lang="en-CA" dirty="0"/>
          </a:p>
        </p:txBody>
      </p:sp>
    </p:spTree>
    <p:extLst>
      <p:ext uri="{BB962C8B-B14F-4D97-AF65-F5344CB8AC3E}">
        <p14:creationId xmlns:p14="http://schemas.microsoft.com/office/powerpoint/2010/main" val="20139810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bwMode="auto">
          <a:xfrm>
            <a:off x="685800" y="1524000"/>
            <a:ext cx="8077200" cy="147002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3600" b="1">
                <a:solidFill>
                  <a:srgbClr val="FFCC66"/>
                </a:solidFill>
                <a:latin typeface="+mj-lt"/>
                <a:ea typeface="+mj-ea"/>
                <a:cs typeface="+mj-cs"/>
              </a:defRPr>
            </a:lvl1pPr>
            <a:lvl2pPr algn="ctr" rtl="0" eaLnBrk="0" fontAlgn="base" hangingPunct="0">
              <a:spcBef>
                <a:spcPct val="0"/>
              </a:spcBef>
              <a:spcAft>
                <a:spcPct val="0"/>
              </a:spcAft>
              <a:defRPr sz="3600" b="1">
                <a:solidFill>
                  <a:srgbClr val="FFCC66"/>
                </a:solidFill>
                <a:latin typeface="Verdana" pitchFamily="34" charset="0"/>
                <a:ea typeface="ＭＳ Ｐゴシック" charset="-128"/>
              </a:defRPr>
            </a:lvl2pPr>
            <a:lvl3pPr algn="ctr" rtl="0" eaLnBrk="0" fontAlgn="base" hangingPunct="0">
              <a:spcBef>
                <a:spcPct val="0"/>
              </a:spcBef>
              <a:spcAft>
                <a:spcPct val="0"/>
              </a:spcAft>
              <a:defRPr sz="3600" b="1">
                <a:solidFill>
                  <a:srgbClr val="FFCC66"/>
                </a:solidFill>
                <a:latin typeface="Verdana" pitchFamily="34" charset="0"/>
                <a:ea typeface="ＭＳ Ｐゴシック" charset="-128"/>
              </a:defRPr>
            </a:lvl3pPr>
            <a:lvl4pPr algn="ctr" rtl="0" eaLnBrk="0" fontAlgn="base" hangingPunct="0">
              <a:spcBef>
                <a:spcPct val="0"/>
              </a:spcBef>
              <a:spcAft>
                <a:spcPct val="0"/>
              </a:spcAft>
              <a:defRPr sz="3600" b="1">
                <a:solidFill>
                  <a:srgbClr val="FFCC66"/>
                </a:solidFill>
                <a:latin typeface="Verdana" pitchFamily="34" charset="0"/>
                <a:ea typeface="ＭＳ Ｐゴシック" charset="-128"/>
              </a:defRPr>
            </a:lvl4pPr>
            <a:lvl5pPr algn="ctr" rtl="0" eaLnBrk="0" fontAlgn="base" hangingPunct="0">
              <a:spcBef>
                <a:spcPct val="0"/>
              </a:spcBef>
              <a:spcAft>
                <a:spcPct val="0"/>
              </a:spcAft>
              <a:defRPr sz="3600" b="1">
                <a:solidFill>
                  <a:srgbClr val="FFCC66"/>
                </a:solidFill>
                <a:latin typeface="Verdana" pitchFamily="34" charset="0"/>
                <a:ea typeface="ＭＳ Ｐゴシック" charset="-128"/>
              </a:defRPr>
            </a:lvl5pPr>
            <a:lvl6pPr marL="457200" algn="ctr" rtl="0" fontAlgn="base">
              <a:spcBef>
                <a:spcPct val="0"/>
              </a:spcBef>
              <a:spcAft>
                <a:spcPct val="0"/>
              </a:spcAft>
              <a:defRPr sz="3600" b="1">
                <a:solidFill>
                  <a:srgbClr val="FFCC66"/>
                </a:solidFill>
                <a:latin typeface="Verdana" pitchFamily="34" charset="0"/>
                <a:ea typeface="ＭＳ Ｐゴシック" charset="-128"/>
              </a:defRPr>
            </a:lvl6pPr>
            <a:lvl7pPr marL="914400" algn="ctr" rtl="0" fontAlgn="base">
              <a:spcBef>
                <a:spcPct val="0"/>
              </a:spcBef>
              <a:spcAft>
                <a:spcPct val="0"/>
              </a:spcAft>
              <a:defRPr sz="3600" b="1">
                <a:solidFill>
                  <a:srgbClr val="FFCC66"/>
                </a:solidFill>
                <a:latin typeface="Verdana" pitchFamily="34" charset="0"/>
                <a:ea typeface="ＭＳ Ｐゴシック" charset="-128"/>
              </a:defRPr>
            </a:lvl7pPr>
            <a:lvl8pPr marL="1371600" algn="ctr" rtl="0" fontAlgn="base">
              <a:spcBef>
                <a:spcPct val="0"/>
              </a:spcBef>
              <a:spcAft>
                <a:spcPct val="0"/>
              </a:spcAft>
              <a:defRPr sz="3600" b="1">
                <a:solidFill>
                  <a:srgbClr val="FFCC66"/>
                </a:solidFill>
                <a:latin typeface="Verdana" pitchFamily="34" charset="0"/>
                <a:ea typeface="ＭＳ Ｐゴシック" charset="-128"/>
              </a:defRPr>
            </a:lvl8pPr>
            <a:lvl9pPr marL="1828800" algn="ctr" rtl="0" fontAlgn="base">
              <a:spcBef>
                <a:spcPct val="0"/>
              </a:spcBef>
              <a:spcAft>
                <a:spcPct val="0"/>
              </a:spcAft>
              <a:defRPr sz="3600" b="1">
                <a:solidFill>
                  <a:srgbClr val="FFCC66"/>
                </a:solidFill>
                <a:latin typeface="Verdana" pitchFamily="34" charset="0"/>
                <a:ea typeface="ＭＳ Ｐゴシック" charset="-128"/>
              </a:defRPr>
            </a:lvl9pPr>
          </a:lstStyle>
          <a:p>
            <a:pPr algn="l">
              <a:spcBef>
                <a:spcPts val="600"/>
              </a:spcBef>
            </a:pPr>
            <a:r>
              <a:rPr lang="en-CA" sz="4600" b="0" kern="0" dirty="0" smtClean="0"/>
              <a:t>#3</a:t>
            </a:r>
            <a:br>
              <a:rPr lang="en-CA" sz="4600" b="0" kern="0" dirty="0" smtClean="0"/>
            </a:br>
            <a:r>
              <a:rPr lang="en-CA" sz="4600" b="0" kern="0" dirty="0" smtClean="0"/>
              <a:t> </a:t>
            </a:r>
            <a:endParaRPr lang="en-CA" sz="4600" b="0" i="1" kern="0" dirty="0">
              <a:solidFill>
                <a:schemeClr val="bg1"/>
              </a:solidFill>
              <a:ea typeface="+mn-ea"/>
              <a:cs typeface="+mn-cs"/>
            </a:endParaRPr>
          </a:p>
        </p:txBody>
      </p:sp>
      <p:sp>
        <p:nvSpPr>
          <p:cNvPr id="5" name="TextBox 4"/>
          <p:cNvSpPr txBox="1"/>
          <p:nvPr/>
        </p:nvSpPr>
        <p:spPr>
          <a:xfrm>
            <a:off x="714375" y="2400121"/>
            <a:ext cx="7696200" cy="2585323"/>
          </a:xfrm>
          <a:prstGeom prst="rect">
            <a:avLst/>
          </a:prstGeom>
          <a:noFill/>
        </p:spPr>
        <p:txBody>
          <a:bodyPr wrap="square" rtlCol="0">
            <a:spAutoFit/>
          </a:bodyPr>
          <a:lstStyle/>
          <a:p>
            <a:r>
              <a:rPr lang="en-CA" sz="4600" i="1" kern="0" dirty="0">
                <a:solidFill>
                  <a:schemeClr val="bg1"/>
                </a:solidFill>
                <a:latin typeface="+mj-lt"/>
                <a:ea typeface="+mn-ea"/>
              </a:rPr>
              <a:t>- Provide a complete and accurate history and review of documentation</a:t>
            </a:r>
          </a:p>
          <a:p>
            <a:endParaRPr lang="en-CA" dirty="0"/>
          </a:p>
        </p:txBody>
      </p:sp>
    </p:spTree>
    <p:extLst>
      <p:ext uri="{BB962C8B-B14F-4D97-AF65-F5344CB8AC3E}">
        <p14:creationId xmlns:p14="http://schemas.microsoft.com/office/powerpoint/2010/main" val="1905678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bwMode="auto">
          <a:xfrm>
            <a:off x="685800" y="1523999"/>
            <a:ext cx="8223793" cy="246062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rmAutofit fontScale="97500"/>
          </a:bodyPr>
          <a:lstStyle>
            <a:lvl1pPr algn="ctr" rtl="0" eaLnBrk="0" fontAlgn="base" hangingPunct="0">
              <a:spcBef>
                <a:spcPct val="0"/>
              </a:spcBef>
              <a:spcAft>
                <a:spcPct val="0"/>
              </a:spcAft>
              <a:defRPr sz="3600" b="1">
                <a:solidFill>
                  <a:srgbClr val="FFCC66"/>
                </a:solidFill>
                <a:latin typeface="+mj-lt"/>
                <a:ea typeface="+mj-ea"/>
                <a:cs typeface="+mj-cs"/>
              </a:defRPr>
            </a:lvl1pPr>
            <a:lvl2pPr algn="ctr" rtl="0" eaLnBrk="0" fontAlgn="base" hangingPunct="0">
              <a:spcBef>
                <a:spcPct val="0"/>
              </a:spcBef>
              <a:spcAft>
                <a:spcPct val="0"/>
              </a:spcAft>
              <a:defRPr sz="3600" b="1">
                <a:solidFill>
                  <a:srgbClr val="FFCC66"/>
                </a:solidFill>
                <a:latin typeface="Verdana" pitchFamily="34" charset="0"/>
                <a:ea typeface="ＭＳ Ｐゴシック" charset="-128"/>
              </a:defRPr>
            </a:lvl2pPr>
            <a:lvl3pPr algn="ctr" rtl="0" eaLnBrk="0" fontAlgn="base" hangingPunct="0">
              <a:spcBef>
                <a:spcPct val="0"/>
              </a:spcBef>
              <a:spcAft>
                <a:spcPct val="0"/>
              </a:spcAft>
              <a:defRPr sz="3600" b="1">
                <a:solidFill>
                  <a:srgbClr val="FFCC66"/>
                </a:solidFill>
                <a:latin typeface="Verdana" pitchFamily="34" charset="0"/>
                <a:ea typeface="ＭＳ Ｐゴシック" charset="-128"/>
              </a:defRPr>
            </a:lvl3pPr>
            <a:lvl4pPr algn="ctr" rtl="0" eaLnBrk="0" fontAlgn="base" hangingPunct="0">
              <a:spcBef>
                <a:spcPct val="0"/>
              </a:spcBef>
              <a:spcAft>
                <a:spcPct val="0"/>
              </a:spcAft>
              <a:defRPr sz="3600" b="1">
                <a:solidFill>
                  <a:srgbClr val="FFCC66"/>
                </a:solidFill>
                <a:latin typeface="Verdana" pitchFamily="34" charset="0"/>
                <a:ea typeface="ＭＳ Ｐゴシック" charset="-128"/>
              </a:defRPr>
            </a:lvl4pPr>
            <a:lvl5pPr algn="ctr" rtl="0" eaLnBrk="0" fontAlgn="base" hangingPunct="0">
              <a:spcBef>
                <a:spcPct val="0"/>
              </a:spcBef>
              <a:spcAft>
                <a:spcPct val="0"/>
              </a:spcAft>
              <a:defRPr sz="3600" b="1">
                <a:solidFill>
                  <a:srgbClr val="FFCC66"/>
                </a:solidFill>
                <a:latin typeface="Verdana" pitchFamily="34" charset="0"/>
                <a:ea typeface="ＭＳ Ｐゴシック" charset="-128"/>
              </a:defRPr>
            </a:lvl5pPr>
            <a:lvl6pPr marL="457200" algn="ctr" rtl="0" fontAlgn="base">
              <a:spcBef>
                <a:spcPct val="0"/>
              </a:spcBef>
              <a:spcAft>
                <a:spcPct val="0"/>
              </a:spcAft>
              <a:defRPr sz="3600" b="1">
                <a:solidFill>
                  <a:srgbClr val="FFCC66"/>
                </a:solidFill>
                <a:latin typeface="Verdana" pitchFamily="34" charset="0"/>
                <a:ea typeface="ＭＳ Ｐゴシック" charset="-128"/>
              </a:defRPr>
            </a:lvl6pPr>
            <a:lvl7pPr marL="914400" algn="ctr" rtl="0" fontAlgn="base">
              <a:spcBef>
                <a:spcPct val="0"/>
              </a:spcBef>
              <a:spcAft>
                <a:spcPct val="0"/>
              </a:spcAft>
              <a:defRPr sz="3600" b="1">
                <a:solidFill>
                  <a:srgbClr val="FFCC66"/>
                </a:solidFill>
                <a:latin typeface="Verdana" pitchFamily="34" charset="0"/>
                <a:ea typeface="ＭＳ Ｐゴシック" charset="-128"/>
              </a:defRPr>
            </a:lvl7pPr>
            <a:lvl8pPr marL="1371600" algn="ctr" rtl="0" fontAlgn="base">
              <a:spcBef>
                <a:spcPct val="0"/>
              </a:spcBef>
              <a:spcAft>
                <a:spcPct val="0"/>
              </a:spcAft>
              <a:defRPr sz="3600" b="1">
                <a:solidFill>
                  <a:srgbClr val="FFCC66"/>
                </a:solidFill>
                <a:latin typeface="Verdana" pitchFamily="34" charset="0"/>
                <a:ea typeface="ＭＳ Ｐゴシック" charset="-128"/>
              </a:defRPr>
            </a:lvl8pPr>
            <a:lvl9pPr marL="1828800" algn="ctr" rtl="0" fontAlgn="base">
              <a:spcBef>
                <a:spcPct val="0"/>
              </a:spcBef>
              <a:spcAft>
                <a:spcPct val="0"/>
              </a:spcAft>
              <a:defRPr sz="3600" b="1">
                <a:solidFill>
                  <a:srgbClr val="FFCC66"/>
                </a:solidFill>
                <a:latin typeface="Verdana" pitchFamily="34" charset="0"/>
                <a:ea typeface="ＭＳ Ｐゴシック" charset="-128"/>
              </a:defRPr>
            </a:lvl9pPr>
          </a:lstStyle>
          <a:p>
            <a:pPr algn="l">
              <a:spcBef>
                <a:spcPts val="600"/>
              </a:spcBef>
            </a:pPr>
            <a:r>
              <a:rPr lang="en-CA" sz="4600" b="0" kern="0" dirty="0" smtClean="0"/>
              <a:t>#4</a:t>
            </a:r>
            <a:br>
              <a:rPr lang="en-CA" sz="4600" b="0" kern="0" dirty="0" smtClean="0"/>
            </a:br>
            <a:endParaRPr lang="en-CA" sz="4600" b="0" i="1" kern="0" dirty="0"/>
          </a:p>
        </p:txBody>
      </p:sp>
      <p:sp>
        <p:nvSpPr>
          <p:cNvPr id="6" name="TextBox 5"/>
          <p:cNvSpPr txBox="1"/>
          <p:nvPr/>
        </p:nvSpPr>
        <p:spPr>
          <a:xfrm>
            <a:off x="615407" y="2338813"/>
            <a:ext cx="7772400" cy="2215991"/>
          </a:xfrm>
          <a:prstGeom prst="rect">
            <a:avLst/>
          </a:prstGeom>
          <a:noFill/>
        </p:spPr>
        <p:txBody>
          <a:bodyPr wrap="square" rtlCol="0">
            <a:spAutoFit/>
          </a:bodyPr>
          <a:lstStyle/>
          <a:p>
            <a:r>
              <a:rPr lang="en-CA" sz="4600" i="1" kern="0" dirty="0" smtClean="0">
                <a:solidFill>
                  <a:schemeClr val="bg1"/>
                </a:solidFill>
                <a:latin typeface="+mj-lt"/>
                <a:ea typeface="+mn-ea"/>
              </a:rPr>
              <a:t>- Be </a:t>
            </a:r>
            <a:r>
              <a:rPr lang="en-CA" sz="4600" i="1" kern="0" dirty="0">
                <a:solidFill>
                  <a:schemeClr val="bg1"/>
                </a:solidFill>
                <a:latin typeface="+mj-lt"/>
                <a:ea typeface="+mn-ea"/>
              </a:rPr>
              <a:t>absolutely certain the pre-morbid history is complete and unbiased </a:t>
            </a:r>
          </a:p>
        </p:txBody>
      </p:sp>
    </p:spTree>
    <p:extLst>
      <p:ext uri="{BB962C8B-B14F-4D97-AF65-F5344CB8AC3E}">
        <p14:creationId xmlns:p14="http://schemas.microsoft.com/office/powerpoint/2010/main" val="1732988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09600" y="1447800"/>
            <a:ext cx="4572000" cy="1154162"/>
          </a:xfrm>
          <a:prstGeom prst="rect">
            <a:avLst/>
          </a:prstGeom>
        </p:spPr>
        <p:txBody>
          <a:bodyPr>
            <a:spAutoFit/>
          </a:bodyPr>
          <a:lstStyle/>
          <a:p>
            <a:r>
              <a:rPr lang="en-CA" sz="4500" kern="0" dirty="0">
                <a:solidFill>
                  <a:srgbClr val="FFCC66"/>
                </a:solidFill>
                <a:latin typeface="+mj-lt"/>
                <a:ea typeface="+mj-ea"/>
                <a:cs typeface="+mj-cs"/>
              </a:rPr>
              <a:t>#5</a:t>
            </a:r>
            <a:r>
              <a:rPr lang="en-CA" dirty="0">
                <a:solidFill>
                  <a:srgbClr val="FFCC66"/>
                </a:solidFill>
              </a:rPr>
              <a:t/>
            </a:r>
            <a:br>
              <a:rPr lang="en-CA" dirty="0">
                <a:solidFill>
                  <a:srgbClr val="FFCC66"/>
                </a:solidFill>
              </a:rPr>
            </a:br>
            <a:endParaRPr lang="en-CA" dirty="0"/>
          </a:p>
        </p:txBody>
      </p:sp>
      <p:sp>
        <p:nvSpPr>
          <p:cNvPr id="6" name="TextBox 5"/>
          <p:cNvSpPr txBox="1"/>
          <p:nvPr/>
        </p:nvSpPr>
        <p:spPr>
          <a:xfrm>
            <a:off x="638174" y="2371725"/>
            <a:ext cx="8353425" cy="2215991"/>
          </a:xfrm>
          <a:prstGeom prst="rect">
            <a:avLst/>
          </a:prstGeom>
          <a:noFill/>
        </p:spPr>
        <p:txBody>
          <a:bodyPr wrap="square" rtlCol="0">
            <a:spAutoFit/>
          </a:bodyPr>
          <a:lstStyle/>
          <a:p>
            <a:r>
              <a:rPr lang="en-CA" sz="4600" i="1" kern="0" dirty="0" smtClean="0">
                <a:solidFill>
                  <a:schemeClr val="bg1"/>
                </a:solidFill>
                <a:latin typeface="+mj-lt"/>
                <a:ea typeface="+mn-ea"/>
              </a:rPr>
              <a:t>- Explain </a:t>
            </a:r>
            <a:r>
              <a:rPr lang="en-CA" sz="4600" i="1" kern="0" dirty="0">
                <a:solidFill>
                  <a:schemeClr val="bg1"/>
                </a:solidFill>
                <a:latin typeface="+mj-lt"/>
                <a:ea typeface="+mn-ea"/>
              </a:rPr>
              <a:t>your differential diagnosis and how you reached your diagnosis</a:t>
            </a:r>
          </a:p>
        </p:txBody>
      </p:sp>
    </p:spTree>
    <p:extLst>
      <p:ext uri="{BB962C8B-B14F-4D97-AF65-F5344CB8AC3E}">
        <p14:creationId xmlns:p14="http://schemas.microsoft.com/office/powerpoint/2010/main" val="11421221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09600" y="1447800"/>
            <a:ext cx="1024639" cy="784830"/>
          </a:xfrm>
          <a:prstGeom prst="rect">
            <a:avLst/>
          </a:prstGeom>
        </p:spPr>
        <p:txBody>
          <a:bodyPr wrap="none">
            <a:spAutoFit/>
          </a:bodyPr>
          <a:lstStyle/>
          <a:p>
            <a:r>
              <a:rPr lang="en-CA" sz="4500" kern="0" dirty="0">
                <a:solidFill>
                  <a:srgbClr val="FFCC66"/>
                </a:solidFill>
                <a:latin typeface="+mj-lt"/>
                <a:ea typeface="+mj-ea"/>
                <a:cs typeface="+mj-cs"/>
              </a:rPr>
              <a:t>#6</a:t>
            </a:r>
          </a:p>
        </p:txBody>
      </p:sp>
      <p:sp>
        <p:nvSpPr>
          <p:cNvPr id="5" name="TextBox 4"/>
          <p:cNvSpPr txBox="1"/>
          <p:nvPr/>
        </p:nvSpPr>
        <p:spPr>
          <a:xfrm>
            <a:off x="152400" y="2327880"/>
            <a:ext cx="8839200" cy="800219"/>
          </a:xfrm>
          <a:prstGeom prst="rect">
            <a:avLst/>
          </a:prstGeom>
          <a:noFill/>
        </p:spPr>
        <p:txBody>
          <a:bodyPr wrap="square" rtlCol="0">
            <a:spAutoFit/>
          </a:bodyPr>
          <a:lstStyle/>
          <a:p>
            <a:r>
              <a:rPr lang="en-CA" sz="4600" i="1" kern="0" dirty="0" smtClean="0">
                <a:solidFill>
                  <a:schemeClr val="bg1"/>
                </a:solidFill>
                <a:latin typeface="+mj-lt"/>
                <a:ea typeface="+mn-ea"/>
              </a:rPr>
              <a:t>Use </a:t>
            </a:r>
            <a:r>
              <a:rPr lang="en-CA" sz="4600" i="1" kern="0" dirty="0">
                <a:solidFill>
                  <a:schemeClr val="bg1"/>
                </a:solidFill>
                <a:latin typeface="+mj-lt"/>
                <a:ea typeface="+mn-ea"/>
              </a:rPr>
              <a:t>legally helpful language</a:t>
            </a:r>
          </a:p>
        </p:txBody>
      </p:sp>
      <p:sp>
        <p:nvSpPr>
          <p:cNvPr id="6" name="TextBox 5"/>
          <p:cNvSpPr txBox="1"/>
          <p:nvPr/>
        </p:nvSpPr>
        <p:spPr>
          <a:xfrm>
            <a:off x="1066800" y="3581400"/>
            <a:ext cx="3048000" cy="1200329"/>
          </a:xfrm>
          <a:prstGeom prst="rect">
            <a:avLst/>
          </a:prstGeom>
          <a:noFill/>
        </p:spPr>
        <p:txBody>
          <a:bodyPr wrap="square" rtlCol="0">
            <a:spAutoFit/>
          </a:bodyPr>
          <a:lstStyle/>
          <a:p>
            <a:r>
              <a:rPr lang="en-CA" b="1" kern="0" dirty="0">
                <a:solidFill>
                  <a:srgbClr val="FFCC66"/>
                </a:solidFill>
                <a:latin typeface="+mj-lt"/>
                <a:ea typeface="+mj-ea"/>
                <a:cs typeface="+mj-cs"/>
              </a:rPr>
              <a:t>Helpful:</a:t>
            </a:r>
          </a:p>
          <a:p>
            <a:pPr marL="479861" indent="-479861">
              <a:buFont typeface="Arial" pitchFamily="34" charset="0"/>
              <a:buChar char="•"/>
            </a:pPr>
            <a:r>
              <a:rPr lang="en-CA" dirty="0">
                <a:solidFill>
                  <a:schemeClr val="bg1"/>
                </a:solidFill>
              </a:rPr>
              <a:t>Likely</a:t>
            </a:r>
          </a:p>
          <a:p>
            <a:pPr marL="479861" indent="-479861">
              <a:buFont typeface="Arial" pitchFamily="34" charset="0"/>
              <a:buChar char="•"/>
            </a:pPr>
            <a:r>
              <a:rPr lang="en-CA" dirty="0">
                <a:solidFill>
                  <a:schemeClr val="bg1"/>
                </a:solidFill>
              </a:rPr>
              <a:t>Probable</a:t>
            </a:r>
            <a:endParaRPr lang="en-CA" dirty="0"/>
          </a:p>
        </p:txBody>
      </p:sp>
      <p:sp>
        <p:nvSpPr>
          <p:cNvPr id="7" name="TextBox 6"/>
          <p:cNvSpPr txBox="1"/>
          <p:nvPr/>
        </p:nvSpPr>
        <p:spPr>
          <a:xfrm>
            <a:off x="4572000" y="3581400"/>
            <a:ext cx="3200400" cy="1938992"/>
          </a:xfrm>
          <a:prstGeom prst="rect">
            <a:avLst/>
          </a:prstGeom>
          <a:noFill/>
        </p:spPr>
        <p:txBody>
          <a:bodyPr wrap="square" rtlCol="0">
            <a:spAutoFit/>
          </a:bodyPr>
          <a:lstStyle/>
          <a:p>
            <a:r>
              <a:rPr lang="en-CA" b="1" kern="0" dirty="0">
                <a:solidFill>
                  <a:srgbClr val="FFCC66"/>
                </a:solidFill>
                <a:latin typeface="+mj-lt"/>
                <a:ea typeface="+mj-ea"/>
                <a:cs typeface="+mj-cs"/>
              </a:rPr>
              <a:t>Not Helpful:</a:t>
            </a:r>
          </a:p>
          <a:p>
            <a:pPr marL="479861" indent="-479861">
              <a:buFont typeface="Arial" panose="020B0604020202020204" pitchFamily="34" charset="0"/>
              <a:buChar char="•"/>
            </a:pPr>
            <a:r>
              <a:rPr lang="en-CA" dirty="0">
                <a:solidFill>
                  <a:schemeClr val="bg1"/>
                </a:solidFill>
              </a:rPr>
              <a:t>Possible</a:t>
            </a:r>
          </a:p>
          <a:p>
            <a:pPr marL="479861" indent="-479861">
              <a:buFont typeface="Arial" panose="020B0604020202020204" pitchFamily="34" charset="0"/>
              <a:buChar char="•"/>
            </a:pPr>
            <a:r>
              <a:rPr lang="en-CA" dirty="0">
                <a:solidFill>
                  <a:schemeClr val="bg1"/>
                </a:solidFill>
              </a:rPr>
              <a:t>Might</a:t>
            </a:r>
          </a:p>
          <a:p>
            <a:pPr marL="479861" indent="-479861">
              <a:buFont typeface="Arial" panose="020B0604020202020204" pitchFamily="34" charset="0"/>
              <a:buChar char="•"/>
            </a:pPr>
            <a:r>
              <a:rPr lang="en-CA" dirty="0">
                <a:solidFill>
                  <a:schemeClr val="bg1"/>
                </a:solidFill>
              </a:rPr>
              <a:t>May</a:t>
            </a:r>
          </a:p>
          <a:p>
            <a:endParaRPr lang="en-CA" dirty="0"/>
          </a:p>
        </p:txBody>
      </p:sp>
    </p:spTree>
    <p:extLst>
      <p:ext uri="{BB962C8B-B14F-4D97-AF65-F5344CB8AC3E}">
        <p14:creationId xmlns:p14="http://schemas.microsoft.com/office/powerpoint/2010/main" val="2371869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85800" y="1447800"/>
            <a:ext cx="1024639" cy="784830"/>
          </a:xfrm>
          <a:prstGeom prst="rect">
            <a:avLst/>
          </a:prstGeom>
        </p:spPr>
        <p:txBody>
          <a:bodyPr wrap="none">
            <a:spAutoFit/>
          </a:bodyPr>
          <a:lstStyle/>
          <a:p>
            <a:r>
              <a:rPr lang="en-CA" sz="4500" kern="0" dirty="0">
                <a:solidFill>
                  <a:srgbClr val="FFCC66"/>
                </a:solidFill>
                <a:latin typeface="+mj-lt"/>
                <a:ea typeface="+mj-ea"/>
                <a:cs typeface="+mj-cs"/>
              </a:rPr>
              <a:t>#7</a:t>
            </a:r>
          </a:p>
        </p:txBody>
      </p:sp>
      <p:sp>
        <p:nvSpPr>
          <p:cNvPr id="5" name="Rectangle 4"/>
          <p:cNvSpPr/>
          <p:nvPr/>
        </p:nvSpPr>
        <p:spPr>
          <a:xfrm>
            <a:off x="723900" y="2133599"/>
            <a:ext cx="8267700" cy="3631763"/>
          </a:xfrm>
          <a:prstGeom prst="rect">
            <a:avLst/>
          </a:prstGeom>
        </p:spPr>
        <p:txBody>
          <a:bodyPr wrap="square">
            <a:spAutoFit/>
          </a:bodyPr>
          <a:lstStyle/>
          <a:p>
            <a:pPr marL="685800" indent="-685800">
              <a:buFontTx/>
              <a:buChar char="-"/>
            </a:pPr>
            <a:r>
              <a:rPr lang="en-CA" sz="4600" i="1" kern="0" dirty="0" smtClean="0">
                <a:solidFill>
                  <a:schemeClr val="bg1"/>
                </a:solidFill>
                <a:latin typeface="+mj-lt"/>
                <a:ea typeface="+mn-ea"/>
              </a:rPr>
              <a:t>If </a:t>
            </a:r>
            <a:r>
              <a:rPr lang="en-CA" sz="4600" i="1" kern="0" dirty="0">
                <a:solidFill>
                  <a:schemeClr val="bg1"/>
                </a:solidFill>
                <a:latin typeface="+mj-lt"/>
                <a:ea typeface="+mn-ea"/>
              </a:rPr>
              <a:t>not the sole cause, explain how the trauma made a material contribution to the </a:t>
            </a:r>
            <a:r>
              <a:rPr lang="en-CA" sz="4600" i="1" kern="0" dirty="0" smtClean="0">
                <a:solidFill>
                  <a:schemeClr val="bg1"/>
                </a:solidFill>
                <a:latin typeface="+mj-lt"/>
                <a:ea typeface="+mn-ea"/>
              </a:rPr>
              <a:t>impairments</a:t>
            </a:r>
          </a:p>
        </p:txBody>
      </p:sp>
    </p:spTree>
    <p:extLst>
      <p:ext uri="{BB962C8B-B14F-4D97-AF65-F5344CB8AC3E}">
        <p14:creationId xmlns:p14="http://schemas.microsoft.com/office/powerpoint/2010/main" val="15580192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706880" y="1447800"/>
            <a:ext cx="1024639" cy="784830"/>
          </a:xfrm>
          <a:prstGeom prst="rect">
            <a:avLst/>
          </a:prstGeom>
        </p:spPr>
        <p:txBody>
          <a:bodyPr wrap="none">
            <a:spAutoFit/>
          </a:bodyPr>
          <a:lstStyle/>
          <a:p>
            <a:r>
              <a:rPr lang="en-CA" sz="4500" kern="0" dirty="0">
                <a:solidFill>
                  <a:srgbClr val="FFCC66"/>
                </a:solidFill>
                <a:latin typeface="+mj-lt"/>
                <a:ea typeface="+mj-ea"/>
                <a:cs typeface="+mj-cs"/>
              </a:rPr>
              <a:t>#8</a:t>
            </a:r>
          </a:p>
        </p:txBody>
      </p:sp>
      <p:sp>
        <p:nvSpPr>
          <p:cNvPr id="5" name="TextBox 4"/>
          <p:cNvSpPr txBox="1"/>
          <p:nvPr/>
        </p:nvSpPr>
        <p:spPr>
          <a:xfrm>
            <a:off x="725930" y="2609846"/>
            <a:ext cx="8265670" cy="1508105"/>
          </a:xfrm>
          <a:prstGeom prst="rect">
            <a:avLst/>
          </a:prstGeom>
          <a:noFill/>
        </p:spPr>
        <p:txBody>
          <a:bodyPr wrap="square" rtlCol="0">
            <a:spAutoFit/>
          </a:bodyPr>
          <a:lstStyle/>
          <a:p>
            <a:pPr marL="685800" indent="-685800">
              <a:buFontTx/>
              <a:buChar char="-"/>
            </a:pPr>
            <a:r>
              <a:rPr lang="en-CA" sz="4600" i="1" kern="0" dirty="0" smtClean="0">
                <a:solidFill>
                  <a:schemeClr val="bg1"/>
                </a:solidFill>
                <a:latin typeface="+mj-lt"/>
                <a:ea typeface="+mn-ea"/>
              </a:rPr>
              <a:t>Give </a:t>
            </a:r>
            <a:r>
              <a:rPr lang="en-CA" sz="4600" i="1" kern="0" dirty="0">
                <a:solidFill>
                  <a:schemeClr val="bg1"/>
                </a:solidFill>
                <a:latin typeface="+mj-lt"/>
                <a:ea typeface="+mn-ea"/>
              </a:rPr>
              <a:t>a clear opinion on </a:t>
            </a:r>
            <a:r>
              <a:rPr lang="en-CA" sz="4600" i="1" kern="0" dirty="0" smtClean="0">
                <a:solidFill>
                  <a:schemeClr val="bg1"/>
                </a:solidFill>
                <a:latin typeface="+mj-lt"/>
                <a:ea typeface="+mn-ea"/>
              </a:rPr>
              <a:t>prognosis</a:t>
            </a:r>
          </a:p>
        </p:txBody>
      </p:sp>
    </p:spTree>
    <p:extLst>
      <p:ext uri="{BB962C8B-B14F-4D97-AF65-F5344CB8AC3E}">
        <p14:creationId xmlns:p14="http://schemas.microsoft.com/office/powerpoint/2010/main" val="9217819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04800"/>
            <a:ext cx="8915400" cy="1143000"/>
          </a:xfrm>
        </p:spPr>
        <p:txBody>
          <a:bodyPr/>
          <a:lstStyle/>
          <a:p>
            <a:r>
              <a:rPr lang="en-CA" b="0" dirty="0"/>
              <a:t>GCS</a:t>
            </a:r>
          </a:p>
        </p:txBody>
      </p:sp>
      <p:sp>
        <p:nvSpPr>
          <p:cNvPr id="5" name="Rectangle 4"/>
          <p:cNvSpPr>
            <a:spLocks noChangeArrowheads="1"/>
          </p:cNvSpPr>
          <p:nvPr/>
        </p:nvSpPr>
        <p:spPr bwMode="auto">
          <a:xfrm>
            <a:off x="609600" y="9906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6" name="Subtitle 2"/>
          <p:cNvSpPr txBox="1">
            <a:spLocks/>
          </p:cNvSpPr>
          <p:nvPr/>
        </p:nvSpPr>
        <p:spPr bwMode="auto">
          <a:xfrm>
            <a:off x="609600" y="1371600"/>
            <a:ext cx="7772400" cy="19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74625" indent="-174625" algn="l" rtl="0" eaLnBrk="0" fontAlgn="base" hangingPunct="0">
              <a:spcBef>
                <a:spcPct val="40000"/>
              </a:spcBef>
              <a:spcAft>
                <a:spcPct val="0"/>
              </a:spcAft>
              <a:buSzPct val="75000"/>
              <a:buChar char="•"/>
              <a:defRPr sz="3200" b="1" i="1">
                <a:solidFill>
                  <a:schemeClr val="bg1"/>
                </a:solidFill>
                <a:latin typeface="+mn-lt"/>
                <a:ea typeface="+mn-ea"/>
                <a:cs typeface="+mn-cs"/>
              </a:defRPr>
            </a:lvl1pPr>
            <a:lvl2pPr marL="514350" indent="-225425" algn="l" rtl="0" eaLnBrk="0" fontAlgn="base" hangingPunct="0">
              <a:spcBef>
                <a:spcPct val="40000"/>
              </a:spcBef>
              <a:spcAft>
                <a:spcPct val="0"/>
              </a:spcAft>
              <a:buChar char="–"/>
              <a:defRPr sz="2400">
                <a:solidFill>
                  <a:schemeClr val="bg1"/>
                </a:solidFill>
                <a:latin typeface="+mn-lt"/>
                <a:ea typeface="+mn-ea"/>
              </a:defRPr>
            </a:lvl2pPr>
            <a:lvl3pPr marL="852488" indent="-223838" algn="l" rtl="0" eaLnBrk="0" fontAlgn="base" hangingPunct="0">
              <a:spcBef>
                <a:spcPct val="40000"/>
              </a:spcBef>
              <a:spcAft>
                <a:spcPct val="0"/>
              </a:spcAft>
              <a:buChar char="–"/>
              <a:defRPr>
                <a:solidFill>
                  <a:schemeClr val="bg1"/>
                </a:solidFill>
                <a:latin typeface="+mn-lt"/>
                <a:ea typeface="+mn-ea"/>
              </a:defRPr>
            </a:lvl3pPr>
            <a:lvl4pPr marL="1201738" indent="-234950" algn="l" rtl="0" eaLnBrk="0" fontAlgn="base" hangingPunct="0">
              <a:spcBef>
                <a:spcPct val="40000"/>
              </a:spcBef>
              <a:spcAft>
                <a:spcPct val="0"/>
              </a:spcAft>
              <a:buChar char="–"/>
              <a:defRPr>
                <a:solidFill>
                  <a:schemeClr val="bg1"/>
                </a:solidFill>
                <a:latin typeface="+mn-lt"/>
                <a:ea typeface="+mn-ea"/>
              </a:defRPr>
            </a:lvl4pPr>
            <a:lvl5pPr marL="1541463" indent="-225425" algn="l" rtl="0" eaLnBrk="0" fontAlgn="base" hangingPunct="0">
              <a:spcBef>
                <a:spcPct val="40000"/>
              </a:spcBef>
              <a:spcAft>
                <a:spcPct val="0"/>
              </a:spcAft>
              <a:buChar char="–"/>
              <a:defRPr>
                <a:solidFill>
                  <a:schemeClr val="bg1"/>
                </a:solidFill>
                <a:latin typeface="+mn-lt"/>
                <a:ea typeface="+mn-ea"/>
              </a:defRPr>
            </a:lvl5pPr>
            <a:lvl6pPr marL="1998663" indent="-225425" algn="l" rtl="0" fontAlgn="base">
              <a:spcBef>
                <a:spcPct val="40000"/>
              </a:spcBef>
              <a:spcAft>
                <a:spcPct val="0"/>
              </a:spcAft>
              <a:buChar char="–"/>
              <a:defRPr>
                <a:solidFill>
                  <a:schemeClr val="bg1"/>
                </a:solidFill>
                <a:latin typeface="+mn-lt"/>
                <a:ea typeface="+mn-ea"/>
              </a:defRPr>
            </a:lvl6pPr>
            <a:lvl7pPr marL="2455863" indent="-225425" algn="l" rtl="0" fontAlgn="base">
              <a:spcBef>
                <a:spcPct val="40000"/>
              </a:spcBef>
              <a:spcAft>
                <a:spcPct val="0"/>
              </a:spcAft>
              <a:buChar char="–"/>
              <a:defRPr>
                <a:solidFill>
                  <a:schemeClr val="bg1"/>
                </a:solidFill>
                <a:latin typeface="+mn-lt"/>
                <a:ea typeface="+mn-ea"/>
              </a:defRPr>
            </a:lvl7pPr>
            <a:lvl8pPr marL="2913063" indent="-225425" algn="l" rtl="0" fontAlgn="base">
              <a:spcBef>
                <a:spcPct val="40000"/>
              </a:spcBef>
              <a:spcAft>
                <a:spcPct val="0"/>
              </a:spcAft>
              <a:buChar char="–"/>
              <a:defRPr>
                <a:solidFill>
                  <a:schemeClr val="bg1"/>
                </a:solidFill>
                <a:latin typeface="+mn-lt"/>
                <a:ea typeface="+mn-ea"/>
              </a:defRPr>
            </a:lvl8pPr>
            <a:lvl9pPr marL="3370263" indent="-225425" algn="l" rtl="0" fontAlgn="base">
              <a:spcBef>
                <a:spcPct val="40000"/>
              </a:spcBef>
              <a:spcAft>
                <a:spcPct val="0"/>
              </a:spcAft>
              <a:buChar char="–"/>
              <a:defRPr>
                <a:solidFill>
                  <a:schemeClr val="bg1"/>
                </a:solidFill>
                <a:latin typeface="+mn-lt"/>
                <a:ea typeface="+mn-ea"/>
              </a:defRPr>
            </a:lvl9pPr>
          </a:lstStyle>
          <a:p>
            <a:pPr marL="457200" indent="-457200">
              <a:spcBef>
                <a:spcPts val="0"/>
              </a:spcBef>
              <a:buFontTx/>
              <a:buChar char="-"/>
            </a:pPr>
            <a:endParaRPr lang="en-US" sz="2800" kern="0" dirty="0" smtClean="0"/>
          </a:p>
          <a:p>
            <a:pPr marL="457200" indent="-457200">
              <a:spcBef>
                <a:spcPts val="0"/>
              </a:spcBef>
              <a:buFontTx/>
              <a:buChar char="-"/>
            </a:pPr>
            <a:r>
              <a:rPr lang="en-CA" sz="2800" b="0" dirty="0" smtClean="0"/>
              <a:t>Eliminated</a:t>
            </a:r>
          </a:p>
          <a:p>
            <a:pPr marL="457200" lvl="0" indent="-457200">
              <a:spcBef>
                <a:spcPts val="0"/>
              </a:spcBef>
              <a:buFontTx/>
              <a:buChar char="-"/>
            </a:pPr>
            <a:r>
              <a:rPr lang="en-CA" sz="2800" b="0" dirty="0"/>
              <a:t>Created bright white line allowing immediate access to benefits</a:t>
            </a:r>
          </a:p>
          <a:p>
            <a:pPr marL="457200" indent="-457200">
              <a:spcBef>
                <a:spcPts val="0"/>
              </a:spcBef>
              <a:buFontTx/>
              <a:buChar char="-"/>
            </a:pPr>
            <a:r>
              <a:rPr lang="en-CA" sz="2800" b="0" dirty="0"/>
              <a:t>Tenuous relationship to outcome/need</a:t>
            </a:r>
            <a:endParaRPr lang="en-US" altLang="en-US" sz="2800" b="0" dirty="0"/>
          </a:p>
        </p:txBody>
      </p:sp>
    </p:spTree>
    <p:extLst>
      <p:ext uri="{BB962C8B-B14F-4D97-AF65-F5344CB8AC3E}">
        <p14:creationId xmlns:p14="http://schemas.microsoft.com/office/powerpoint/2010/main" val="40494073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85800" y="1447800"/>
            <a:ext cx="1024639" cy="784830"/>
          </a:xfrm>
          <a:prstGeom prst="rect">
            <a:avLst/>
          </a:prstGeom>
        </p:spPr>
        <p:txBody>
          <a:bodyPr wrap="none">
            <a:spAutoFit/>
          </a:bodyPr>
          <a:lstStyle/>
          <a:p>
            <a:r>
              <a:rPr lang="en-CA" sz="4500" kern="0" dirty="0">
                <a:solidFill>
                  <a:srgbClr val="FFCC66"/>
                </a:solidFill>
                <a:latin typeface="+mj-lt"/>
                <a:ea typeface="+mj-ea"/>
                <a:cs typeface="+mj-cs"/>
              </a:rPr>
              <a:t>#9</a:t>
            </a:r>
          </a:p>
        </p:txBody>
      </p:sp>
      <p:sp>
        <p:nvSpPr>
          <p:cNvPr id="5" name="TextBox 4"/>
          <p:cNvSpPr txBox="1"/>
          <p:nvPr/>
        </p:nvSpPr>
        <p:spPr>
          <a:xfrm>
            <a:off x="762000" y="2362200"/>
            <a:ext cx="8229600" cy="2923877"/>
          </a:xfrm>
          <a:prstGeom prst="rect">
            <a:avLst/>
          </a:prstGeom>
          <a:noFill/>
        </p:spPr>
        <p:txBody>
          <a:bodyPr wrap="square" rtlCol="0">
            <a:spAutoFit/>
          </a:bodyPr>
          <a:lstStyle/>
          <a:p>
            <a:pPr marL="685800" indent="-685800">
              <a:buFontTx/>
              <a:buChar char="-"/>
            </a:pPr>
            <a:r>
              <a:rPr lang="en-CA" sz="4600" i="1" kern="0" dirty="0" smtClean="0">
                <a:solidFill>
                  <a:schemeClr val="bg1"/>
                </a:solidFill>
                <a:latin typeface="+mj-lt"/>
                <a:ea typeface="+mn-ea"/>
              </a:rPr>
              <a:t>Explain </a:t>
            </a:r>
            <a:r>
              <a:rPr lang="en-CA" sz="4600" i="1" kern="0" dirty="0">
                <a:solidFill>
                  <a:schemeClr val="bg1"/>
                </a:solidFill>
                <a:latin typeface="+mj-lt"/>
                <a:ea typeface="+mn-ea"/>
              </a:rPr>
              <a:t>impairments with examples of impact on education, income, care, etc</a:t>
            </a:r>
            <a:r>
              <a:rPr lang="en-CA" sz="4600" i="1" kern="0" dirty="0" smtClean="0">
                <a:solidFill>
                  <a:schemeClr val="bg1"/>
                </a:solidFill>
                <a:latin typeface="+mj-lt"/>
                <a:ea typeface="+mn-ea"/>
              </a:rPr>
              <a:t>.</a:t>
            </a:r>
          </a:p>
        </p:txBody>
      </p:sp>
    </p:spTree>
    <p:extLst>
      <p:ext uri="{BB962C8B-B14F-4D97-AF65-F5344CB8AC3E}">
        <p14:creationId xmlns:p14="http://schemas.microsoft.com/office/powerpoint/2010/main" val="3829442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609600" y="1447800"/>
            <a:ext cx="1391728" cy="784830"/>
          </a:xfrm>
          <a:prstGeom prst="rect">
            <a:avLst/>
          </a:prstGeom>
        </p:spPr>
        <p:txBody>
          <a:bodyPr wrap="none">
            <a:spAutoFit/>
          </a:bodyPr>
          <a:lstStyle/>
          <a:p>
            <a:r>
              <a:rPr lang="en-CA" sz="4500" kern="0" dirty="0">
                <a:solidFill>
                  <a:srgbClr val="FFCC66"/>
                </a:solidFill>
                <a:latin typeface="+mj-lt"/>
                <a:ea typeface="+mj-ea"/>
                <a:cs typeface="+mj-cs"/>
              </a:rPr>
              <a:t>#10</a:t>
            </a:r>
          </a:p>
        </p:txBody>
      </p:sp>
      <p:sp>
        <p:nvSpPr>
          <p:cNvPr id="5" name="Rectangle 4"/>
          <p:cNvSpPr/>
          <p:nvPr/>
        </p:nvSpPr>
        <p:spPr>
          <a:xfrm>
            <a:off x="1066800" y="2648069"/>
            <a:ext cx="7609776" cy="800219"/>
          </a:xfrm>
          <a:prstGeom prst="rect">
            <a:avLst/>
          </a:prstGeom>
        </p:spPr>
        <p:txBody>
          <a:bodyPr wrap="none">
            <a:spAutoFit/>
          </a:bodyPr>
          <a:lstStyle/>
          <a:p>
            <a:r>
              <a:rPr lang="en-CA" sz="4600" i="1" kern="0" dirty="0" smtClean="0">
                <a:solidFill>
                  <a:schemeClr val="bg1"/>
                </a:solidFill>
                <a:latin typeface="+mj-lt"/>
                <a:ea typeface="+mn-ea"/>
              </a:rPr>
              <a:t>- Do </a:t>
            </a:r>
            <a:r>
              <a:rPr lang="en-CA" sz="4600" i="1" kern="0" dirty="0">
                <a:solidFill>
                  <a:schemeClr val="bg1"/>
                </a:solidFill>
                <a:latin typeface="+mj-lt"/>
                <a:ea typeface="+mn-ea"/>
              </a:rPr>
              <a:t>not be an advocate!</a:t>
            </a:r>
          </a:p>
        </p:txBody>
      </p:sp>
    </p:spTree>
    <p:extLst>
      <p:ext uri="{BB962C8B-B14F-4D97-AF65-F5344CB8AC3E}">
        <p14:creationId xmlns:p14="http://schemas.microsoft.com/office/powerpoint/2010/main" val="12129011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bwMode="auto">
          <a:xfrm>
            <a:off x="457200" y="304800"/>
            <a:ext cx="8077200" cy="1143000"/>
          </a:xfrm>
          <a:prstGeom prst="rect">
            <a:avLst/>
          </a:prstGeom>
          <a:noFill/>
          <a:ln>
            <a:noFill/>
          </a:ln>
          <a:effectLst>
            <a:outerShdw dist="35921" dir="2700000" algn="ctr"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4800" b="1">
                <a:solidFill>
                  <a:srgbClr val="FFCC66"/>
                </a:solidFill>
                <a:latin typeface="+mj-lt"/>
                <a:ea typeface="+mj-ea"/>
                <a:cs typeface="+mj-cs"/>
              </a:defRPr>
            </a:lvl1pPr>
            <a:lvl2pPr algn="ctr" rtl="0" eaLnBrk="0" fontAlgn="base" hangingPunct="0">
              <a:spcBef>
                <a:spcPct val="0"/>
              </a:spcBef>
              <a:spcAft>
                <a:spcPct val="0"/>
              </a:spcAft>
              <a:defRPr sz="3600" b="1">
                <a:solidFill>
                  <a:srgbClr val="FFCC66"/>
                </a:solidFill>
                <a:latin typeface="Verdana" pitchFamily="34" charset="0"/>
                <a:ea typeface="ＭＳ Ｐゴシック" charset="-128"/>
              </a:defRPr>
            </a:lvl2pPr>
            <a:lvl3pPr algn="ctr" rtl="0" eaLnBrk="0" fontAlgn="base" hangingPunct="0">
              <a:spcBef>
                <a:spcPct val="0"/>
              </a:spcBef>
              <a:spcAft>
                <a:spcPct val="0"/>
              </a:spcAft>
              <a:defRPr sz="3600" b="1">
                <a:solidFill>
                  <a:srgbClr val="FFCC66"/>
                </a:solidFill>
                <a:latin typeface="Verdana" pitchFamily="34" charset="0"/>
                <a:ea typeface="ＭＳ Ｐゴシック" charset="-128"/>
              </a:defRPr>
            </a:lvl3pPr>
            <a:lvl4pPr algn="ctr" rtl="0" eaLnBrk="0" fontAlgn="base" hangingPunct="0">
              <a:spcBef>
                <a:spcPct val="0"/>
              </a:spcBef>
              <a:spcAft>
                <a:spcPct val="0"/>
              </a:spcAft>
              <a:defRPr sz="3600" b="1">
                <a:solidFill>
                  <a:srgbClr val="FFCC66"/>
                </a:solidFill>
                <a:latin typeface="Verdana" pitchFamily="34" charset="0"/>
                <a:ea typeface="ＭＳ Ｐゴシック" charset="-128"/>
              </a:defRPr>
            </a:lvl4pPr>
            <a:lvl5pPr algn="ctr" rtl="0" eaLnBrk="0" fontAlgn="base" hangingPunct="0">
              <a:spcBef>
                <a:spcPct val="0"/>
              </a:spcBef>
              <a:spcAft>
                <a:spcPct val="0"/>
              </a:spcAft>
              <a:defRPr sz="3600" b="1">
                <a:solidFill>
                  <a:srgbClr val="FFCC66"/>
                </a:solidFill>
                <a:latin typeface="Verdana" pitchFamily="34" charset="0"/>
                <a:ea typeface="ＭＳ Ｐゴシック" charset="-128"/>
              </a:defRPr>
            </a:lvl5pPr>
            <a:lvl6pPr marL="457200" algn="ctr" rtl="0" fontAlgn="base">
              <a:spcBef>
                <a:spcPct val="0"/>
              </a:spcBef>
              <a:spcAft>
                <a:spcPct val="0"/>
              </a:spcAft>
              <a:defRPr sz="3600" b="1">
                <a:solidFill>
                  <a:srgbClr val="FFCC66"/>
                </a:solidFill>
                <a:latin typeface="Verdana" pitchFamily="34" charset="0"/>
                <a:ea typeface="ＭＳ Ｐゴシック" charset="-128"/>
              </a:defRPr>
            </a:lvl6pPr>
            <a:lvl7pPr marL="914400" algn="ctr" rtl="0" fontAlgn="base">
              <a:spcBef>
                <a:spcPct val="0"/>
              </a:spcBef>
              <a:spcAft>
                <a:spcPct val="0"/>
              </a:spcAft>
              <a:defRPr sz="3600" b="1">
                <a:solidFill>
                  <a:srgbClr val="FFCC66"/>
                </a:solidFill>
                <a:latin typeface="Verdana" pitchFamily="34" charset="0"/>
                <a:ea typeface="ＭＳ Ｐゴシック" charset="-128"/>
              </a:defRPr>
            </a:lvl7pPr>
            <a:lvl8pPr marL="1371600" algn="ctr" rtl="0" fontAlgn="base">
              <a:spcBef>
                <a:spcPct val="0"/>
              </a:spcBef>
              <a:spcAft>
                <a:spcPct val="0"/>
              </a:spcAft>
              <a:defRPr sz="3600" b="1">
                <a:solidFill>
                  <a:srgbClr val="FFCC66"/>
                </a:solidFill>
                <a:latin typeface="Verdana" pitchFamily="34" charset="0"/>
                <a:ea typeface="ＭＳ Ｐゴシック" charset="-128"/>
              </a:defRPr>
            </a:lvl8pPr>
            <a:lvl9pPr marL="1828800" algn="ctr" rtl="0" fontAlgn="base">
              <a:spcBef>
                <a:spcPct val="0"/>
              </a:spcBef>
              <a:spcAft>
                <a:spcPct val="0"/>
              </a:spcAft>
              <a:defRPr sz="3600" b="1">
                <a:solidFill>
                  <a:srgbClr val="FFCC66"/>
                </a:solidFill>
                <a:latin typeface="Verdana" pitchFamily="34" charset="0"/>
                <a:ea typeface="ＭＳ Ｐゴシック" charset="-128"/>
              </a:defRPr>
            </a:lvl9pPr>
          </a:lstStyle>
          <a:p>
            <a:r>
              <a:rPr lang="en-CA" b="0" kern="0" dirty="0" smtClean="0"/>
              <a:t>What is a Form 53?</a:t>
            </a:r>
            <a:br>
              <a:rPr lang="en-CA" b="0" kern="0" dirty="0" smtClean="0"/>
            </a:br>
            <a:endParaRPr lang="en-CA" b="0" kern="0" dirty="0"/>
          </a:p>
        </p:txBody>
      </p:sp>
      <p:sp>
        <p:nvSpPr>
          <p:cNvPr id="5" name="Rectangle 4"/>
          <p:cNvSpPr>
            <a:spLocks noChangeArrowheads="1"/>
          </p:cNvSpPr>
          <p:nvPr/>
        </p:nvSpPr>
        <p:spPr bwMode="auto">
          <a:xfrm>
            <a:off x="609600" y="12192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dirty="0"/>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t="2138" b="4068"/>
          <a:stretch/>
        </p:blipFill>
        <p:spPr>
          <a:xfrm>
            <a:off x="1306101" y="1371600"/>
            <a:ext cx="6531798" cy="5352585"/>
          </a:xfrm>
          <a:prstGeom prst="rect">
            <a:avLst/>
          </a:prstGeom>
          <a:ln>
            <a:solidFill>
              <a:schemeClr val="accent1"/>
            </a:solidFill>
          </a:ln>
        </p:spPr>
      </p:pic>
    </p:spTree>
    <p:extLst>
      <p:ext uri="{BB962C8B-B14F-4D97-AF65-F5344CB8AC3E}">
        <p14:creationId xmlns:p14="http://schemas.microsoft.com/office/powerpoint/2010/main" val="1535086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778" y="2493004"/>
            <a:ext cx="7772400" cy="2536196"/>
          </a:xfrm>
        </p:spPr>
        <p:txBody>
          <a:bodyPr/>
          <a:lstStyle/>
          <a:p>
            <a:r>
              <a:rPr lang="en-CA" sz="3200" dirty="0" smtClean="0">
                <a:solidFill>
                  <a:srgbClr val="FFCC66"/>
                </a:solidFill>
              </a:rPr>
              <a:t>Contact:</a:t>
            </a:r>
            <a:br>
              <a:rPr lang="en-CA" sz="3200" dirty="0" smtClean="0">
                <a:solidFill>
                  <a:srgbClr val="FFCC66"/>
                </a:solidFill>
              </a:rPr>
            </a:br>
            <a:r>
              <a:rPr lang="en-CA" sz="3200" dirty="0" smtClean="0">
                <a:hlinkClick r:id="rId3"/>
              </a:rPr>
              <a:t>jvigmond@oatleyvigmond.com</a:t>
            </a:r>
            <a:r>
              <a:rPr lang="en-CA" sz="3200" dirty="0" smtClean="0"/>
              <a:t/>
            </a:r>
            <a:br>
              <a:rPr lang="en-CA" sz="3200" dirty="0" smtClean="0"/>
            </a:br>
            <a:r>
              <a:rPr lang="en-CA" sz="3200" dirty="0"/>
              <a:t/>
            </a:r>
            <a:br>
              <a:rPr lang="en-CA" sz="3200" dirty="0"/>
            </a:br>
            <a:r>
              <a:rPr lang="en-CA" sz="3200" dirty="0" smtClean="0"/>
              <a:t>Phone:  705-726-9021</a:t>
            </a:r>
            <a:br>
              <a:rPr lang="en-CA" sz="3200" dirty="0" smtClean="0"/>
            </a:br>
            <a:r>
              <a:rPr lang="en-CA" sz="3200" dirty="0"/>
              <a:t/>
            </a:r>
            <a:br>
              <a:rPr lang="en-CA" sz="3200" dirty="0"/>
            </a:br>
            <a:r>
              <a:rPr lang="en-CA" sz="3200" dirty="0" smtClean="0"/>
              <a:t>Twitter:  @</a:t>
            </a:r>
            <a:r>
              <a:rPr lang="en-CA" sz="3200" dirty="0" err="1" smtClean="0"/>
              <a:t>JimVigmond</a:t>
            </a:r>
            <a:r>
              <a:rPr lang="en-CA" sz="3200" dirty="0" smtClean="0"/>
              <a:t/>
            </a:r>
            <a:br>
              <a:rPr lang="en-CA" sz="3200" dirty="0" smtClean="0"/>
            </a:br>
            <a:r>
              <a:rPr lang="en-CA" dirty="0" smtClean="0">
                <a:solidFill>
                  <a:srgbClr val="FFCC66"/>
                </a:solidFill>
              </a:rPr>
              <a:t/>
            </a:r>
            <a:br>
              <a:rPr lang="en-CA" dirty="0" smtClean="0">
                <a:solidFill>
                  <a:srgbClr val="FFCC66"/>
                </a:solidFill>
              </a:rPr>
            </a:br>
            <a:r>
              <a:rPr lang="en-CA" dirty="0"/>
              <a:t/>
            </a:r>
            <a:br>
              <a:rPr lang="en-CA" dirty="0"/>
            </a:br>
            <a:endParaRPr lang="en-CA" dirty="0">
              <a:solidFill>
                <a:srgbClr val="FFCC66"/>
              </a:solidFill>
            </a:endParaRPr>
          </a:p>
        </p:txBody>
      </p:sp>
      <p:sp>
        <p:nvSpPr>
          <p:cNvPr id="4" name="Rectangle 4"/>
          <p:cNvSpPr>
            <a:spLocks noChangeArrowheads="1"/>
          </p:cNvSpPr>
          <p:nvPr/>
        </p:nvSpPr>
        <p:spPr bwMode="auto">
          <a:xfrm>
            <a:off x="609600" y="1676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Tree>
    <p:extLst>
      <p:ext uri="{BB962C8B-B14F-4D97-AF65-F5344CB8AC3E}">
        <p14:creationId xmlns:p14="http://schemas.microsoft.com/office/powerpoint/2010/main" val="280855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371600"/>
            <a:ext cx="8382000" cy="4419600"/>
          </a:xfrm>
        </p:spPr>
        <p:txBody>
          <a:bodyPr/>
          <a:lstStyle/>
          <a:p>
            <a:pPr lvl="0">
              <a:buFontTx/>
              <a:buChar char="-"/>
            </a:pPr>
            <a:r>
              <a:rPr lang="en-CA" b="0" dirty="0" smtClean="0"/>
              <a:t>Will now be defined </a:t>
            </a:r>
            <a:r>
              <a:rPr lang="en-CA" b="0" dirty="0"/>
              <a:t>by the insured permanent grade on the ASIA Impairment Scale (American Spinal Injury Association</a:t>
            </a:r>
            <a:r>
              <a:rPr lang="en-CA" b="0" dirty="0" smtClean="0"/>
              <a:t>)</a:t>
            </a:r>
          </a:p>
          <a:p>
            <a:pPr marL="0" lvl="0" indent="0">
              <a:buNone/>
            </a:pPr>
            <a:endParaRPr lang="en-US" altLang="en-US" b="0" i="0" dirty="0" smtClean="0"/>
          </a:p>
          <a:p>
            <a:pPr eaLnBrk="1" hangingPunct="1"/>
            <a:endParaRPr lang="en-US" altLang="en-US" b="0" i="0" dirty="0" smtClean="0"/>
          </a:p>
        </p:txBody>
      </p:sp>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pPr lvl="0"/>
            <a:r>
              <a:rPr lang="en-CA" b="0" dirty="0"/>
              <a:t>Paraplegia or </a:t>
            </a:r>
            <a:r>
              <a:rPr lang="en-CA" b="0" dirty="0" smtClean="0"/>
              <a:t>Tetraplegia</a:t>
            </a:r>
            <a:r>
              <a:rPr lang="en-CA" b="0" dirty="0"/>
              <a:t/>
            </a:r>
            <a:br>
              <a:rPr lang="en-CA" b="0" dirty="0"/>
            </a:br>
            <a:endParaRPr lang="en-CA" b="0" dirty="0"/>
          </a:p>
        </p:txBody>
      </p:sp>
    </p:spTree>
    <p:extLst>
      <p:ext uri="{BB962C8B-B14F-4D97-AF65-F5344CB8AC3E}">
        <p14:creationId xmlns:p14="http://schemas.microsoft.com/office/powerpoint/2010/main" val="1736272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609600" y="914400"/>
            <a:ext cx="7924800" cy="76200"/>
          </a:xfrm>
          <a:prstGeom prst="rect">
            <a:avLst/>
          </a:prstGeom>
          <a:gradFill rotWithShape="0">
            <a:gsLst>
              <a:gs pos="0">
                <a:srgbClr val="FFCC67"/>
              </a:gs>
              <a:gs pos="100000">
                <a:srgbClr val="000000"/>
              </a:gs>
            </a:gsLst>
            <a:lin ang="5400000" scaled="1"/>
          </a:gradFill>
          <a:ln>
            <a:noFill/>
          </a:ln>
          <a:effectLst>
            <a:outerShdw dist="53882" dir="2700000" algn="ctr" rotWithShape="0">
              <a:srgbClr val="000000"/>
            </a:outerShdw>
          </a:effectLst>
          <a:extLst>
            <a:ext uri="{91240B29-F687-4F45-9708-019B960494DF}">
              <a14:hiddenLine xmlns:a14="http://schemas.microsoft.com/office/drawing/2010/main" w="9525">
                <a:solidFill>
                  <a:srgbClr val="FFFFFF"/>
                </a:solidFill>
                <a:miter lim="800000"/>
                <a:headEnd/>
                <a:tailEnd/>
              </a14:hiddenLine>
            </a:ext>
          </a:extLst>
        </p:spPr>
        <p:txBody>
          <a:bodyPr wrap="none" lIns="92075" tIns="46038" rIns="92075" bIns="46038" anchor="ctr"/>
          <a:lstStyle>
            <a:lvl1pPr>
              <a:defRPr sz="2400">
                <a:solidFill>
                  <a:schemeClr val="tx1"/>
                </a:solidFill>
                <a:latin typeface="Verdana" pitchFamily="34" charset="0"/>
                <a:ea typeface="ＭＳ Ｐゴシック" charset="-128"/>
              </a:defRPr>
            </a:lvl1pPr>
            <a:lvl2pPr marL="742950" indent="-285750">
              <a:defRPr sz="2400">
                <a:solidFill>
                  <a:schemeClr val="tx1"/>
                </a:solidFill>
                <a:latin typeface="Verdana" pitchFamily="34" charset="0"/>
                <a:ea typeface="ＭＳ Ｐゴシック" charset="-128"/>
              </a:defRPr>
            </a:lvl2pPr>
            <a:lvl3pPr marL="1143000" indent="-228600">
              <a:defRPr sz="2400">
                <a:solidFill>
                  <a:schemeClr val="tx1"/>
                </a:solidFill>
                <a:latin typeface="Verdana" pitchFamily="34" charset="0"/>
                <a:ea typeface="ＭＳ Ｐゴシック" charset="-128"/>
              </a:defRPr>
            </a:lvl3pPr>
            <a:lvl4pPr marL="1600200" indent="-228600">
              <a:defRPr sz="2400">
                <a:solidFill>
                  <a:schemeClr val="tx1"/>
                </a:solidFill>
                <a:latin typeface="Verdana" pitchFamily="34" charset="0"/>
                <a:ea typeface="ＭＳ Ｐゴシック" charset="-128"/>
              </a:defRPr>
            </a:lvl4pPr>
            <a:lvl5pPr marL="2057400" indent="-228600">
              <a:defRPr sz="2400">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Verdana" pitchFamily="34" charset="0"/>
                <a:ea typeface="ＭＳ Ｐゴシック" charset="-128"/>
              </a:defRPr>
            </a:lvl9pPr>
          </a:lstStyle>
          <a:p>
            <a:endParaRPr lang="en-CA" altLang="en-US"/>
          </a:p>
        </p:txBody>
      </p:sp>
      <p:sp>
        <p:nvSpPr>
          <p:cNvPr id="4" name="Title 1"/>
          <p:cNvSpPr>
            <a:spLocks noGrp="1"/>
          </p:cNvSpPr>
          <p:nvPr>
            <p:ph type="title"/>
          </p:nvPr>
        </p:nvSpPr>
        <p:spPr>
          <a:xfrm>
            <a:off x="457200" y="304800"/>
            <a:ext cx="8077200" cy="1143000"/>
          </a:xfrm>
        </p:spPr>
        <p:txBody>
          <a:bodyPr/>
          <a:lstStyle/>
          <a:p>
            <a:pPr lvl="0"/>
            <a:r>
              <a:rPr lang="en-CA" b="0" dirty="0"/>
              <a:t>Paraplegia or </a:t>
            </a:r>
            <a:r>
              <a:rPr lang="en-CA" b="0" dirty="0" smtClean="0"/>
              <a:t>Tetraplegia</a:t>
            </a:r>
            <a:r>
              <a:rPr lang="en-CA" b="0" dirty="0"/>
              <a:t/>
            </a:r>
            <a:br>
              <a:rPr lang="en-CA" b="0" dirty="0"/>
            </a:br>
            <a:endParaRPr lang="en-CA" b="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85645548"/>
              </p:ext>
            </p:extLst>
          </p:nvPr>
        </p:nvGraphicFramePr>
        <p:xfrm>
          <a:off x="1676400" y="1143000"/>
          <a:ext cx="6096000" cy="4673600"/>
        </p:xfrm>
        <a:graphic>
          <a:graphicData uri="http://schemas.openxmlformats.org/drawingml/2006/table">
            <a:tbl>
              <a:tblPr firstRow="1" bandRow="1">
                <a:tableStyleId>{2D5ABB26-0587-4C30-8999-92F81FD0307C}</a:tableStyleId>
              </a:tblPr>
              <a:tblGrid>
                <a:gridCol w="914400"/>
                <a:gridCol w="5181600"/>
              </a:tblGrid>
              <a:tr h="370840">
                <a:tc>
                  <a:txBody>
                    <a:bodyPr/>
                    <a:lstStyle/>
                    <a:p>
                      <a:r>
                        <a:rPr lang="en-CA" dirty="0" smtClean="0">
                          <a:solidFill>
                            <a:srgbClr val="000000"/>
                          </a:solidFill>
                        </a:rPr>
                        <a:t>Grade</a:t>
                      </a:r>
                      <a:endParaRPr lang="en-CA"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c>
                  <a:txBody>
                    <a:bodyPr/>
                    <a:lstStyle/>
                    <a:p>
                      <a:pPr algn="ctr"/>
                      <a:r>
                        <a:rPr lang="en-CA" dirty="0" smtClean="0">
                          <a:solidFill>
                            <a:srgbClr val="000000"/>
                          </a:solidFill>
                        </a:rPr>
                        <a:t>Definition</a:t>
                      </a:r>
                      <a:endParaRPr lang="en-CA"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r>
              <a:tr h="370840">
                <a:tc>
                  <a:txBody>
                    <a:bodyPr/>
                    <a:lstStyle/>
                    <a:p>
                      <a:pPr algn="ctr"/>
                      <a:r>
                        <a:rPr lang="en-CA" dirty="0" smtClean="0">
                          <a:solidFill>
                            <a:srgbClr val="000000"/>
                          </a:solidFill>
                        </a:rPr>
                        <a:t>A</a:t>
                      </a:r>
                      <a:endParaRPr lang="en-CA"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c>
                  <a:txBody>
                    <a:bodyPr/>
                    <a:lstStyle/>
                    <a:p>
                      <a:r>
                        <a:rPr lang="en-CA" dirty="0" smtClean="0">
                          <a:solidFill>
                            <a:srgbClr val="000000"/>
                          </a:solidFill>
                        </a:rPr>
                        <a:t>Complete.  No sensory</a:t>
                      </a:r>
                      <a:r>
                        <a:rPr lang="en-CA" baseline="0" dirty="0" smtClean="0">
                          <a:solidFill>
                            <a:srgbClr val="000000"/>
                          </a:solidFill>
                        </a:rPr>
                        <a:t> or motor function is preserved in the sacral segments S4-S5</a:t>
                      </a:r>
                      <a:endParaRPr lang="en-CA"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r>
              <a:tr h="370840">
                <a:tc>
                  <a:txBody>
                    <a:bodyPr/>
                    <a:lstStyle/>
                    <a:p>
                      <a:pPr algn="ctr"/>
                      <a:r>
                        <a:rPr lang="en-CA" dirty="0" smtClean="0">
                          <a:solidFill>
                            <a:srgbClr val="000000"/>
                          </a:solidFill>
                        </a:rPr>
                        <a:t>B</a:t>
                      </a:r>
                      <a:endParaRPr lang="en-CA"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c>
                  <a:txBody>
                    <a:bodyPr/>
                    <a:lstStyle/>
                    <a:p>
                      <a:r>
                        <a:rPr lang="en-CA" dirty="0" smtClean="0">
                          <a:solidFill>
                            <a:srgbClr val="000000"/>
                          </a:solidFill>
                        </a:rPr>
                        <a:t>Incomplete.  Sensory but no motor function is preserved below the neurological level and includes the sacral</a:t>
                      </a:r>
                      <a:r>
                        <a:rPr lang="en-CA" baseline="0" dirty="0" smtClean="0">
                          <a:solidFill>
                            <a:srgbClr val="000000"/>
                          </a:solidFill>
                        </a:rPr>
                        <a:t> segments S4–S5</a:t>
                      </a:r>
                      <a:endParaRPr lang="en-CA"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r>
              <a:tr h="370840">
                <a:tc>
                  <a:txBody>
                    <a:bodyPr/>
                    <a:lstStyle/>
                    <a:p>
                      <a:pPr algn="ctr"/>
                      <a:r>
                        <a:rPr lang="en-CA" dirty="0" smtClean="0">
                          <a:solidFill>
                            <a:srgbClr val="000000"/>
                          </a:solidFill>
                        </a:rPr>
                        <a:t>C</a:t>
                      </a:r>
                      <a:endParaRPr lang="en-CA"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c>
                  <a:txBody>
                    <a:bodyPr/>
                    <a:lstStyle/>
                    <a:p>
                      <a:r>
                        <a:rPr lang="en-CA" dirty="0" smtClean="0">
                          <a:solidFill>
                            <a:srgbClr val="000000"/>
                          </a:solidFill>
                        </a:rPr>
                        <a:t>Incomplete.  Motor function is preserved below the neurological level,</a:t>
                      </a:r>
                      <a:r>
                        <a:rPr lang="en-CA" baseline="0" dirty="0" smtClean="0">
                          <a:solidFill>
                            <a:srgbClr val="000000"/>
                          </a:solidFill>
                        </a:rPr>
                        <a:t> and more than half of key muscles below the neurological level have a muscle grade less than 3 (Grades -02).</a:t>
                      </a:r>
                      <a:endParaRPr lang="en-CA"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r>
              <a:tr h="370840">
                <a:tc>
                  <a:txBody>
                    <a:bodyPr/>
                    <a:lstStyle/>
                    <a:p>
                      <a:pPr algn="ctr"/>
                      <a:r>
                        <a:rPr lang="en-CA" dirty="0" smtClean="0">
                          <a:solidFill>
                            <a:srgbClr val="000000"/>
                          </a:solidFill>
                        </a:rPr>
                        <a:t>D</a:t>
                      </a:r>
                      <a:endParaRPr lang="en-CA"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c>
                  <a:txBody>
                    <a:bodyPr/>
                    <a:lstStyle/>
                    <a:p>
                      <a:r>
                        <a:rPr lang="en-CA" dirty="0" smtClean="0">
                          <a:solidFill>
                            <a:srgbClr val="000000"/>
                          </a:solidFill>
                        </a:rPr>
                        <a:t>Incomplete.  Motor function is preserved below the neurological level, and at least half</a:t>
                      </a:r>
                      <a:r>
                        <a:rPr lang="en-CA" baseline="0" dirty="0" smtClean="0">
                          <a:solidFill>
                            <a:srgbClr val="000000"/>
                          </a:solidFill>
                        </a:rPr>
                        <a:t> of key muscles below he neurological level have a muscle grade greater than or equal to 3.</a:t>
                      </a:r>
                      <a:endParaRPr lang="en-CA"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w="50800" prst="hardEdge"/>
                      <a:lightRig rig="flood" dir="t"/>
                    </a:cell3D>
                    <a:solidFill>
                      <a:schemeClr val="bg1"/>
                    </a:solidFill>
                  </a:tcPr>
                </a:tc>
              </a:tr>
              <a:tr h="370840">
                <a:tc>
                  <a:txBody>
                    <a:bodyPr/>
                    <a:lstStyle/>
                    <a:p>
                      <a:pPr algn="ctr"/>
                      <a:r>
                        <a:rPr lang="en-CA" dirty="0" smtClean="0">
                          <a:solidFill>
                            <a:srgbClr val="000000"/>
                          </a:solidFill>
                        </a:rPr>
                        <a:t>E</a:t>
                      </a:r>
                      <a:endParaRPr lang="en-CA"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50800" prst="hardEdge"/>
                      <a:lightRig rig="flood" dir="t"/>
                    </a:cell3D>
                    <a:solidFill>
                      <a:schemeClr val="bg1"/>
                    </a:solidFill>
                  </a:tcPr>
                </a:tc>
                <a:tc>
                  <a:txBody>
                    <a:bodyPr/>
                    <a:lstStyle/>
                    <a:p>
                      <a:r>
                        <a:rPr lang="en-CA" dirty="0" smtClean="0">
                          <a:solidFill>
                            <a:srgbClr val="000000"/>
                          </a:solidFill>
                        </a:rPr>
                        <a:t>Normal. Sensory and motor functions are normal.</a:t>
                      </a:r>
                      <a:endParaRPr lang="en-CA"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50800" prst="hardEdge"/>
                      <a:lightRig rig="flood" dir="t"/>
                    </a:cell3D>
                    <a:solidFill>
                      <a:schemeClr val="bg1"/>
                    </a:solidFill>
                  </a:tcPr>
                </a:tc>
              </a:tr>
            </a:tbl>
          </a:graphicData>
        </a:graphic>
      </p:graphicFrame>
      <p:grpSp>
        <p:nvGrpSpPr>
          <p:cNvPr id="6" name="Group 5"/>
          <p:cNvGrpSpPr/>
          <p:nvPr/>
        </p:nvGrpSpPr>
        <p:grpSpPr>
          <a:xfrm>
            <a:off x="512802" y="1527313"/>
            <a:ext cx="1087398" cy="2743200"/>
            <a:chOff x="512802" y="1527313"/>
            <a:chExt cx="1087398" cy="2743200"/>
          </a:xfrm>
        </p:grpSpPr>
        <p:sp>
          <p:nvSpPr>
            <p:cNvPr id="8" name="Left Brace 7"/>
            <p:cNvSpPr/>
            <p:nvPr/>
          </p:nvSpPr>
          <p:spPr bwMode="auto">
            <a:xfrm>
              <a:off x="1066800" y="1527313"/>
              <a:ext cx="533400" cy="2743200"/>
            </a:xfrm>
            <a:prstGeom prst="leftBrace">
              <a:avLst>
                <a:gd name="adj1" fmla="val 8333"/>
                <a:gd name="adj2" fmla="val 49517"/>
              </a:avLst>
            </a:prstGeom>
            <a:ln/>
            <a:extLst/>
          </p:spPr>
          <p:style>
            <a:lnRef idx="2">
              <a:schemeClr val="accent3"/>
            </a:lnRef>
            <a:fillRef idx="0">
              <a:schemeClr val="accent3"/>
            </a:fillRef>
            <a:effectRef idx="1">
              <a:schemeClr val="accent3"/>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Verdana" pitchFamily="34" charset="0"/>
                <a:ea typeface="ＭＳ Ｐゴシック" charset="-128"/>
              </a:endParaRPr>
            </a:p>
          </p:txBody>
        </p:sp>
        <p:sp>
          <p:nvSpPr>
            <p:cNvPr id="9" name="TextBox 8"/>
            <p:cNvSpPr txBox="1"/>
            <p:nvPr/>
          </p:nvSpPr>
          <p:spPr>
            <a:xfrm>
              <a:off x="512802" y="2231569"/>
              <a:ext cx="553998" cy="1426031"/>
            </a:xfrm>
            <a:prstGeom prst="rect">
              <a:avLst/>
            </a:prstGeom>
            <a:noFill/>
          </p:spPr>
          <p:txBody>
            <a:bodyPr vert="vert270" wrap="none" rtlCol="0">
              <a:spAutoFit/>
            </a:bodyPr>
            <a:lstStyle/>
            <a:p>
              <a:r>
                <a:rPr lang="en-CA" dirty="0" smtClean="0">
                  <a:solidFill>
                    <a:schemeClr val="bg1"/>
                  </a:solidFill>
                </a:rPr>
                <a:t>Included</a:t>
              </a:r>
              <a:endParaRPr lang="en-CA" dirty="0">
                <a:solidFill>
                  <a:schemeClr val="bg1"/>
                </a:solidFill>
              </a:endParaRPr>
            </a:p>
          </p:txBody>
        </p:sp>
      </p:grpSp>
    </p:spTree>
    <p:extLst>
      <p:ext uri="{BB962C8B-B14F-4D97-AF65-F5344CB8AC3E}">
        <p14:creationId xmlns:p14="http://schemas.microsoft.com/office/powerpoint/2010/main" val="47105636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Bloorview_Kids_Rehab_ppt">
  <a:themeElements>
    <a:clrScheme name="1_Bloorview_Kids_Rehab_ppt 13">
      <a:dk1>
        <a:srgbClr val="0077D4"/>
      </a:dk1>
      <a:lt1>
        <a:srgbClr val="FFFFFF"/>
      </a:lt1>
      <a:dk2>
        <a:srgbClr val="12AD2A"/>
      </a:dk2>
      <a:lt2>
        <a:srgbClr val="808080"/>
      </a:lt2>
      <a:accent1>
        <a:srgbClr val="FFB300"/>
      </a:accent1>
      <a:accent2>
        <a:srgbClr val="FF5F00"/>
      </a:accent2>
      <a:accent3>
        <a:srgbClr val="FFFFFF"/>
      </a:accent3>
      <a:accent4>
        <a:srgbClr val="0065B5"/>
      </a:accent4>
      <a:accent5>
        <a:srgbClr val="FFD6AA"/>
      </a:accent5>
      <a:accent6>
        <a:srgbClr val="E75500"/>
      </a:accent6>
      <a:hlink>
        <a:srgbClr val="00C2E2"/>
      </a:hlink>
      <a:folHlink>
        <a:srgbClr val="B2BC00"/>
      </a:folHlink>
    </a:clrScheme>
    <a:fontScheme name="1_Bloorview_Kids_Rehab_ppt">
      <a:majorFont>
        <a:latin typeface="Verdan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ＭＳ Ｐゴシック" charset="-128"/>
          </a:defRPr>
        </a:defPPr>
      </a:lstStyle>
    </a:spDef>
    <a:lnDef>
      <a:spPr bwMode="auto">
        <a:xfrm>
          <a:off x="0" y="0"/>
          <a:ext cx="1" cy="1"/>
        </a:xfrm>
        <a:custGeom>
          <a:avLst/>
          <a:gdLst/>
          <a:ahLst/>
          <a:cxnLst/>
          <a:rect l="0" t="0" r="0" b="0"/>
          <a:pathLst/>
        </a:custGeom>
        <a:solidFill>
          <a:srgbClr val="FFFF99"/>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ＭＳ Ｐゴシック" charset="-128"/>
          </a:defRPr>
        </a:defPPr>
      </a:lstStyle>
    </a:lnDef>
  </a:objectDefaults>
  <a:extraClrSchemeLst>
    <a:extraClrScheme>
      <a:clrScheme name="1_Bloorview_Kids_Rehab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oorview_Kids_Rehab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oorview_Kids_Rehab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oorview_Kids_Rehab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oorview_Kids_Rehab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oorview_Kids_Rehab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oorview_Kids_Rehab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oorview_Kids_Rehab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oorview_Kids_Rehab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oorview_Kids_Rehab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oorview_Kids_Rehab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oorview_Kids_Rehab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oorview_Kids_Rehab_ppt 13">
        <a:dk1>
          <a:srgbClr val="0077D4"/>
        </a:dk1>
        <a:lt1>
          <a:srgbClr val="FFFFFF"/>
        </a:lt1>
        <a:dk2>
          <a:srgbClr val="12AD2A"/>
        </a:dk2>
        <a:lt2>
          <a:srgbClr val="808080"/>
        </a:lt2>
        <a:accent1>
          <a:srgbClr val="FFB300"/>
        </a:accent1>
        <a:accent2>
          <a:srgbClr val="FF5F00"/>
        </a:accent2>
        <a:accent3>
          <a:srgbClr val="FFFFFF"/>
        </a:accent3>
        <a:accent4>
          <a:srgbClr val="0065B5"/>
        </a:accent4>
        <a:accent5>
          <a:srgbClr val="FFD6AA"/>
        </a:accent5>
        <a:accent6>
          <a:srgbClr val="E75500"/>
        </a:accent6>
        <a:hlink>
          <a:srgbClr val="00C2E2"/>
        </a:hlink>
        <a:folHlink>
          <a:srgbClr val="B2B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TotalTime>
  <Words>2029</Words>
  <Application>Microsoft Office PowerPoint</Application>
  <PresentationFormat>On-screen Show (4:3)</PresentationFormat>
  <Paragraphs>297</Paragraphs>
  <Slides>73</Slides>
  <Notes>26</Notes>
  <HiddenSlides>16</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1_Bloorview_Kids_Rehab_ppt</vt:lpstr>
      <vt:lpstr>Changes to the Definition of Catastrophic Impairment</vt:lpstr>
      <vt:lpstr>PowerPoint Presentation</vt:lpstr>
      <vt:lpstr>Reduction in total benefits for non-catastrophic claims</vt:lpstr>
      <vt:lpstr>Reduction in Non-Earner Benefits</vt:lpstr>
      <vt:lpstr>Reduction in Catastrophic Benefits</vt:lpstr>
      <vt:lpstr>Narrowed CAT definition</vt:lpstr>
      <vt:lpstr>GCS</vt:lpstr>
      <vt:lpstr>Paraplegia or Tetraplegia </vt:lpstr>
      <vt:lpstr>Paraplegia or Tetraplegia </vt:lpstr>
      <vt:lpstr>Paraplegia or Tetraplegia</vt:lpstr>
      <vt:lpstr>Paraplegia or Tetraplegia</vt:lpstr>
      <vt:lpstr>Mobility impairment  (non spinal cord)</vt:lpstr>
      <vt:lpstr>Mobility impairment  (non spinal cord)</vt:lpstr>
      <vt:lpstr>Blindness</vt:lpstr>
      <vt:lpstr>Adult Traumatic Brain Injury</vt:lpstr>
      <vt:lpstr>Adult Traumatic Brain Injury</vt:lpstr>
      <vt:lpstr>Adult Traumatic Brain Injury</vt:lpstr>
      <vt:lpstr>Adult Traumatic Brain Injury</vt:lpstr>
      <vt:lpstr>Glasgow Outcome Scale Extended*</vt:lpstr>
      <vt:lpstr>GOSE (Glasgow Outcome Scale-Extended) </vt:lpstr>
      <vt:lpstr>PowerPoint Presentation</vt:lpstr>
      <vt:lpstr>GOSE (Glasgow Outcome Scale-Extended) </vt:lpstr>
      <vt:lpstr>GOSE (Glasgow Outcome Scale-Extended) </vt:lpstr>
      <vt:lpstr>PowerPoint Presentation</vt:lpstr>
      <vt:lpstr>PowerPoint Presentation</vt:lpstr>
      <vt:lpstr>PowerPoint Presentation</vt:lpstr>
      <vt:lpstr>PowerPoint Presentation</vt:lpstr>
      <vt:lpstr>PowerPoint Presentation</vt:lpstr>
      <vt:lpstr>How will it work</vt:lpstr>
      <vt:lpstr>definitions</vt:lpstr>
      <vt:lpstr>Mtbi and gose</vt:lpstr>
      <vt:lpstr>Paediatric Brain Injury </vt:lpstr>
      <vt:lpstr>PowerPoint Presentation</vt:lpstr>
      <vt:lpstr>Paediatric Brain Injury </vt:lpstr>
      <vt:lpstr>PowerPoint Presentation</vt:lpstr>
      <vt:lpstr>Paediatric Brain Injury </vt:lpstr>
      <vt:lpstr>55% Whole Person Impairment (WPI) </vt:lpstr>
      <vt:lpstr>55% Whole Person Impairment (WPI) </vt:lpstr>
      <vt:lpstr>Rating mental and behavioural disorders under the 6th edition</vt:lpstr>
      <vt:lpstr>Method of impairment rating</vt:lpstr>
      <vt:lpstr>PowerPoint Presentation</vt:lpstr>
      <vt:lpstr>The brief psychiatric rating scale (bprs)</vt:lpstr>
      <vt:lpstr>Method of impairment rating</vt:lpstr>
      <vt:lpstr>PowerPoint Presentation</vt:lpstr>
      <vt:lpstr>PowerPoint Presentation</vt:lpstr>
      <vt:lpstr>Global Assessment of  functioning (gaf)</vt:lpstr>
      <vt:lpstr>Method of impairment rating</vt:lpstr>
      <vt:lpstr>PowerPoint Presentation</vt:lpstr>
      <vt:lpstr>psychiatric impairment rating scale (pirs)</vt:lpstr>
      <vt:lpstr>PowerPoint Presentation</vt:lpstr>
      <vt:lpstr>PowerPoint Presentation</vt:lpstr>
      <vt:lpstr>PowerPoint Presentation</vt:lpstr>
      <vt:lpstr>PowerPoint Presentation</vt:lpstr>
      <vt:lpstr>PowerPoint Presentation</vt:lpstr>
      <vt:lpstr>Psychiatric Impairment </vt:lpstr>
      <vt:lpstr>Psychiatric Impairment </vt:lpstr>
      <vt:lpstr>Insureds no longer have right to sue AB insurers in court </vt:lpstr>
      <vt:lpstr>Strategies </vt:lpstr>
      <vt:lpstr>QUESTIONS</vt:lpstr>
      <vt:lpstr>Ten Do’s and Don’ts of Expert Report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jvigmond@oatleyvigmond.com  Phone:  705-726-9021  Twitter:  @JimVigmond   </vt:lpstr>
    </vt:vector>
  </TitlesOfParts>
  <Company>OV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terry</dc:creator>
  <cp:lastModifiedBy>marketing</cp:lastModifiedBy>
  <cp:revision>120</cp:revision>
  <cp:lastPrinted>2015-10-19T17:09:54Z</cp:lastPrinted>
  <dcterms:created xsi:type="dcterms:W3CDTF">2009-01-27T19:20:47Z</dcterms:created>
  <dcterms:modified xsi:type="dcterms:W3CDTF">2016-05-03T11:24:46Z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ies>
</file>