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36"/>
  </p:notesMasterIdLst>
  <p:sldIdLst>
    <p:sldId id="281" r:id="rId2"/>
    <p:sldId id="413" r:id="rId3"/>
    <p:sldId id="434" r:id="rId4"/>
    <p:sldId id="414" r:id="rId5"/>
    <p:sldId id="437" r:id="rId6"/>
    <p:sldId id="415" r:id="rId7"/>
    <p:sldId id="439" r:id="rId8"/>
    <p:sldId id="432" r:id="rId9"/>
    <p:sldId id="440" r:id="rId10"/>
    <p:sldId id="441" r:id="rId11"/>
    <p:sldId id="442" r:id="rId12"/>
    <p:sldId id="443" r:id="rId13"/>
    <p:sldId id="444" r:id="rId14"/>
    <p:sldId id="446" r:id="rId15"/>
    <p:sldId id="447" r:id="rId16"/>
    <p:sldId id="448" r:id="rId17"/>
    <p:sldId id="449" r:id="rId18"/>
    <p:sldId id="450" r:id="rId19"/>
    <p:sldId id="451" r:id="rId20"/>
    <p:sldId id="453" r:id="rId21"/>
    <p:sldId id="454" r:id="rId22"/>
    <p:sldId id="455" r:id="rId23"/>
    <p:sldId id="456" r:id="rId24"/>
    <p:sldId id="457" r:id="rId25"/>
    <p:sldId id="458" r:id="rId26"/>
    <p:sldId id="459" r:id="rId27"/>
    <p:sldId id="460" r:id="rId28"/>
    <p:sldId id="461" r:id="rId29"/>
    <p:sldId id="463" r:id="rId30"/>
    <p:sldId id="464" r:id="rId31"/>
    <p:sldId id="465" r:id="rId32"/>
    <p:sldId id="466" r:id="rId33"/>
    <p:sldId id="467" r:id="rId34"/>
    <p:sldId id="469" r:id="rId35"/>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5pPr>
    <a:lvl6pPr marL="2286000" algn="l" defTabSz="914400" rtl="0" eaLnBrk="1" latinLnBrk="0" hangingPunct="1">
      <a:defRPr sz="2400" kern="1200">
        <a:solidFill>
          <a:schemeClr val="tx1"/>
        </a:solidFill>
        <a:latin typeface="Verdana" pitchFamily="34" charset="0"/>
        <a:ea typeface="ＭＳ Ｐゴシック" charset="-128"/>
        <a:cs typeface="+mn-cs"/>
      </a:defRPr>
    </a:lvl6pPr>
    <a:lvl7pPr marL="2743200" algn="l" defTabSz="914400" rtl="0" eaLnBrk="1" latinLnBrk="0" hangingPunct="1">
      <a:defRPr sz="2400" kern="1200">
        <a:solidFill>
          <a:schemeClr val="tx1"/>
        </a:solidFill>
        <a:latin typeface="Verdana" pitchFamily="34" charset="0"/>
        <a:ea typeface="ＭＳ Ｐゴシック" charset="-128"/>
        <a:cs typeface="+mn-cs"/>
      </a:defRPr>
    </a:lvl7pPr>
    <a:lvl8pPr marL="3200400" algn="l" defTabSz="914400" rtl="0" eaLnBrk="1" latinLnBrk="0" hangingPunct="1">
      <a:defRPr sz="2400" kern="1200">
        <a:solidFill>
          <a:schemeClr val="tx1"/>
        </a:solidFill>
        <a:latin typeface="Verdana" pitchFamily="34" charset="0"/>
        <a:ea typeface="ＭＳ Ｐゴシック" charset="-128"/>
        <a:cs typeface="+mn-cs"/>
      </a:defRPr>
    </a:lvl8pPr>
    <a:lvl9pPr marL="3657600" algn="l" defTabSz="914400" rtl="0" eaLnBrk="1" latinLnBrk="0" hangingPunct="1">
      <a:defRPr sz="2400"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99"/>
    <a:srgbClr val="FFCC66"/>
    <a:srgbClr val="797061"/>
    <a:srgbClr val="8E7F72"/>
    <a:srgbClr val="8E8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6" autoAdjust="0"/>
    <p:restoredTop sz="94660" autoAdjust="0"/>
  </p:normalViewPr>
  <p:slideViewPr>
    <p:cSldViewPr>
      <p:cViewPr>
        <p:scale>
          <a:sx n="70" d="100"/>
          <a:sy n="70" d="100"/>
        </p:scale>
        <p:origin x="-1002" y="-5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9507" name="Rectangle 3"/>
          <p:cNvSpPr>
            <a:spLocks noGrp="1" noChangeArrowheads="1"/>
          </p:cNvSpPr>
          <p:nvPr>
            <p:ph type="dt" idx="1"/>
          </p:nvPr>
        </p:nvSpPr>
        <p:spPr bwMode="auto">
          <a:xfrm>
            <a:off x="3970938"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5"/>
          <p:cNvSpPr>
            <a:spLocks noGrp="1" noChangeArrowheads="1"/>
          </p:cNvSpPr>
          <p:nvPr>
            <p:ph type="body" sz="quarter" idx="3"/>
          </p:nvPr>
        </p:nvSpPr>
        <p:spPr bwMode="auto">
          <a:xfrm>
            <a:off x="701040" y="4387136"/>
            <a:ext cx="560832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9511" name="Rectangle 7"/>
          <p:cNvSpPr>
            <a:spLocks noGrp="1" noChangeArrowheads="1"/>
          </p:cNvSpPr>
          <p:nvPr>
            <p:ph type="sldNum" sz="quarter" idx="5"/>
          </p:nvPr>
        </p:nvSpPr>
        <p:spPr bwMode="auto">
          <a:xfrm>
            <a:off x="3970938"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eaLnBrk="1" hangingPunct="1">
              <a:defRPr sz="1200">
                <a:latin typeface="Arial" charset="0"/>
              </a:defRPr>
            </a:lvl1pPr>
          </a:lstStyle>
          <a:p>
            <a:pPr>
              <a:defRPr/>
            </a:pPr>
            <a:fld id="{62009992-C14A-4481-AEB3-C43D997565DF}" type="slidenum">
              <a:rPr lang="en-US"/>
              <a:pPr>
                <a:defRPr/>
              </a:pPr>
              <a:t>‹#›</a:t>
            </a:fld>
            <a:endParaRPr lang="en-US"/>
          </a:p>
        </p:txBody>
      </p:sp>
    </p:spTree>
    <p:extLst>
      <p:ext uri="{BB962C8B-B14F-4D97-AF65-F5344CB8AC3E}">
        <p14:creationId xmlns:p14="http://schemas.microsoft.com/office/powerpoint/2010/main" val="2334220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a:t>
            </a:fld>
            <a:endParaRPr lang="en-US"/>
          </a:p>
        </p:txBody>
      </p:sp>
    </p:spTree>
    <p:extLst>
      <p:ext uri="{BB962C8B-B14F-4D97-AF65-F5344CB8AC3E}">
        <p14:creationId xmlns:p14="http://schemas.microsoft.com/office/powerpoint/2010/main" val="175048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34</a:t>
            </a:fld>
            <a:endParaRPr lang="en-US"/>
          </a:p>
        </p:txBody>
      </p:sp>
    </p:spTree>
    <p:extLst>
      <p:ext uri="{BB962C8B-B14F-4D97-AF65-F5344CB8AC3E}">
        <p14:creationId xmlns:p14="http://schemas.microsoft.com/office/powerpoint/2010/main" val="490566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0838" name="Rectangle 6"/>
          <p:cNvSpPr>
            <a:spLocks noGrp="1" noChangeArrowheads="1"/>
          </p:cNvSpPr>
          <p:nvPr>
            <p:ph type="ctrTitle"/>
          </p:nvPr>
        </p:nvSpPr>
        <p:spPr>
          <a:xfrm>
            <a:off x="762000" y="2057400"/>
            <a:ext cx="7772400" cy="1600200"/>
          </a:xfrm>
          <a:effectLst>
            <a:outerShdw dist="35921" dir="2700000" algn="ctr" rotWithShape="0">
              <a:srgbClr val="000000">
                <a:alpha val="20000"/>
              </a:srgbClr>
            </a:outerShdw>
          </a:effectLst>
        </p:spPr>
        <p:txBody>
          <a:bodyPr/>
          <a:lstStyle>
            <a:lvl1pPr>
              <a:defRPr sz="4800"/>
            </a:lvl1pPr>
          </a:lstStyle>
          <a:p>
            <a:pPr lvl="0"/>
            <a:r>
              <a:rPr lang="en-US" noProof="0" smtClean="0"/>
              <a:t>Click to edit Master title style</a:t>
            </a:r>
          </a:p>
        </p:txBody>
      </p:sp>
      <p:sp>
        <p:nvSpPr>
          <p:cNvPr id="120839" name="Rectangle 7"/>
          <p:cNvSpPr>
            <a:spLocks noGrp="1" noChangeArrowheads="1"/>
          </p:cNvSpPr>
          <p:nvPr>
            <p:ph type="subTitle" idx="1"/>
          </p:nvPr>
        </p:nvSpPr>
        <p:spPr>
          <a:xfrm>
            <a:off x="790575" y="3657600"/>
            <a:ext cx="7772400" cy="1143000"/>
          </a:xfrm>
          <a:effectLst>
            <a:outerShdw dist="35921" dir="2700000" algn="ctr" rotWithShape="0">
              <a:srgbClr val="000000"/>
            </a:outerShdw>
          </a:effectLst>
        </p:spPr>
        <p:txBody>
          <a:bodyPr/>
          <a:lstStyle>
            <a:lvl1pPr marL="0" indent="0" algn="ctr">
              <a:lnSpc>
                <a:spcPct val="110000"/>
              </a:lnSpc>
              <a:buFontTx/>
              <a:buNone/>
              <a:defRPr>
                <a:solidFill>
                  <a:srgbClr val="FFCC66"/>
                </a:solidFill>
              </a:defRPr>
            </a:lvl1pPr>
          </a:lstStyle>
          <a:p>
            <a:pPr lvl="0"/>
            <a:r>
              <a:rPr lang="en-US" noProof="0" smtClean="0"/>
              <a:t>Click to edit Master subtitle style</a:t>
            </a:r>
          </a:p>
        </p:txBody>
      </p:sp>
      <p:pic>
        <p:nvPicPr>
          <p:cNvPr id="5" name="Picture 4"/>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31197" y="5943600"/>
            <a:ext cx="2681605" cy="820420"/>
          </a:xfrm>
          <a:prstGeom prst="rect">
            <a:avLst/>
          </a:prstGeom>
          <a:noFill/>
          <a:ln>
            <a:solidFill>
              <a:schemeClr val="bg1"/>
            </a:solidFill>
          </a:ln>
        </p:spPr>
      </p:pic>
    </p:spTree>
    <p:extLst>
      <p:ext uri="{BB962C8B-B14F-4D97-AF65-F5344CB8AC3E}">
        <p14:creationId xmlns:p14="http://schemas.microsoft.com/office/powerpoint/2010/main" val="3653684905"/>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27051286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2019300" cy="5791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304800"/>
            <a:ext cx="59055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83416980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02917616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444722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101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66381201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283378486"/>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118554659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97326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6724222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579397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00"/>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304800"/>
            <a:ext cx="8077200" cy="1143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119814" name="Rectangle 6"/>
          <p:cNvSpPr>
            <a:spLocks noGrp="1" noChangeArrowheads="1"/>
          </p:cNvSpPr>
          <p:nvPr>
            <p:ph type="body" idx="1"/>
          </p:nvPr>
        </p:nvSpPr>
        <p:spPr bwMode="auto">
          <a:xfrm>
            <a:off x="533400" y="1676400"/>
            <a:ext cx="8001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81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98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build="p">
        <p:tmplLst>
          <p:tmpl lvl="1">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p:titleStyle>
    <p:body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754083" y="1828800"/>
            <a:ext cx="7772400" cy="2362200"/>
          </a:xfrm>
        </p:spPr>
        <p:txBody>
          <a:bodyPr/>
          <a:lstStyle/>
          <a:p>
            <a:r>
              <a:rPr lang="en-CA" sz="4000" b="0" dirty="0"/>
              <a:t/>
            </a:r>
            <a:br>
              <a:rPr lang="en-CA" sz="4000" b="0" dirty="0"/>
            </a:br>
            <a:r>
              <a:rPr lang="en-US" sz="4000" b="0" dirty="0" smtClean="0"/>
              <a:t> </a:t>
            </a:r>
            <a:r>
              <a:rPr lang="en-US" sz="4000" b="0" dirty="0"/>
              <a:t>What a Substitute Decision Maker Can and Cannot Do </a:t>
            </a:r>
            <a:endParaRPr lang="en-US" altLang="en-US" sz="4000" dirty="0" smtClean="0"/>
          </a:p>
        </p:txBody>
      </p:sp>
      <p:sp>
        <p:nvSpPr>
          <p:cNvPr id="3077" name="Rectangle 9"/>
          <p:cNvSpPr>
            <a:spLocks noChangeArrowheads="1"/>
          </p:cNvSpPr>
          <p:nvPr/>
        </p:nvSpPr>
        <p:spPr bwMode="auto">
          <a:xfrm>
            <a:off x="609600" y="1552575"/>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3078" name="Rectangle 10"/>
          <p:cNvSpPr>
            <a:spLocks noChangeArrowheads="1"/>
          </p:cNvSpPr>
          <p:nvPr/>
        </p:nvSpPr>
        <p:spPr bwMode="auto">
          <a:xfrm>
            <a:off x="609600" y="4521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Guardians </a:t>
            </a:r>
          </a:p>
        </p:txBody>
      </p:sp>
      <p:sp>
        <p:nvSpPr>
          <p:cNvPr id="5" name="Rectangle 4"/>
          <p:cNvSpPr>
            <a:spLocks noChangeArrowheads="1"/>
          </p:cNvSpPr>
          <p:nvPr/>
        </p:nvSpPr>
        <p:spPr bwMode="auto">
          <a:xfrm>
            <a:off x="5715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381000" y="1295400"/>
            <a:ext cx="83058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If </a:t>
            </a:r>
            <a:r>
              <a:rPr lang="en-US" sz="2600" b="0" i="0" dirty="0"/>
              <a:t>no power of attorney was granted by an incapable person (or where the person in questions asserts that they are capable or the validity of the power of attorney is questioned), a person may apply to a court in Ontario to be appointed the guardian of personal care for that incapable person </a:t>
            </a:r>
          </a:p>
          <a:p>
            <a:pPr>
              <a:buFont typeface="Wingdings" panose="05000000000000000000" pitchFamily="2" charset="2"/>
              <a:buChar char="Ø"/>
            </a:pPr>
            <a:r>
              <a:rPr lang="en-US" sz="2600" b="0" i="0" dirty="0" smtClean="0"/>
              <a:t>A </a:t>
            </a:r>
            <a:r>
              <a:rPr lang="en-US" sz="2600" b="0" i="0" dirty="0"/>
              <a:t>guardian of personal care will be appointed for any or all of the areas in which a person is declared incapable (health care, shelter, safety, etc) </a:t>
            </a:r>
            <a:endParaRPr lang="en-US" sz="2600" b="0" i="0" dirty="0" smtClean="0"/>
          </a:p>
          <a:p>
            <a:pPr>
              <a:buFont typeface="Wingdings" panose="05000000000000000000" pitchFamily="2" charset="2"/>
              <a:buChar char="Ø"/>
            </a:pPr>
            <a:r>
              <a:rPr lang="en-US" sz="2600" b="0" i="0" dirty="0" smtClean="0"/>
              <a:t>A </a:t>
            </a:r>
            <a:r>
              <a:rPr lang="en-US" sz="2600" b="0" i="0" dirty="0"/>
              <a:t>guardian of personal care may be appointed with or without restrictions to their authority in each area </a:t>
            </a:r>
          </a:p>
        </p:txBody>
      </p:sp>
    </p:spTree>
    <p:extLst>
      <p:ext uri="{BB962C8B-B14F-4D97-AF65-F5344CB8AC3E}">
        <p14:creationId xmlns:p14="http://schemas.microsoft.com/office/powerpoint/2010/main" val="288716419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Guardians </a:t>
            </a:r>
          </a:p>
        </p:txBody>
      </p:sp>
      <p:sp>
        <p:nvSpPr>
          <p:cNvPr id="5" name="Rectangle 4"/>
          <p:cNvSpPr>
            <a:spLocks noChangeArrowheads="1"/>
          </p:cNvSpPr>
          <p:nvPr/>
        </p:nvSpPr>
        <p:spPr bwMode="auto">
          <a:xfrm>
            <a:off x="5715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228600" y="1295400"/>
            <a:ext cx="84582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A </a:t>
            </a:r>
            <a:r>
              <a:rPr lang="en-US" sz="2600" b="0" i="0" dirty="0"/>
              <a:t>guardian of personal care must act in accordance with a guardianship plan, which is approved by the court at the time of their appointment </a:t>
            </a:r>
          </a:p>
          <a:p>
            <a:pPr>
              <a:buFont typeface="Wingdings" panose="05000000000000000000" pitchFamily="2" charset="2"/>
              <a:buChar char="Ø"/>
            </a:pPr>
            <a:r>
              <a:rPr lang="en-US" sz="2600" b="0" i="0" dirty="0" smtClean="0"/>
              <a:t>Specific </a:t>
            </a:r>
            <a:r>
              <a:rPr lang="en-US" sz="2600" b="0" i="0" dirty="0"/>
              <a:t>authorization may be provided by the court for the following powers: </a:t>
            </a:r>
          </a:p>
          <a:p>
            <a:pPr lvl="1">
              <a:buFont typeface="Wingdings" panose="05000000000000000000" pitchFamily="2" charset="2"/>
              <a:buChar char="§"/>
            </a:pPr>
            <a:r>
              <a:rPr lang="en-CA" b="0" i="0" dirty="0" smtClean="0"/>
              <a:t>To </a:t>
            </a:r>
            <a:r>
              <a:rPr lang="en-CA" b="0" i="0" dirty="0"/>
              <a:t>apprehend the person; </a:t>
            </a:r>
          </a:p>
          <a:p>
            <a:pPr lvl="1">
              <a:buFont typeface="Wingdings" panose="05000000000000000000" pitchFamily="2" charset="2"/>
              <a:buChar char="§"/>
            </a:pPr>
            <a:r>
              <a:rPr lang="en-US" b="0" i="0" dirty="0" smtClean="0"/>
              <a:t>To </a:t>
            </a:r>
            <a:r>
              <a:rPr lang="en-US" b="0" i="0" dirty="0"/>
              <a:t>change existing arrangements in respect of custody of or access to a child, or to give consent on the person’s behalf to adopt a child; or </a:t>
            </a:r>
          </a:p>
          <a:p>
            <a:pPr lvl="1">
              <a:buFont typeface="Wingdings" panose="05000000000000000000" pitchFamily="2" charset="2"/>
              <a:buChar char="§"/>
            </a:pPr>
            <a:r>
              <a:rPr lang="en-US" b="0" i="0" dirty="0" smtClean="0"/>
              <a:t>To </a:t>
            </a:r>
            <a:r>
              <a:rPr lang="en-US" b="0" i="0" dirty="0"/>
              <a:t>exercise other powers or perform other duties in addition to those set out in the </a:t>
            </a:r>
            <a:r>
              <a:rPr lang="en-US" b="0" dirty="0"/>
              <a:t>SDA </a:t>
            </a:r>
            <a:endParaRPr lang="en-US" b="0" i="0" dirty="0"/>
          </a:p>
          <a:p>
            <a:pPr>
              <a:buFont typeface="Wingdings" panose="05000000000000000000" pitchFamily="2" charset="2"/>
              <a:buChar char="Ø"/>
            </a:pPr>
            <a:endParaRPr lang="en-US" sz="2800" b="0" i="0" dirty="0"/>
          </a:p>
        </p:txBody>
      </p:sp>
    </p:spTree>
    <p:extLst>
      <p:ext uri="{BB962C8B-B14F-4D97-AF65-F5344CB8AC3E}">
        <p14:creationId xmlns:p14="http://schemas.microsoft.com/office/powerpoint/2010/main" val="2290273987"/>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US" b="0" dirty="0" smtClean="0"/>
              <a:t>Personal </a:t>
            </a:r>
            <a:r>
              <a:rPr lang="en-US" b="0" dirty="0"/>
              <a:t>Care SDMs – Guardians - Powers </a:t>
            </a:r>
            <a:endParaRPr lang="en-CA" b="0" dirty="0"/>
          </a:p>
        </p:txBody>
      </p:sp>
      <p:sp>
        <p:nvSpPr>
          <p:cNvPr id="5" name="Rectangle 4"/>
          <p:cNvSpPr>
            <a:spLocks noChangeArrowheads="1"/>
          </p:cNvSpPr>
          <p:nvPr/>
        </p:nvSpPr>
        <p:spPr bwMode="auto">
          <a:xfrm>
            <a:off x="571500" y="1295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220639" y="1600200"/>
            <a:ext cx="84582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An </a:t>
            </a:r>
            <a:r>
              <a:rPr lang="en-US" sz="2600" b="0" i="0" dirty="0"/>
              <a:t>order appointing a guardian may specifically authorize the following powers: </a:t>
            </a:r>
          </a:p>
          <a:p>
            <a:pPr lvl="1">
              <a:buFont typeface="Wingdings" panose="05000000000000000000" pitchFamily="2" charset="2"/>
              <a:buChar char="§"/>
            </a:pPr>
            <a:r>
              <a:rPr lang="en-US" b="0" i="0" dirty="0" smtClean="0"/>
              <a:t>The </a:t>
            </a:r>
            <a:r>
              <a:rPr lang="en-US" b="0" i="0" dirty="0"/>
              <a:t>right to exercise custodial power over the incapable person, determine his or her living arrangements and provide for his or her shelter and safety; </a:t>
            </a:r>
          </a:p>
          <a:p>
            <a:pPr lvl="1">
              <a:buFont typeface="Wingdings" panose="05000000000000000000" pitchFamily="2" charset="2"/>
              <a:buChar char="§"/>
            </a:pPr>
            <a:r>
              <a:rPr lang="en-US" b="0" i="0" dirty="0" smtClean="0"/>
              <a:t>The </a:t>
            </a:r>
            <a:r>
              <a:rPr lang="en-US" b="0" i="0" dirty="0"/>
              <a:t>right to instruct a lawyer, settle claims and commence and settle proceedings on the incapable person’s behalf, in certain circumstances; </a:t>
            </a:r>
            <a:endParaRPr lang="en-US" b="0" i="0" dirty="0" smtClean="0"/>
          </a:p>
          <a:p>
            <a:pPr lvl="1">
              <a:buFont typeface="Wingdings" panose="05000000000000000000" pitchFamily="2" charset="2"/>
              <a:buChar char="§"/>
            </a:pPr>
            <a:r>
              <a:rPr lang="en-US" dirty="0"/>
              <a:t>The right to have the same access to personal information, including health information and records, that the incapable person could have access to if capable, and the right to consent to the release of that information to another person with some exceptions; </a:t>
            </a:r>
          </a:p>
          <a:p>
            <a:pPr lvl="1">
              <a:buFont typeface="Wingdings" panose="05000000000000000000" pitchFamily="2" charset="2"/>
              <a:buChar char="§"/>
            </a:pPr>
            <a:endParaRPr lang="en-US" b="0" i="0" dirty="0"/>
          </a:p>
        </p:txBody>
      </p:sp>
    </p:spTree>
    <p:extLst>
      <p:ext uri="{BB962C8B-B14F-4D97-AF65-F5344CB8AC3E}">
        <p14:creationId xmlns:p14="http://schemas.microsoft.com/office/powerpoint/2010/main" val="4156284434"/>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US" b="0" dirty="0" smtClean="0"/>
              <a:t>Personal </a:t>
            </a:r>
            <a:r>
              <a:rPr lang="en-US" b="0" dirty="0"/>
              <a:t>Care SDMs – Guardians - Powers </a:t>
            </a:r>
            <a:endParaRPr lang="en-CA" b="0" dirty="0"/>
          </a:p>
        </p:txBody>
      </p:sp>
      <p:sp>
        <p:nvSpPr>
          <p:cNvPr id="5" name="Rectangle 4"/>
          <p:cNvSpPr>
            <a:spLocks noChangeArrowheads="1"/>
          </p:cNvSpPr>
          <p:nvPr/>
        </p:nvSpPr>
        <p:spPr bwMode="auto">
          <a:xfrm>
            <a:off x="571500" y="1295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220639" y="1600200"/>
            <a:ext cx="84582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lvl="1">
              <a:buFont typeface="Wingdings" panose="05000000000000000000" pitchFamily="2" charset="2"/>
              <a:buChar char="§"/>
            </a:pPr>
            <a:r>
              <a:rPr lang="en-US" b="0" i="0" dirty="0" smtClean="0"/>
              <a:t>The </a:t>
            </a:r>
            <a:r>
              <a:rPr lang="en-US" b="0" i="0" dirty="0"/>
              <a:t>right to make decisions about the incapable person’s healthcare, nutrition and hygiene; </a:t>
            </a:r>
          </a:p>
          <a:p>
            <a:pPr lvl="1">
              <a:buFont typeface="Wingdings" panose="05000000000000000000" pitchFamily="2" charset="2"/>
              <a:buChar char="§"/>
            </a:pPr>
            <a:r>
              <a:rPr lang="en-US" b="0" i="0" dirty="0" smtClean="0"/>
              <a:t>The </a:t>
            </a:r>
            <a:r>
              <a:rPr lang="en-US" b="0" i="0" dirty="0"/>
              <a:t>right to make decisions about the incapable person’s employment, education, training, clothing and recreation and any social services provided to the person; </a:t>
            </a:r>
            <a:endParaRPr lang="en-US" b="0" i="0" dirty="0" smtClean="0"/>
          </a:p>
          <a:p>
            <a:pPr lvl="1">
              <a:buFont typeface="Wingdings" panose="05000000000000000000" pitchFamily="2" charset="2"/>
              <a:buChar char="§"/>
            </a:pPr>
            <a:r>
              <a:rPr lang="en-US" dirty="0"/>
              <a:t>The right to apprehend the person, with the assistance of a police officer, by entering specified premises at specified times </a:t>
            </a:r>
          </a:p>
          <a:p>
            <a:pPr lvl="1">
              <a:buFont typeface="Wingdings" panose="05000000000000000000" pitchFamily="2" charset="2"/>
              <a:buChar char="§"/>
            </a:pPr>
            <a:r>
              <a:rPr lang="en-CA" dirty="0"/>
              <a:t>Substitute Decisions Act, 1992, section 59 </a:t>
            </a:r>
            <a:endParaRPr lang="en-US" dirty="0"/>
          </a:p>
          <a:p>
            <a:pPr lvl="1">
              <a:buFont typeface="Wingdings" panose="05000000000000000000" pitchFamily="2" charset="2"/>
              <a:buChar char="§"/>
            </a:pPr>
            <a:endParaRPr lang="en-US" b="0" i="0" dirty="0"/>
          </a:p>
          <a:p>
            <a:endParaRPr lang="en-US" sz="2800" b="0" i="0" dirty="0"/>
          </a:p>
        </p:txBody>
      </p:sp>
      <p:sp>
        <p:nvSpPr>
          <p:cNvPr id="7" name="TextBox 6"/>
          <p:cNvSpPr txBox="1"/>
          <p:nvPr/>
        </p:nvSpPr>
        <p:spPr>
          <a:xfrm>
            <a:off x="152400" y="6091451"/>
            <a:ext cx="5410200" cy="738664"/>
          </a:xfrm>
          <a:prstGeom prst="rect">
            <a:avLst/>
          </a:prstGeom>
          <a:noFill/>
        </p:spPr>
        <p:txBody>
          <a:bodyPr wrap="square" rtlCol="0">
            <a:spAutoFit/>
          </a:bodyPr>
          <a:lstStyle/>
          <a:p>
            <a:endParaRPr lang="en-CA" dirty="0"/>
          </a:p>
          <a:p>
            <a:r>
              <a:rPr lang="en-CA" sz="1800" i="1" dirty="0">
                <a:solidFill>
                  <a:schemeClr val="bg1"/>
                </a:solidFill>
              </a:rPr>
              <a:t>Substitute Decisions Act, 1992, section </a:t>
            </a:r>
            <a:r>
              <a:rPr lang="en-CA" sz="1800" i="1" dirty="0" smtClean="0">
                <a:solidFill>
                  <a:schemeClr val="bg1"/>
                </a:solidFill>
              </a:rPr>
              <a:t>59 </a:t>
            </a:r>
            <a:endParaRPr lang="en-CA" sz="1800" i="1" dirty="0">
              <a:solidFill>
                <a:schemeClr val="bg1"/>
              </a:solidFill>
            </a:endParaRPr>
          </a:p>
        </p:txBody>
      </p:sp>
    </p:spTree>
    <p:extLst>
      <p:ext uri="{BB962C8B-B14F-4D97-AF65-F5344CB8AC3E}">
        <p14:creationId xmlns:p14="http://schemas.microsoft.com/office/powerpoint/2010/main" val="187090907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Duties </a:t>
            </a:r>
          </a:p>
        </p:txBody>
      </p:sp>
      <p:sp>
        <p:nvSpPr>
          <p:cNvPr id="5" name="Rectangle 4"/>
          <p:cNvSpPr>
            <a:spLocks noChangeArrowheads="1"/>
          </p:cNvSpPr>
          <p:nvPr/>
        </p:nvSpPr>
        <p:spPr bwMode="auto">
          <a:xfrm>
            <a:off x="487339"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3" y="1600200"/>
            <a:ext cx="873115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All </a:t>
            </a:r>
            <a:r>
              <a:rPr lang="en-US" sz="2600" b="0" i="0" dirty="0"/>
              <a:t>guardians and attorneys must exercise their duties diligently and in good faith </a:t>
            </a:r>
          </a:p>
          <a:p>
            <a:pPr>
              <a:buFont typeface="Wingdings" panose="05000000000000000000" pitchFamily="2" charset="2"/>
              <a:buChar char="Ø"/>
            </a:pPr>
            <a:r>
              <a:rPr lang="en-US" sz="2600" b="0" i="0" dirty="0" smtClean="0"/>
              <a:t>They </a:t>
            </a:r>
            <a:r>
              <a:rPr lang="en-US" sz="2600" b="0" i="0" dirty="0"/>
              <a:t>must also make decisions on the incapable person’s behalf in accordance with the </a:t>
            </a:r>
            <a:r>
              <a:rPr lang="en-US" sz="2600" b="0" dirty="0"/>
              <a:t>HCCA </a:t>
            </a:r>
            <a:r>
              <a:rPr lang="en-US" sz="2600" b="0" i="0" dirty="0"/>
              <a:t>and, where the </a:t>
            </a:r>
            <a:r>
              <a:rPr lang="en-US" sz="2600" b="0" dirty="0"/>
              <a:t>HCCA </a:t>
            </a:r>
            <a:r>
              <a:rPr lang="en-US" sz="2600" b="0" i="0" dirty="0"/>
              <a:t>does not apply, in accordance with the following principles: </a:t>
            </a:r>
          </a:p>
          <a:p>
            <a:pPr lvl="1">
              <a:buFont typeface="Wingdings" panose="05000000000000000000" pitchFamily="2" charset="2"/>
              <a:buChar char="§"/>
            </a:pPr>
            <a:r>
              <a:rPr lang="en-US" b="0" i="0" dirty="0" smtClean="0"/>
              <a:t>If </a:t>
            </a:r>
            <a:r>
              <a:rPr lang="en-US" b="0" i="0" dirty="0"/>
              <a:t>the SDM knows of a wish or instruction applicable to the circumstances that the incapable person expressed while capable, the guardian shall make the decision in accordance with the wish or instruction; </a:t>
            </a:r>
          </a:p>
        </p:txBody>
      </p:sp>
    </p:spTree>
    <p:extLst>
      <p:ext uri="{BB962C8B-B14F-4D97-AF65-F5344CB8AC3E}">
        <p14:creationId xmlns:p14="http://schemas.microsoft.com/office/powerpoint/2010/main" val="3662143028"/>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a:t>
            </a:r>
            <a:r>
              <a:rPr lang="en-CA" b="0" dirty="0" smtClean="0"/>
              <a:t>Duties</a:t>
            </a:r>
            <a:r>
              <a:rPr lang="en-CA" b="0" dirty="0"/>
              <a:t> (continued)</a:t>
            </a:r>
            <a:r>
              <a:rPr lang="en-CA" b="0" dirty="0" smtClean="0"/>
              <a:t> </a:t>
            </a:r>
            <a:endParaRPr lang="en-CA" b="0" dirty="0"/>
          </a:p>
        </p:txBody>
      </p:sp>
      <p:sp>
        <p:nvSpPr>
          <p:cNvPr id="5" name="Rectangle 4"/>
          <p:cNvSpPr>
            <a:spLocks noChangeArrowheads="1"/>
          </p:cNvSpPr>
          <p:nvPr/>
        </p:nvSpPr>
        <p:spPr bwMode="auto">
          <a:xfrm>
            <a:off x="472554"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97892" y="1614985"/>
            <a:ext cx="8731155"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lvl="1">
              <a:buFont typeface="Wingdings" panose="05000000000000000000" pitchFamily="2" charset="2"/>
              <a:buChar char="§"/>
            </a:pPr>
            <a:r>
              <a:rPr lang="en-CA" b="0" i="0" dirty="0" smtClean="0"/>
              <a:t>T</a:t>
            </a:r>
            <a:r>
              <a:rPr lang="en-US" b="0" i="0" dirty="0" smtClean="0"/>
              <a:t>he </a:t>
            </a:r>
            <a:r>
              <a:rPr lang="en-US" b="0" i="0" dirty="0"/>
              <a:t>SDM shall use reasonable diligence in ascertaining whether there are such wishes or instructions; </a:t>
            </a:r>
          </a:p>
          <a:p>
            <a:pPr lvl="1">
              <a:buFont typeface="Wingdings" panose="05000000000000000000" pitchFamily="2" charset="2"/>
              <a:buChar char="§"/>
            </a:pPr>
            <a:r>
              <a:rPr lang="en-US" b="0" i="0" dirty="0" smtClean="0"/>
              <a:t>A </a:t>
            </a:r>
            <a:r>
              <a:rPr lang="en-US" b="0" i="0" dirty="0"/>
              <a:t>later wish or instruction expressed while capable prevails over an earlier wish or instruction; </a:t>
            </a:r>
          </a:p>
          <a:p>
            <a:pPr lvl="1">
              <a:buFont typeface="Wingdings" panose="05000000000000000000" pitchFamily="2" charset="2"/>
              <a:buChar char="§"/>
            </a:pPr>
            <a:r>
              <a:rPr lang="en-US" b="0" i="0" dirty="0" smtClean="0"/>
              <a:t>If </a:t>
            </a:r>
            <a:r>
              <a:rPr lang="en-US" b="0" i="0" dirty="0"/>
              <a:t>the SDM does not know of a wish or instruction applicable to the circumstances that the incapable person expressed while capable, or if it is impossible to make the decision in accordance with the wish or instruction, the SDM shall make the decision in the incapable person’s best interests (taking into account their values and beliefs, current wishes, etc) </a:t>
            </a:r>
          </a:p>
        </p:txBody>
      </p:sp>
    </p:spTree>
    <p:extLst>
      <p:ext uri="{BB962C8B-B14F-4D97-AF65-F5344CB8AC3E}">
        <p14:creationId xmlns:p14="http://schemas.microsoft.com/office/powerpoint/2010/main" val="812846903"/>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Restrictions </a:t>
            </a:r>
          </a:p>
        </p:txBody>
      </p:sp>
      <p:sp>
        <p:nvSpPr>
          <p:cNvPr id="5" name="Rectangle 4"/>
          <p:cNvSpPr>
            <a:spLocks noChangeArrowheads="1"/>
          </p:cNvSpPr>
          <p:nvPr/>
        </p:nvSpPr>
        <p:spPr bwMode="auto">
          <a:xfrm>
            <a:off x="487339"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55811" y="1585415"/>
            <a:ext cx="8731155"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700" b="0" i="0" dirty="0" smtClean="0"/>
              <a:t>The </a:t>
            </a:r>
            <a:r>
              <a:rPr lang="en-US" sz="2700" b="0" i="0" dirty="0"/>
              <a:t>law limits or restricts a guardian’s and attorney’s authority to make decisions with respect to sterilization and regenerative tissue donation: </a:t>
            </a:r>
          </a:p>
          <a:p>
            <a:pPr lvl="1">
              <a:buFont typeface="Wingdings" panose="05000000000000000000" pitchFamily="2" charset="2"/>
              <a:buChar char="§"/>
            </a:pPr>
            <a:r>
              <a:rPr lang="en-US" b="0" i="0" dirty="0" smtClean="0"/>
              <a:t>Sterilization </a:t>
            </a:r>
            <a:r>
              <a:rPr lang="en-US" b="0" i="0" dirty="0"/>
              <a:t>may only be consented to if it is therapeutic (i.e. medically necessary) for the incapable person </a:t>
            </a:r>
            <a:r>
              <a:rPr lang="en-US" b="0" dirty="0"/>
              <a:t>(E v Eve</a:t>
            </a:r>
            <a:r>
              <a:rPr lang="en-US" b="0" i="0" dirty="0"/>
              <a:t>, [1986] 2 SCR 388)</a:t>
            </a:r>
            <a:r>
              <a:rPr lang="en-US" b="0" dirty="0"/>
              <a:t>; </a:t>
            </a:r>
            <a:endParaRPr lang="en-US" b="0" i="0" dirty="0"/>
          </a:p>
          <a:p>
            <a:pPr lvl="1">
              <a:buFont typeface="Wingdings" panose="05000000000000000000" pitchFamily="2" charset="2"/>
              <a:buChar char="§"/>
            </a:pPr>
            <a:r>
              <a:rPr lang="en-US" b="0" i="0" dirty="0" smtClean="0"/>
              <a:t>The </a:t>
            </a:r>
            <a:r>
              <a:rPr lang="en-US" b="0" dirty="0"/>
              <a:t>Human Tissue Donation Act </a:t>
            </a:r>
            <a:r>
              <a:rPr lang="en-US" b="0" i="0" dirty="0"/>
              <a:t>requires that a person donating (regenerative or non-regenerative) tissue understand the nature and consequences of transplanting tissue from his or her body during his or her lifetime, unless an independent assessment is performed </a:t>
            </a:r>
          </a:p>
        </p:txBody>
      </p:sp>
    </p:spTree>
    <p:extLst>
      <p:ext uri="{BB962C8B-B14F-4D97-AF65-F5344CB8AC3E}">
        <p14:creationId xmlns:p14="http://schemas.microsoft.com/office/powerpoint/2010/main" val="1327400346"/>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4716" y="243385"/>
            <a:ext cx="8915400" cy="671015"/>
          </a:xfrm>
        </p:spPr>
        <p:txBody>
          <a:bodyPr/>
          <a:lstStyle/>
          <a:p>
            <a:r>
              <a:rPr lang="en-CA" b="0" dirty="0" smtClean="0"/>
              <a:t>Personal </a:t>
            </a:r>
            <a:r>
              <a:rPr lang="en-CA" b="0" dirty="0"/>
              <a:t>Care SDMs </a:t>
            </a:r>
            <a:r>
              <a:rPr lang="en-CA" b="0" dirty="0" smtClean="0"/>
              <a:t>– Restrictions </a:t>
            </a:r>
            <a:r>
              <a:rPr lang="en-CA" b="0" dirty="0"/>
              <a:t>(continued)</a:t>
            </a:r>
            <a:r>
              <a:rPr lang="en-CA" b="0" dirty="0" smtClean="0"/>
              <a:t> </a:t>
            </a:r>
            <a:endParaRPr lang="en-CA" b="0" dirty="0"/>
          </a:p>
        </p:txBody>
      </p:sp>
      <p:sp>
        <p:nvSpPr>
          <p:cNvPr id="5" name="Rectangle 4"/>
          <p:cNvSpPr>
            <a:spLocks noChangeArrowheads="1"/>
          </p:cNvSpPr>
          <p:nvPr/>
        </p:nvSpPr>
        <p:spPr bwMode="auto">
          <a:xfrm>
            <a:off x="487339"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3" y="1637731"/>
            <a:ext cx="8731155" cy="4763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endParaRPr lang="en-CA" sz="2800" b="0" i="0" dirty="0"/>
          </a:p>
          <a:p>
            <a:pPr>
              <a:buFont typeface="Wingdings" panose="05000000000000000000" pitchFamily="2" charset="2"/>
              <a:buChar char="Ø"/>
            </a:pPr>
            <a:r>
              <a:rPr lang="en-US" sz="2600" b="0" i="0" dirty="0" smtClean="0"/>
              <a:t>An </a:t>
            </a:r>
            <a:r>
              <a:rPr lang="en-US" sz="2600" b="0" i="0" dirty="0"/>
              <a:t>SDM shall not use confinement or monitoring devices to restrain an incapable person physically or by means of drugs, and shall not give consent on the person’s behalf to the use of confinement, monitoring devices or means of restraint, unless </a:t>
            </a:r>
          </a:p>
          <a:p>
            <a:pPr lvl="1">
              <a:buFont typeface="Wingdings" panose="05000000000000000000" pitchFamily="2" charset="2"/>
              <a:buChar char="§"/>
            </a:pPr>
            <a:r>
              <a:rPr lang="en-US" b="0" i="0" dirty="0" smtClean="0"/>
              <a:t>The </a:t>
            </a:r>
            <a:r>
              <a:rPr lang="en-US" b="0" i="0" dirty="0"/>
              <a:t>practice is essential to prevent serious bodily harm to the person or to others; or </a:t>
            </a:r>
          </a:p>
          <a:p>
            <a:pPr lvl="1">
              <a:buFont typeface="Wingdings" panose="05000000000000000000" pitchFamily="2" charset="2"/>
              <a:buChar char="§"/>
            </a:pPr>
            <a:r>
              <a:rPr lang="en-US" b="0" i="0" dirty="0" smtClean="0"/>
              <a:t>Allows the person greater freedom or enjoyment </a:t>
            </a:r>
            <a:endParaRPr lang="en-US" dirty="0" smtClean="0"/>
          </a:p>
          <a:p>
            <a:pPr lvl="1">
              <a:buFont typeface="Wingdings" panose="05000000000000000000" pitchFamily="2" charset="2"/>
              <a:buChar char="§"/>
            </a:pPr>
            <a:endParaRPr lang="en-US" sz="2000" b="0" i="0" dirty="0"/>
          </a:p>
        </p:txBody>
      </p:sp>
    </p:spTree>
    <p:extLst>
      <p:ext uri="{BB962C8B-B14F-4D97-AF65-F5344CB8AC3E}">
        <p14:creationId xmlns:p14="http://schemas.microsoft.com/office/powerpoint/2010/main" val="1478920022"/>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2121" y="243385"/>
            <a:ext cx="8915400" cy="671015"/>
          </a:xfrm>
        </p:spPr>
        <p:txBody>
          <a:bodyPr/>
          <a:lstStyle/>
          <a:p>
            <a:r>
              <a:rPr lang="en-CA" b="0" dirty="0" smtClean="0"/>
              <a:t>Personal </a:t>
            </a:r>
            <a:r>
              <a:rPr lang="en-CA" b="0" dirty="0"/>
              <a:t>Care SDMs </a:t>
            </a:r>
            <a:r>
              <a:rPr lang="en-CA" b="0" dirty="0" smtClean="0"/>
              <a:t>– Restrictions </a:t>
            </a:r>
            <a:r>
              <a:rPr lang="en-CA" b="0" dirty="0"/>
              <a:t>(continued)</a:t>
            </a:r>
            <a:r>
              <a:rPr lang="en-CA" b="0" dirty="0" smtClean="0"/>
              <a:t> </a:t>
            </a:r>
            <a:endParaRPr lang="en-CA" b="0" dirty="0"/>
          </a:p>
        </p:txBody>
      </p:sp>
      <p:sp>
        <p:nvSpPr>
          <p:cNvPr id="5" name="Rectangle 4"/>
          <p:cNvSpPr>
            <a:spLocks noChangeArrowheads="1"/>
          </p:cNvSpPr>
          <p:nvPr/>
        </p:nvSpPr>
        <p:spPr bwMode="auto">
          <a:xfrm>
            <a:off x="487339"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84161" y="1828800"/>
            <a:ext cx="8831239" cy="393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endParaRPr lang="en-CA" sz="2800" b="0" i="0" dirty="0"/>
          </a:p>
          <a:p>
            <a:pPr>
              <a:buFont typeface="Wingdings" panose="05000000000000000000" pitchFamily="2" charset="2"/>
              <a:buChar char="Ø"/>
            </a:pPr>
            <a:r>
              <a:rPr lang="en-US" sz="2800" b="0" i="0" dirty="0" smtClean="0"/>
              <a:t> An </a:t>
            </a:r>
            <a:r>
              <a:rPr lang="en-US" sz="2800" b="0" i="0" dirty="0"/>
              <a:t>SDM shall not use electric shock as aversive conditioning and shall not give consent on the person’s behalf to the use of electric shock as aversive conditioning unless the consent is given to a treatment in accordance with the </a:t>
            </a:r>
            <a:r>
              <a:rPr lang="en-US" sz="2800" b="0" dirty="0"/>
              <a:t>HCCA </a:t>
            </a:r>
            <a:endParaRPr lang="en-US" sz="2800" b="0" i="0" dirty="0"/>
          </a:p>
          <a:p>
            <a:endParaRPr lang="en-CA" sz="2800" b="0" i="0" dirty="0"/>
          </a:p>
        </p:txBody>
      </p:sp>
    </p:spTree>
    <p:extLst>
      <p:ext uri="{BB962C8B-B14F-4D97-AF65-F5344CB8AC3E}">
        <p14:creationId xmlns:p14="http://schemas.microsoft.com/office/powerpoint/2010/main" val="4088610809"/>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 </a:t>
            </a:r>
            <a:r>
              <a:rPr lang="en-CA" b="0" i="1" dirty="0"/>
              <a:t>HCCA </a:t>
            </a:r>
            <a:r>
              <a:rPr lang="en-CA" b="0" dirty="0"/>
              <a:t/>
            </a:r>
            <a:br>
              <a:rPr lang="en-CA" b="0" dirty="0"/>
            </a:br>
            <a:endParaRPr lang="en-CA" b="0" dirty="0"/>
          </a:p>
        </p:txBody>
      </p:sp>
      <p:sp>
        <p:nvSpPr>
          <p:cNvPr id="5" name="Rectangle 4"/>
          <p:cNvSpPr>
            <a:spLocks noChangeArrowheads="1"/>
          </p:cNvSpPr>
          <p:nvPr/>
        </p:nvSpPr>
        <p:spPr bwMode="auto">
          <a:xfrm>
            <a:off x="487339"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4" y="1143000"/>
            <a:ext cx="8731155"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The </a:t>
            </a:r>
            <a:r>
              <a:rPr lang="en-US" sz="2600" b="0" dirty="0"/>
              <a:t>HCCA </a:t>
            </a:r>
            <a:r>
              <a:rPr lang="en-US" sz="2600" b="0" i="0" dirty="0"/>
              <a:t>includes a mechanism for an SDM to provide consent to an incapable person’s treatment, admission to a long-term care facility or personal assistance services (if a person is already residing in long-term care): </a:t>
            </a:r>
          </a:p>
          <a:p>
            <a:pPr lvl="1">
              <a:buFont typeface="Wingdings" panose="05000000000000000000" pitchFamily="2" charset="2"/>
              <a:buChar char="§"/>
            </a:pPr>
            <a:r>
              <a:rPr lang="en-US" sz="1900" b="0" i="0" dirty="0" smtClean="0"/>
              <a:t>The </a:t>
            </a:r>
            <a:r>
              <a:rPr lang="en-US" sz="1900" b="0" i="0" dirty="0"/>
              <a:t>incapable person’s guardian of the person; </a:t>
            </a:r>
          </a:p>
          <a:p>
            <a:pPr lvl="1">
              <a:buFont typeface="Wingdings" panose="05000000000000000000" pitchFamily="2" charset="2"/>
              <a:buChar char="§"/>
            </a:pPr>
            <a:r>
              <a:rPr lang="en-US" sz="1900" b="0" i="0" dirty="0" smtClean="0"/>
              <a:t>The </a:t>
            </a:r>
            <a:r>
              <a:rPr lang="en-US" sz="1900" b="0" i="0" dirty="0"/>
              <a:t>incapable person’s attorney for personal care; </a:t>
            </a:r>
          </a:p>
          <a:p>
            <a:pPr lvl="1">
              <a:buFont typeface="Wingdings" panose="05000000000000000000" pitchFamily="2" charset="2"/>
              <a:buChar char="§"/>
            </a:pPr>
            <a:r>
              <a:rPr lang="en-US" sz="1900" b="0" i="0" dirty="0" smtClean="0"/>
              <a:t>The </a:t>
            </a:r>
            <a:r>
              <a:rPr lang="en-US" sz="1900" b="0" i="0" dirty="0"/>
              <a:t>incapable person’s representative appointed by the Consent and Capacity Board under section 33; </a:t>
            </a:r>
          </a:p>
          <a:p>
            <a:pPr lvl="1">
              <a:buFont typeface="Wingdings" panose="05000000000000000000" pitchFamily="2" charset="2"/>
              <a:buChar char="§"/>
            </a:pPr>
            <a:r>
              <a:rPr lang="en-CA" sz="1900" dirty="0"/>
              <a:t>The incapable person’s spouse or partner; </a:t>
            </a:r>
          </a:p>
          <a:p>
            <a:pPr lvl="1">
              <a:buFont typeface="Wingdings" panose="05000000000000000000" pitchFamily="2" charset="2"/>
              <a:buChar char="§"/>
            </a:pPr>
            <a:r>
              <a:rPr lang="en-US" sz="1900" dirty="0"/>
              <a:t>Any other relative of the incapable person </a:t>
            </a:r>
          </a:p>
          <a:p>
            <a:pPr lvl="1">
              <a:buFont typeface="Wingdings" panose="05000000000000000000" pitchFamily="2" charset="2"/>
              <a:buChar char="§"/>
            </a:pPr>
            <a:r>
              <a:rPr lang="en-US" sz="1900" dirty="0"/>
              <a:t>A child or parent of the incapable person; </a:t>
            </a:r>
          </a:p>
          <a:p>
            <a:pPr lvl="1">
              <a:buFont typeface="Wingdings" panose="05000000000000000000" pitchFamily="2" charset="2"/>
              <a:buChar char="§"/>
            </a:pPr>
            <a:r>
              <a:rPr lang="en-US" sz="1900" dirty="0"/>
              <a:t>A parent of the incapable person who only has a right of access; </a:t>
            </a:r>
          </a:p>
          <a:p>
            <a:pPr lvl="1">
              <a:buFont typeface="Wingdings" panose="05000000000000000000" pitchFamily="2" charset="2"/>
              <a:buChar char="§"/>
            </a:pPr>
            <a:r>
              <a:rPr lang="en-US" sz="1900" dirty="0"/>
              <a:t>A brother or sister of the incapable person; </a:t>
            </a:r>
          </a:p>
          <a:p>
            <a:pPr lvl="1">
              <a:buFont typeface="Wingdings" panose="05000000000000000000" pitchFamily="2" charset="2"/>
              <a:buChar char="§"/>
            </a:pPr>
            <a:r>
              <a:rPr lang="en-US" sz="1900" dirty="0"/>
              <a:t>Any other relative of the incapable person </a:t>
            </a:r>
          </a:p>
          <a:p>
            <a:pPr lvl="1">
              <a:buFont typeface="Wingdings" panose="05000000000000000000" pitchFamily="2" charset="2"/>
              <a:buChar char="§"/>
            </a:pPr>
            <a:endParaRPr lang="en-US" sz="1900" b="0" i="0" dirty="0"/>
          </a:p>
        </p:txBody>
      </p:sp>
    </p:spTree>
    <p:extLst>
      <p:ext uri="{BB962C8B-B14F-4D97-AF65-F5344CB8AC3E}">
        <p14:creationId xmlns:p14="http://schemas.microsoft.com/office/powerpoint/2010/main" val="3120380350"/>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571500" y="1295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5" name="Title 1"/>
          <p:cNvSpPr>
            <a:spLocks noGrp="1"/>
          </p:cNvSpPr>
          <p:nvPr>
            <p:ph type="title"/>
          </p:nvPr>
        </p:nvSpPr>
        <p:spPr>
          <a:xfrm>
            <a:off x="114300" y="76200"/>
            <a:ext cx="8915400" cy="1143000"/>
          </a:xfrm>
        </p:spPr>
        <p:txBody>
          <a:bodyPr/>
          <a:lstStyle/>
          <a:p>
            <a:r>
              <a:rPr lang="en-US" b="0" dirty="0" smtClean="0"/>
              <a:t>What </a:t>
            </a:r>
            <a:r>
              <a:rPr lang="en-US" b="0" dirty="0"/>
              <a:t>is a Substitute Decision Maker (SDM)? </a:t>
            </a:r>
            <a:endParaRPr lang="en-CA" b="0" dirty="0"/>
          </a:p>
        </p:txBody>
      </p:sp>
      <p:sp>
        <p:nvSpPr>
          <p:cNvPr id="6" name="Subtitle 2"/>
          <p:cNvSpPr txBox="1">
            <a:spLocks/>
          </p:cNvSpPr>
          <p:nvPr/>
        </p:nvSpPr>
        <p:spPr bwMode="auto">
          <a:xfrm>
            <a:off x="76200" y="1600200"/>
            <a:ext cx="89154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A </a:t>
            </a:r>
            <a:r>
              <a:rPr lang="en-US" sz="2800" b="0" i="0" dirty="0"/>
              <a:t>substitute decision maker (SDM) may arise from any of the following documents/events/legislation: </a:t>
            </a:r>
            <a:endParaRPr lang="en-US" sz="2800" b="0" i="0" dirty="0" smtClean="0"/>
          </a:p>
          <a:p>
            <a:pPr marL="682625" lvl="1" indent="-342900">
              <a:buFont typeface="Wingdings" panose="05000000000000000000" pitchFamily="2" charset="2"/>
              <a:buChar char="§"/>
            </a:pPr>
            <a:r>
              <a:rPr lang="en-US" sz="2000" b="0" i="0" dirty="0" smtClean="0"/>
              <a:t>	A </a:t>
            </a:r>
            <a:r>
              <a:rPr lang="en-US" sz="2000" b="0" i="0" dirty="0"/>
              <a:t>power of attorney for property (continuing or </a:t>
            </a:r>
            <a:r>
              <a:rPr lang="en-US" sz="2000" b="0" i="0" dirty="0" smtClean="0"/>
              <a:t>	not</a:t>
            </a:r>
            <a:r>
              <a:rPr lang="en-US" sz="2000" b="0" i="0" dirty="0"/>
              <a:t>); </a:t>
            </a:r>
          </a:p>
          <a:p>
            <a:pPr marL="682625" lvl="1" indent="-342900">
              <a:buFont typeface="Wingdings" panose="05000000000000000000" pitchFamily="2" charset="2"/>
              <a:buChar char="§"/>
            </a:pPr>
            <a:r>
              <a:rPr lang="en-US" sz="2000" b="0" i="0" dirty="0"/>
              <a:t>	</a:t>
            </a:r>
            <a:r>
              <a:rPr lang="en-US" sz="2000" b="0" i="0" dirty="0" smtClean="0"/>
              <a:t>A </a:t>
            </a:r>
            <a:r>
              <a:rPr lang="en-US" sz="2000" b="0" i="0" dirty="0"/>
              <a:t>power of attorney for personal care; </a:t>
            </a:r>
          </a:p>
          <a:p>
            <a:pPr marL="682625" lvl="1" indent="-342900">
              <a:buFont typeface="Wingdings" panose="05000000000000000000" pitchFamily="2" charset="2"/>
              <a:buChar char="§"/>
            </a:pPr>
            <a:r>
              <a:rPr lang="en-US" sz="2000" b="0" i="0" dirty="0"/>
              <a:t>	</a:t>
            </a:r>
            <a:r>
              <a:rPr lang="en-US" sz="2000" b="0" i="0" dirty="0" smtClean="0"/>
              <a:t>A </a:t>
            </a:r>
            <a:r>
              <a:rPr lang="en-US" sz="2000" b="0" i="0" dirty="0"/>
              <a:t>Judgment appointing a guardian (of property </a:t>
            </a:r>
            <a:r>
              <a:rPr lang="en-US" sz="2000" b="0" i="0" dirty="0" smtClean="0"/>
              <a:t>and/or </a:t>
            </a:r>
            <a:r>
              <a:rPr lang="en-US" sz="2000" b="0" i="0" dirty="0"/>
              <a:t>personal care); </a:t>
            </a:r>
          </a:p>
          <a:p>
            <a:pPr marL="682625" lvl="1" indent="-342900">
              <a:buFont typeface="Wingdings" panose="05000000000000000000" pitchFamily="2" charset="2"/>
              <a:buChar char="§"/>
            </a:pPr>
            <a:r>
              <a:rPr lang="en-US" sz="2000" dirty="0"/>
              <a:t> </a:t>
            </a:r>
            <a:r>
              <a:rPr lang="en-US" sz="2000" dirty="0" smtClean="0"/>
              <a:t>  </a:t>
            </a:r>
            <a:r>
              <a:rPr lang="en-US" sz="2000" b="0" i="0" dirty="0" smtClean="0"/>
              <a:t>An </a:t>
            </a:r>
            <a:r>
              <a:rPr lang="en-US" sz="2000" b="0" i="0" dirty="0"/>
              <a:t>assessment resulting in a statutory guardian </a:t>
            </a:r>
            <a:r>
              <a:rPr lang="en-US" sz="2000" b="0" i="0" dirty="0" smtClean="0"/>
              <a:t>of </a:t>
            </a:r>
            <a:r>
              <a:rPr lang="en-US" sz="2000" b="0" i="0" dirty="0"/>
              <a:t>property (i.e. the </a:t>
            </a:r>
            <a:r>
              <a:rPr lang="en-US" sz="2000" b="0" i="0" dirty="0" smtClean="0"/>
              <a:t>      	Public </a:t>
            </a:r>
            <a:r>
              <a:rPr lang="en-US" sz="2000" b="0" i="0" dirty="0"/>
              <a:t>Guardian and Trustee); </a:t>
            </a:r>
            <a:endParaRPr lang="en-US" sz="2000" dirty="0"/>
          </a:p>
          <a:p>
            <a:pPr marL="682625" lvl="1" indent="-342900">
              <a:buFont typeface="Wingdings" panose="05000000000000000000" pitchFamily="2" charset="2"/>
              <a:buChar char="§"/>
            </a:pPr>
            <a:r>
              <a:rPr lang="en-US" sz="2000" b="0" i="0" dirty="0" smtClean="0"/>
              <a:t>   A </a:t>
            </a:r>
            <a:r>
              <a:rPr lang="en-US" sz="2000" b="0" i="0" dirty="0"/>
              <a:t>certificate appointing a substitute statutory guardian </a:t>
            </a:r>
            <a:r>
              <a:rPr lang="en-US" sz="2000" b="0" i="0" dirty="0" smtClean="0"/>
              <a:t>of </a:t>
            </a:r>
            <a:r>
              <a:rPr lang="en-US" sz="2000" b="0" i="0" dirty="0"/>
              <a:t>property; </a:t>
            </a:r>
            <a:endParaRPr lang="en-US" sz="2000" b="0" i="0" dirty="0" smtClean="0"/>
          </a:p>
          <a:p>
            <a:pPr marL="682625" lvl="1" indent="-342900">
              <a:buFont typeface="Wingdings" panose="05000000000000000000" pitchFamily="2" charset="2"/>
              <a:buChar char="§"/>
            </a:pPr>
            <a:r>
              <a:rPr lang="en-US" sz="2000" b="0" dirty="0" smtClean="0"/>
              <a:t>   The </a:t>
            </a:r>
            <a:r>
              <a:rPr lang="en-US" sz="2000" b="0" dirty="0"/>
              <a:t>Health Care Consent Act, 1996 </a:t>
            </a:r>
            <a:r>
              <a:rPr lang="en-US" sz="2000" b="0" i="0" dirty="0"/>
              <a:t>[</a:t>
            </a:r>
            <a:r>
              <a:rPr lang="en-US" sz="2000" b="0" dirty="0"/>
              <a:t>HCCA</a:t>
            </a:r>
            <a:r>
              <a:rPr lang="en-US" sz="2000" b="0" i="0" dirty="0"/>
              <a:t>] </a:t>
            </a:r>
          </a:p>
          <a:p>
            <a:pPr marL="682625" lvl="1" indent="-342900">
              <a:buFont typeface="Wingdings" panose="05000000000000000000" pitchFamily="2" charset="2"/>
              <a:buChar char="§"/>
            </a:pPr>
            <a:endParaRPr lang="en-US" sz="2000" b="0" i="0" dirty="0"/>
          </a:p>
          <a:p>
            <a:endParaRPr lang="en-US" sz="2800" kern="0" dirty="0" smtClean="0"/>
          </a:p>
          <a:p>
            <a:pPr>
              <a:spcBef>
                <a:spcPts val="0"/>
              </a:spcBef>
            </a:pPr>
            <a:endParaRPr lang="en-US" sz="2800" kern="0" dirty="0" smtClean="0"/>
          </a:p>
        </p:txBody>
      </p:sp>
    </p:spTree>
    <p:extLst>
      <p:ext uri="{BB962C8B-B14F-4D97-AF65-F5344CB8AC3E}">
        <p14:creationId xmlns:p14="http://schemas.microsoft.com/office/powerpoint/2010/main" val="2161542761"/>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Personal </a:t>
            </a:r>
            <a:r>
              <a:rPr lang="en-CA" b="0" dirty="0"/>
              <a:t>Care SDMs </a:t>
            </a:r>
            <a:r>
              <a:rPr lang="en-CA" b="0" dirty="0" smtClean="0"/>
              <a:t>– </a:t>
            </a:r>
            <a:r>
              <a:rPr lang="en-CA" b="0" i="1" dirty="0" smtClean="0"/>
              <a:t>HCCA </a:t>
            </a:r>
            <a:r>
              <a:rPr lang="en-CA" b="0" dirty="0"/>
              <a:t>(continued)</a:t>
            </a:r>
            <a:r>
              <a:rPr lang="en-CA" b="0" i="1" dirty="0" smtClean="0"/>
              <a:t> </a:t>
            </a:r>
            <a:r>
              <a:rPr lang="en-CA" b="0" dirty="0"/>
              <a:t/>
            </a:r>
            <a:br>
              <a:rPr lang="en-CA" b="0" dirty="0"/>
            </a:br>
            <a:endParaRPr lang="en-CA" b="0" dirty="0"/>
          </a:p>
        </p:txBody>
      </p:sp>
      <p:sp>
        <p:nvSpPr>
          <p:cNvPr id="5" name="Rectangle 4"/>
          <p:cNvSpPr>
            <a:spLocks noChangeArrowheads="1"/>
          </p:cNvSpPr>
          <p:nvPr/>
        </p:nvSpPr>
        <p:spPr bwMode="auto">
          <a:xfrm>
            <a:off x="381000"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4" y="1143000"/>
            <a:ext cx="8731155"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buNone/>
            </a:pPr>
            <a:endParaRPr lang="en-CA" sz="2800" b="0" i="0" dirty="0"/>
          </a:p>
          <a:p>
            <a:pPr>
              <a:buFont typeface="Wingdings" panose="05000000000000000000" pitchFamily="2" charset="2"/>
              <a:buChar char="Ø"/>
            </a:pPr>
            <a:r>
              <a:rPr lang="en-US" sz="2800" b="0" i="0" dirty="0"/>
              <a:t>If no person described above can act as SDM on the incapable person’s behalf, or where a conflict arises between two or more persons equally ranked by the </a:t>
            </a:r>
            <a:r>
              <a:rPr lang="en-US" sz="2800" b="0" dirty="0"/>
              <a:t>HCCA</a:t>
            </a:r>
            <a:r>
              <a:rPr lang="en-US" sz="2800" b="0" i="0" dirty="0"/>
              <a:t>, the Public Guardian and Trustee shall make the decision to give or refuse consent </a:t>
            </a:r>
          </a:p>
          <a:p>
            <a:pPr>
              <a:buFont typeface="Wingdings" panose="05000000000000000000" pitchFamily="2" charset="2"/>
              <a:buChar char="Ø"/>
            </a:pPr>
            <a:r>
              <a:rPr lang="en-US" sz="2800" b="0" i="0" dirty="0" smtClean="0"/>
              <a:t>The </a:t>
            </a:r>
            <a:r>
              <a:rPr lang="en-US" sz="2800" b="0" i="0" dirty="0"/>
              <a:t>guidelines for giving or refusing consent under the </a:t>
            </a:r>
            <a:r>
              <a:rPr lang="en-US" sz="2800" b="0" dirty="0"/>
              <a:t>HCCA </a:t>
            </a:r>
            <a:r>
              <a:rPr lang="en-US" sz="2800" b="0" i="0" dirty="0"/>
              <a:t>are extremely similar to those outlined under the SDA (see </a:t>
            </a:r>
            <a:r>
              <a:rPr lang="en-US" sz="2800" b="0" dirty="0"/>
              <a:t>HCCA</a:t>
            </a:r>
            <a:r>
              <a:rPr lang="en-US" sz="2800" b="0" i="0" dirty="0"/>
              <a:t>, s 21) </a:t>
            </a:r>
          </a:p>
        </p:txBody>
      </p:sp>
    </p:spTree>
    <p:extLst>
      <p:ext uri="{BB962C8B-B14F-4D97-AF65-F5344CB8AC3E}">
        <p14:creationId xmlns:p14="http://schemas.microsoft.com/office/powerpoint/2010/main" val="3783125532"/>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US" b="0" dirty="0" smtClean="0"/>
              <a:t>Personal </a:t>
            </a:r>
            <a:r>
              <a:rPr lang="en-US" b="0" dirty="0"/>
              <a:t>Care SDMs – Living Wills/Advance Directives </a:t>
            </a:r>
            <a:r>
              <a:rPr lang="en-CA" b="0" dirty="0"/>
              <a:t/>
            </a:r>
            <a:br>
              <a:rPr lang="en-CA" b="0" dirty="0"/>
            </a:br>
            <a:endParaRPr lang="en-CA" b="0" dirty="0"/>
          </a:p>
        </p:txBody>
      </p:sp>
      <p:sp>
        <p:nvSpPr>
          <p:cNvPr id="5" name="Rectangle 4"/>
          <p:cNvSpPr>
            <a:spLocks noChangeArrowheads="1"/>
          </p:cNvSpPr>
          <p:nvPr/>
        </p:nvSpPr>
        <p:spPr bwMode="auto">
          <a:xfrm>
            <a:off x="511222" y="1378424"/>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4" y="1600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An </a:t>
            </a:r>
            <a:r>
              <a:rPr lang="en-US" sz="2800" b="0" i="0" dirty="0"/>
              <a:t>incapable person may, during a period during which they were capable, prepare what is often referred to as a “living will” </a:t>
            </a:r>
          </a:p>
          <a:p>
            <a:pPr>
              <a:buFont typeface="Wingdings" panose="05000000000000000000" pitchFamily="2" charset="2"/>
              <a:buChar char="Ø"/>
            </a:pPr>
            <a:r>
              <a:rPr lang="en-US" sz="2800" b="0" i="0" dirty="0"/>
              <a:t>I</a:t>
            </a:r>
            <a:r>
              <a:rPr lang="en-US" sz="2800" b="0" i="0" dirty="0" smtClean="0"/>
              <a:t>f </a:t>
            </a:r>
            <a:r>
              <a:rPr lang="en-US" sz="2800" b="0" i="0" dirty="0"/>
              <a:t>a living will exists, it is an expression of the incapable person’s wishes while they were capable, and is therefore binding on substitute decision makers in respect of the decisions they must make on behalf of the incapable person </a:t>
            </a:r>
          </a:p>
          <a:p>
            <a:pPr>
              <a:buFont typeface="Wingdings" panose="05000000000000000000" pitchFamily="2" charset="2"/>
              <a:buChar char="Ø"/>
            </a:pPr>
            <a:r>
              <a:rPr lang="en-US" sz="2800" b="0" i="0" dirty="0" smtClean="0"/>
              <a:t>A </a:t>
            </a:r>
            <a:r>
              <a:rPr lang="en-US" sz="2800" b="0" i="0" dirty="0"/>
              <a:t>living will has no prescribed form but the SDM should consult it if one exists </a:t>
            </a:r>
          </a:p>
        </p:txBody>
      </p:sp>
    </p:spTree>
    <p:extLst>
      <p:ext uri="{BB962C8B-B14F-4D97-AF65-F5344CB8AC3E}">
        <p14:creationId xmlns:p14="http://schemas.microsoft.com/office/powerpoint/2010/main" val="3924401650"/>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Attorneys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84244" y="1600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The </a:t>
            </a:r>
            <a:r>
              <a:rPr lang="en-US" sz="2800" b="0" dirty="0"/>
              <a:t>SDA </a:t>
            </a:r>
            <a:r>
              <a:rPr lang="en-US" sz="2800" b="0" i="0" dirty="0"/>
              <a:t>provides a mechanism for individuals to appoint a person to make decisions on their behalf with respect to their property in the event that they are incapable </a:t>
            </a:r>
          </a:p>
          <a:p>
            <a:pPr>
              <a:buFont typeface="Wingdings" panose="05000000000000000000" pitchFamily="2" charset="2"/>
              <a:buChar char="Ø"/>
            </a:pPr>
            <a:r>
              <a:rPr lang="en-US" sz="2800" b="0" i="0" dirty="0" smtClean="0"/>
              <a:t>A </a:t>
            </a:r>
            <a:r>
              <a:rPr lang="en-US" sz="2800" b="0" i="0" dirty="0"/>
              <a:t>power of attorney may be effective as of the date it is granted or it may be a springing power of attorney (effective as of a certain trigger event or date) </a:t>
            </a:r>
          </a:p>
        </p:txBody>
      </p:sp>
    </p:spTree>
    <p:extLst>
      <p:ext uri="{BB962C8B-B14F-4D97-AF65-F5344CB8AC3E}">
        <p14:creationId xmlns:p14="http://schemas.microsoft.com/office/powerpoint/2010/main" val="2558356903"/>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a:t>
            </a:r>
            <a:r>
              <a:rPr lang="en-CA" b="0" dirty="0" smtClean="0"/>
              <a:t>Attorneys </a:t>
            </a:r>
            <a:r>
              <a:rPr lang="en-CA" b="0" dirty="0"/>
              <a:t>(continued)</a:t>
            </a:r>
            <a:r>
              <a:rPr lang="en-CA" b="0" dirty="0" smtClean="0"/>
              <a:t> </a:t>
            </a:r>
            <a:r>
              <a:rPr lang="en-CA" b="0" dirty="0"/>
              <a:t/>
            </a:r>
            <a:br>
              <a:rPr lang="en-CA" b="0" dirty="0"/>
            </a:br>
            <a:endParaRPr lang="en-CA" b="0" dirty="0"/>
          </a:p>
        </p:txBody>
      </p:sp>
      <p:sp>
        <p:nvSpPr>
          <p:cNvPr id="5" name="Rectangle 4"/>
          <p:cNvSpPr>
            <a:spLocks noChangeArrowheads="1"/>
          </p:cNvSpPr>
          <p:nvPr/>
        </p:nvSpPr>
        <p:spPr bwMode="auto">
          <a:xfrm>
            <a:off x="569224" y="1371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7" y="1752600"/>
            <a:ext cx="873115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If </a:t>
            </a:r>
            <a:r>
              <a:rPr lang="en-US" sz="2800" b="0" i="0" dirty="0"/>
              <a:t>a person grants a power of attorney that is effective immediately, the attorney to which it is granted has the authority to act even if the grantor is capable </a:t>
            </a:r>
          </a:p>
          <a:p>
            <a:pPr lvl="1">
              <a:buFont typeface="Wingdings" panose="05000000000000000000" pitchFamily="2" charset="2"/>
              <a:buChar char="§"/>
            </a:pPr>
            <a:r>
              <a:rPr lang="en-US" b="0" i="0" dirty="0" smtClean="0"/>
              <a:t>An </a:t>
            </a:r>
            <a:r>
              <a:rPr lang="en-US" b="0" i="0" dirty="0"/>
              <a:t>attorney always has a fiduciary duty to the grantor to act in accordance with known wishes and in the best interests of the grantor </a:t>
            </a:r>
          </a:p>
          <a:p>
            <a:pPr>
              <a:buFont typeface="Wingdings" panose="05000000000000000000" pitchFamily="2" charset="2"/>
              <a:buChar char="Ø"/>
            </a:pPr>
            <a:r>
              <a:rPr lang="en-US" sz="2800" b="0" i="0" dirty="0"/>
              <a:t> </a:t>
            </a:r>
            <a:r>
              <a:rPr lang="en-US" sz="2800" b="0" i="0" dirty="0" smtClean="0"/>
              <a:t>If </a:t>
            </a:r>
            <a:r>
              <a:rPr lang="en-US" sz="2800" b="0" i="0" dirty="0"/>
              <a:t>the power of attorney is a continuing power of attorney, it remains effective during any subsequent period of incapacity on the part of the grantor </a:t>
            </a:r>
          </a:p>
        </p:txBody>
      </p:sp>
    </p:spTree>
    <p:extLst>
      <p:ext uri="{BB962C8B-B14F-4D97-AF65-F5344CB8AC3E}">
        <p14:creationId xmlns:p14="http://schemas.microsoft.com/office/powerpoint/2010/main" val="3932595618"/>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Guardians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a:t>
            </a:r>
            <a:r>
              <a:rPr lang="en-US" sz="2600" b="0" i="0" dirty="0" smtClean="0"/>
              <a:t>Unlike </a:t>
            </a:r>
            <a:r>
              <a:rPr lang="en-US" sz="2600" b="0" i="0" dirty="0"/>
              <a:t>for personal care, there is no statute setting out who shall make decisions with respect to an incapable person’s property in the event that they have not granted a power of attorney for property </a:t>
            </a:r>
          </a:p>
          <a:p>
            <a:pPr>
              <a:buFont typeface="Wingdings" panose="05000000000000000000" pitchFamily="2" charset="2"/>
              <a:buChar char="Ø"/>
            </a:pPr>
            <a:r>
              <a:rPr lang="en-US" sz="2600" b="0" i="0" dirty="0" smtClean="0"/>
              <a:t> In </a:t>
            </a:r>
            <a:r>
              <a:rPr lang="en-US" sz="2600" b="0" i="0" dirty="0"/>
              <a:t>this case, a guardian of property may arise in the following ways: </a:t>
            </a:r>
          </a:p>
          <a:p>
            <a:pPr lvl="1">
              <a:buFont typeface="Wingdings" panose="05000000000000000000" pitchFamily="2" charset="2"/>
              <a:buChar char="§"/>
            </a:pPr>
            <a:r>
              <a:rPr lang="en-US" sz="2000" b="0" i="0" dirty="0" smtClean="0"/>
              <a:t>The </a:t>
            </a:r>
            <a:r>
              <a:rPr lang="en-US" sz="2000" b="0" i="0" dirty="0"/>
              <a:t>person may be assessed pursuant to section 16 of the </a:t>
            </a:r>
            <a:r>
              <a:rPr lang="en-US" sz="2000" b="0" dirty="0"/>
              <a:t>SDA</a:t>
            </a:r>
            <a:r>
              <a:rPr lang="en-US" sz="2000" b="0" i="0" dirty="0"/>
              <a:t>, and, if found incapable, the PGT shall become the statutory guardian of property for the person; </a:t>
            </a:r>
          </a:p>
          <a:p>
            <a:pPr lvl="1">
              <a:buFont typeface="Wingdings" panose="05000000000000000000" pitchFamily="2" charset="2"/>
              <a:buChar char="§"/>
            </a:pPr>
            <a:r>
              <a:rPr lang="en-US" sz="2000" b="0" i="0" dirty="0" smtClean="0"/>
              <a:t>A </a:t>
            </a:r>
            <a:r>
              <a:rPr lang="en-US" sz="2000" b="0" i="0" dirty="0"/>
              <a:t>person may then apply to the PGT to replace the PGT as statutory guardian; </a:t>
            </a:r>
          </a:p>
        </p:txBody>
      </p:sp>
    </p:spTree>
    <p:extLst>
      <p:ext uri="{BB962C8B-B14F-4D97-AF65-F5344CB8AC3E}">
        <p14:creationId xmlns:p14="http://schemas.microsoft.com/office/powerpoint/2010/main" val="1765480926"/>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a:t>
            </a:r>
            <a:r>
              <a:rPr lang="en-CA" b="0" dirty="0" smtClean="0"/>
              <a:t>– Guardians </a:t>
            </a:r>
            <a:r>
              <a:rPr lang="en-CA" b="0" dirty="0"/>
              <a:t>(continued)</a:t>
            </a:r>
            <a:r>
              <a:rPr lang="en-CA" b="0" dirty="0" smtClean="0"/>
              <a:t> </a:t>
            </a:r>
            <a:r>
              <a:rPr lang="en-CA" b="0" dirty="0"/>
              <a:t/>
            </a:r>
            <a:br>
              <a:rPr lang="en-CA" b="0" dirty="0"/>
            </a:br>
            <a:endParaRPr lang="en-CA" b="0" dirty="0"/>
          </a:p>
        </p:txBody>
      </p:sp>
      <p:sp>
        <p:nvSpPr>
          <p:cNvPr id="5" name="Rectangle 4"/>
          <p:cNvSpPr>
            <a:spLocks noChangeArrowheads="1"/>
          </p:cNvSpPr>
          <p:nvPr/>
        </p:nvSpPr>
        <p:spPr bwMode="auto">
          <a:xfrm>
            <a:off x="520321"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endParaRPr lang="en-CA" sz="2800" b="0" i="0" dirty="0"/>
          </a:p>
          <a:p>
            <a:pPr>
              <a:buFont typeface="Wingdings" panose="05000000000000000000" pitchFamily="2" charset="2"/>
              <a:buChar char="Ø"/>
            </a:pPr>
            <a:r>
              <a:rPr lang="en-US" sz="2700" b="0" i="0" dirty="0" smtClean="0"/>
              <a:t>A </a:t>
            </a:r>
            <a:r>
              <a:rPr lang="en-US" sz="2700" b="0" i="0" dirty="0"/>
              <a:t>person may apply to the court, providing evidence of the subject’s incapacity to manage property, to be appointed as the guardian of property for the alleged incapable person </a:t>
            </a:r>
          </a:p>
          <a:p>
            <a:pPr lvl="1">
              <a:buFont typeface="Wingdings" panose="05000000000000000000" pitchFamily="2" charset="2"/>
              <a:buChar char="§"/>
            </a:pPr>
            <a:r>
              <a:rPr lang="en-US" b="0" i="0" dirty="0" smtClean="0"/>
              <a:t>Unlike </a:t>
            </a:r>
            <a:r>
              <a:rPr lang="en-US" b="0" i="0" dirty="0"/>
              <a:t>statutory guardianship, this is an option even if there is an existing power of attorney for property </a:t>
            </a:r>
          </a:p>
          <a:p>
            <a:pPr>
              <a:buFont typeface="Wingdings" panose="05000000000000000000" pitchFamily="2" charset="2"/>
              <a:buChar char="Ø"/>
            </a:pPr>
            <a:endParaRPr lang="en-US" sz="2800" b="0" i="0" dirty="0"/>
          </a:p>
        </p:txBody>
      </p:sp>
    </p:spTree>
    <p:extLst>
      <p:ext uri="{BB962C8B-B14F-4D97-AF65-F5344CB8AC3E}">
        <p14:creationId xmlns:p14="http://schemas.microsoft.com/office/powerpoint/2010/main" val="1910020233"/>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Duties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The </a:t>
            </a:r>
            <a:r>
              <a:rPr lang="en-US" sz="2800" b="0" i="0" dirty="0"/>
              <a:t>SDM has the power to do on the incapable person’s behalf anything in respect of property that the person could do if capable, except make a will </a:t>
            </a:r>
          </a:p>
          <a:p>
            <a:pPr>
              <a:buFont typeface="Wingdings" panose="05000000000000000000" pitchFamily="2" charset="2"/>
              <a:buChar char="Ø"/>
            </a:pPr>
            <a:r>
              <a:rPr lang="en-US" sz="2800" b="0" i="0" dirty="0" smtClean="0"/>
              <a:t> The </a:t>
            </a:r>
            <a:r>
              <a:rPr lang="en-US" sz="2800" b="0" i="0" dirty="0"/>
              <a:t>SDM is a fiduciary whose powers and duties shall be exercised and performed diligently, with honesty and integrity and in good faith, for the incapable person’s benefit </a:t>
            </a:r>
          </a:p>
          <a:p>
            <a:pPr>
              <a:buFont typeface="Wingdings" panose="05000000000000000000" pitchFamily="2" charset="2"/>
              <a:buChar char="Ø"/>
            </a:pPr>
            <a:r>
              <a:rPr lang="en-US" sz="2800" b="0" i="0" dirty="0" smtClean="0"/>
              <a:t> If </a:t>
            </a:r>
            <a:r>
              <a:rPr lang="en-US" sz="2800" b="0" i="0" dirty="0"/>
              <a:t>the SDM’s decision will have an effect on the incapable person’s personal comfort or well-being, the SDM shall consider that effect to determine whether the decision is for the incapable person’s benefit </a:t>
            </a:r>
          </a:p>
        </p:txBody>
      </p:sp>
    </p:spTree>
    <p:extLst>
      <p:ext uri="{BB962C8B-B14F-4D97-AF65-F5344CB8AC3E}">
        <p14:creationId xmlns:p14="http://schemas.microsoft.com/office/powerpoint/2010/main" val="1404803545"/>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a:t>
            </a:r>
            <a:r>
              <a:rPr lang="en-CA" b="0" dirty="0" smtClean="0"/>
              <a:t>– Duties </a:t>
            </a:r>
            <a:r>
              <a:rPr lang="en-CA" b="0" dirty="0"/>
              <a:t>(continued)</a:t>
            </a:r>
            <a:r>
              <a:rPr lang="en-CA" b="0" dirty="0" smtClean="0"/>
              <a:t> </a:t>
            </a:r>
            <a:r>
              <a:rPr lang="en-CA" b="0" dirty="0"/>
              <a:t/>
            </a:r>
            <a:br>
              <a:rPr lang="en-CA" b="0" dirty="0"/>
            </a:br>
            <a:endParaRPr lang="en-CA" b="0" dirty="0"/>
          </a:p>
        </p:txBody>
      </p:sp>
      <p:sp>
        <p:nvSpPr>
          <p:cNvPr id="5" name="Rectangle 4"/>
          <p:cNvSpPr>
            <a:spLocks noChangeArrowheads="1"/>
          </p:cNvSpPr>
          <p:nvPr/>
        </p:nvSpPr>
        <p:spPr bwMode="auto">
          <a:xfrm>
            <a:off x="533399"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5240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The </a:t>
            </a:r>
            <a:r>
              <a:rPr lang="en-US" sz="2800" b="0" i="0" dirty="0"/>
              <a:t>SDM shall manage a person’s property in a manner consistent with decisions concerning the person’s personal care that are made by the person who has authority to make those decisions, UNLESS the adverse consequences of a decision concerning the person’s property significantly outweighs the benefits in respect of the person’s personal care </a:t>
            </a:r>
          </a:p>
          <a:p>
            <a:pPr>
              <a:buFont typeface="Wingdings" panose="05000000000000000000" pitchFamily="2" charset="2"/>
              <a:buChar char="Ø"/>
            </a:pPr>
            <a:r>
              <a:rPr lang="en-US" sz="2800" b="0" i="0" dirty="0" smtClean="0"/>
              <a:t>The </a:t>
            </a:r>
            <a:r>
              <a:rPr lang="en-US" sz="2800" b="0" i="0" dirty="0"/>
              <a:t>SDM shall explain to the incapable person what his/her powers and duties are </a:t>
            </a:r>
          </a:p>
        </p:txBody>
      </p:sp>
    </p:spTree>
    <p:extLst>
      <p:ext uri="{BB962C8B-B14F-4D97-AF65-F5344CB8AC3E}">
        <p14:creationId xmlns:p14="http://schemas.microsoft.com/office/powerpoint/2010/main" val="3382152350"/>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Duties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The </a:t>
            </a:r>
            <a:r>
              <a:rPr lang="en-US" sz="2600" b="0" i="0" dirty="0"/>
              <a:t>SDM shall encourage the incapable person to participate, to the best of his or her abilities, in the SDM’s decisions about the property </a:t>
            </a:r>
          </a:p>
          <a:p>
            <a:pPr>
              <a:buFont typeface="Wingdings" panose="05000000000000000000" pitchFamily="2" charset="2"/>
              <a:buChar char="Ø"/>
            </a:pPr>
            <a:r>
              <a:rPr lang="en-US" sz="2600" b="0" i="0" dirty="0" smtClean="0"/>
              <a:t>The </a:t>
            </a:r>
            <a:r>
              <a:rPr lang="en-US" sz="2600" b="0" i="0" dirty="0"/>
              <a:t>SDM shall seek to foster regular personal contact between the incapable person and </a:t>
            </a:r>
            <a:r>
              <a:rPr lang="en-US" sz="2600" i="0" dirty="0"/>
              <a:t>supportive </a:t>
            </a:r>
            <a:r>
              <a:rPr lang="en-US" sz="2600" b="0" i="0" dirty="0"/>
              <a:t>family members and friends of the incapable person </a:t>
            </a:r>
            <a:endParaRPr lang="en-US" sz="2600" b="0" i="0" dirty="0" smtClean="0"/>
          </a:p>
          <a:p>
            <a:pPr>
              <a:buFont typeface="Wingdings" panose="05000000000000000000" pitchFamily="2" charset="2"/>
              <a:buChar char="Ø"/>
            </a:pPr>
            <a:r>
              <a:rPr lang="en-US" sz="2800" b="0" i="0" dirty="0"/>
              <a:t>The SDM shall consult from time to time with: </a:t>
            </a:r>
          </a:p>
          <a:p>
            <a:pPr lvl="1">
              <a:buFont typeface="Wingdings" panose="05000000000000000000" pitchFamily="2" charset="2"/>
              <a:buChar char="§"/>
            </a:pPr>
            <a:r>
              <a:rPr lang="en-US" dirty="0"/>
              <a:t>Supportive family members and friends of the incapable person who are in regular contact with the incapable person; and </a:t>
            </a:r>
          </a:p>
          <a:p>
            <a:pPr lvl="1">
              <a:buFont typeface="Wingdings" panose="05000000000000000000" pitchFamily="2" charset="2"/>
              <a:buChar char="§"/>
            </a:pPr>
            <a:r>
              <a:rPr lang="en-US" dirty="0"/>
              <a:t>The persons from whom the incapable person receives personal care. </a:t>
            </a:r>
          </a:p>
          <a:p>
            <a:pPr>
              <a:buFont typeface="Wingdings" panose="05000000000000000000" pitchFamily="2" charset="2"/>
              <a:buChar char="Ø"/>
            </a:pPr>
            <a:endParaRPr lang="en-US" sz="2600" b="0" i="0" dirty="0"/>
          </a:p>
        </p:txBody>
      </p:sp>
    </p:spTree>
    <p:extLst>
      <p:ext uri="{BB962C8B-B14F-4D97-AF65-F5344CB8AC3E}">
        <p14:creationId xmlns:p14="http://schemas.microsoft.com/office/powerpoint/2010/main" val="3491681061"/>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Duties (continued)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40" b="0" i="0" dirty="0" smtClean="0"/>
              <a:t> The </a:t>
            </a:r>
            <a:r>
              <a:rPr lang="en-US" sz="2640" b="0" i="0" dirty="0"/>
              <a:t>SDM shall keep accounts of all transactions involving the property </a:t>
            </a:r>
          </a:p>
          <a:p>
            <a:pPr>
              <a:buFont typeface="Wingdings" panose="05000000000000000000" pitchFamily="2" charset="2"/>
              <a:buChar char="Ø"/>
            </a:pPr>
            <a:r>
              <a:rPr lang="en-US" sz="2640" b="0" i="0" dirty="0" smtClean="0"/>
              <a:t> An </a:t>
            </a:r>
            <a:r>
              <a:rPr lang="en-US" sz="2640" b="0" i="0" dirty="0"/>
              <a:t>SDM shall make the following expenditures from the incapable person’s property, in the order in which they are possible to maintain sufficient funds for the subsequent expenditures: </a:t>
            </a:r>
          </a:p>
          <a:p>
            <a:pPr lvl="1">
              <a:buFont typeface="Wingdings" panose="05000000000000000000" pitchFamily="2" charset="2"/>
              <a:buChar char="§"/>
            </a:pPr>
            <a:r>
              <a:rPr lang="en-US" sz="2000" b="0" i="0" dirty="0" smtClean="0"/>
              <a:t>Those </a:t>
            </a:r>
            <a:r>
              <a:rPr lang="en-US" sz="2000" b="0" i="0" dirty="0"/>
              <a:t>that are reasonable necessary for the person’s support, education and care; </a:t>
            </a:r>
          </a:p>
          <a:p>
            <a:pPr lvl="1">
              <a:buFont typeface="Wingdings" panose="05000000000000000000" pitchFamily="2" charset="2"/>
              <a:buChar char="§"/>
            </a:pPr>
            <a:r>
              <a:rPr lang="en-US" sz="2000" b="0" i="0" dirty="0" smtClean="0"/>
              <a:t>Those </a:t>
            </a:r>
            <a:r>
              <a:rPr lang="en-US" sz="2000" b="0" i="0" dirty="0"/>
              <a:t>that are reasonably necessary for the support, education and care of the person’s dependants; </a:t>
            </a:r>
          </a:p>
          <a:p>
            <a:pPr lvl="1">
              <a:buFont typeface="Wingdings" panose="05000000000000000000" pitchFamily="2" charset="2"/>
              <a:buChar char="§"/>
            </a:pPr>
            <a:r>
              <a:rPr lang="en-US" sz="2000" b="0" i="0" dirty="0" smtClean="0"/>
              <a:t>Those </a:t>
            </a:r>
            <a:r>
              <a:rPr lang="en-US" sz="2000" b="0" i="0" dirty="0"/>
              <a:t>that are necessary to satisfy the person’s other legal obligations </a:t>
            </a:r>
          </a:p>
          <a:p>
            <a:endParaRPr lang="en-CA" sz="2800" b="0" i="0" dirty="0"/>
          </a:p>
        </p:txBody>
      </p:sp>
    </p:spTree>
    <p:extLst>
      <p:ext uri="{BB962C8B-B14F-4D97-AF65-F5344CB8AC3E}">
        <p14:creationId xmlns:p14="http://schemas.microsoft.com/office/powerpoint/2010/main" val="1246222949"/>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09600"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5" name="Title 1"/>
          <p:cNvSpPr>
            <a:spLocks noGrp="1"/>
          </p:cNvSpPr>
          <p:nvPr>
            <p:ph type="title"/>
          </p:nvPr>
        </p:nvSpPr>
        <p:spPr>
          <a:xfrm>
            <a:off x="152400" y="304800"/>
            <a:ext cx="8915400" cy="1143000"/>
          </a:xfrm>
        </p:spPr>
        <p:txBody>
          <a:bodyPr/>
          <a:lstStyle/>
          <a:p>
            <a:r>
              <a:rPr lang="en-US" b="0" dirty="0" smtClean="0"/>
              <a:t>What </a:t>
            </a:r>
            <a:r>
              <a:rPr lang="en-US" b="0" dirty="0"/>
              <a:t>is a Substitute Decision Maker (SDM)? </a:t>
            </a:r>
            <a:endParaRPr lang="en-CA" b="0" dirty="0"/>
          </a:p>
        </p:txBody>
      </p:sp>
      <p:sp>
        <p:nvSpPr>
          <p:cNvPr id="6" name="Subtitle 2"/>
          <p:cNvSpPr txBox="1">
            <a:spLocks/>
          </p:cNvSpPr>
          <p:nvPr/>
        </p:nvSpPr>
        <p:spPr bwMode="auto">
          <a:xfrm>
            <a:off x="228600" y="1912961"/>
            <a:ext cx="87630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Each </a:t>
            </a:r>
            <a:r>
              <a:rPr lang="en-US" sz="2800" b="0" i="0" dirty="0"/>
              <a:t>of these SDMs have different restrictions and their authority arises under different circumstances </a:t>
            </a:r>
          </a:p>
          <a:p>
            <a:pPr>
              <a:buFont typeface="Wingdings" panose="05000000000000000000" pitchFamily="2" charset="2"/>
              <a:buChar char="Ø"/>
            </a:pPr>
            <a:r>
              <a:rPr lang="en-US" sz="2800" b="0" i="0" dirty="0" smtClean="0"/>
              <a:t> If </a:t>
            </a:r>
            <a:r>
              <a:rPr lang="en-US" sz="2800" b="0" i="0" dirty="0"/>
              <a:t>a judgment, power of attorney or certificate is the source of the SDM’s authority, it should always be reviewed when the SDM is exercising his/her authority </a:t>
            </a:r>
          </a:p>
          <a:p>
            <a:pPr marL="457200" indent="-457200">
              <a:spcBef>
                <a:spcPts val="0"/>
              </a:spcBef>
              <a:buFontTx/>
              <a:buChar char="-"/>
            </a:pPr>
            <a:endParaRPr lang="en-US" sz="2800" kern="0" dirty="0" smtClean="0"/>
          </a:p>
          <a:p>
            <a:pPr>
              <a:spcBef>
                <a:spcPts val="0"/>
              </a:spcBef>
            </a:pPr>
            <a:endParaRPr lang="en-US" sz="2800" kern="0" dirty="0" smtClean="0"/>
          </a:p>
        </p:txBody>
      </p:sp>
    </p:spTree>
    <p:extLst>
      <p:ext uri="{BB962C8B-B14F-4D97-AF65-F5344CB8AC3E}">
        <p14:creationId xmlns:p14="http://schemas.microsoft.com/office/powerpoint/2010/main" val="3309927676"/>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Duties (continued)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endParaRPr lang="en-CA" sz="2800" b="0" i="0" dirty="0"/>
          </a:p>
          <a:p>
            <a:pPr>
              <a:buFont typeface="Wingdings" panose="05000000000000000000" pitchFamily="2" charset="2"/>
              <a:buChar char="Ø"/>
            </a:pPr>
            <a:r>
              <a:rPr lang="en-US" sz="2800" b="0" i="0" dirty="0" smtClean="0"/>
              <a:t> The </a:t>
            </a:r>
            <a:r>
              <a:rPr lang="en-US" sz="2800" b="0" i="0" dirty="0"/>
              <a:t>value of the property, the accustomed standard of living of the incapable person and his or her dependants and the nature of other legal obligations must be taken into account when making the above expenditures </a:t>
            </a:r>
          </a:p>
          <a:p>
            <a:endParaRPr lang="en-CA" sz="2800" b="0" i="0" dirty="0"/>
          </a:p>
        </p:txBody>
      </p:sp>
    </p:spTree>
    <p:extLst>
      <p:ext uri="{BB962C8B-B14F-4D97-AF65-F5344CB8AC3E}">
        <p14:creationId xmlns:p14="http://schemas.microsoft.com/office/powerpoint/2010/main" val="2357787026"/>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Powers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500" b="0" i="0" dirty="0" smtClean="0"/>
              <a:t> An </a:t>
            </a:r>
            <a:r>
              <a:rPr lang="en-US" sz="2500" b="0" i="0" dirty="0"/>
              <a:t>SDM may make gifts or loans to the person’s friends and relatives or charitable gifts, if: </a:t>
            </a:r>
          </a:p>
          <a:p>
            <a:pPr lvl="1">
              <a:buFont typeface="Wingdings" panose="05000000000000000000" pitchFamily="2" charset="2"/>
              <a:buChar char="§"/>
            </a:pPr>
            <a:r>
              <a:rPr lang="en-US" sz="2000" b="0" i="0" dirty="0" smtClean="0"/>
              <a:t>The </a:t>
            </a:r>
            <a:r>
              <a:rPr lang="en-US" sz="2000" b="0" i="0" dirty="0"/>
              <a:t>property will remain sufficient for the mandatory expenditures of the incapable person; </a:t>
            </a:r>
          </a:p>
          <a:p>
            <a:pPr lvl="1">
              <a:buFont typeface="Wingdings" panose="05000000000000000000" pitchFamily="2" charset="2"/>
              <a:buChar char="§"/>
            </a:pPr>
            <a:r>
              <a:rPr lang="en-US" sz="2000" b="0" i="0" dirty="0" smtClean="0"/>
              <a:t>The </a:t>
            </a:r>
            <a:r>
              <a:rPr lang="en-US" sz="2000" b="0" i="0" dirty="0"/>
              <a:t>gifts/loans are consistent with the capable wishes of the incapable person; </a:t>
            </a:r>
          </a:p>
          <a:p>
            <a:pPr lvl="1">
              <a:buFont typeface="Wingdings" panose="05000000000000000000" pitchFamily="2" charset="2"/>
              <a:buChar char="§"/>
            </a:pPr>
            <a:r>
              <a:rPr lang="en-US" sz="2000" b="0" i="0" dirty="0" smtClean="0"/>
              <a:t>The </a:t>
            </a:r>
            <a:r>
              <a:rPr lang="en-US" sz="2000" b="0" i="0" dirty="0"/>
              <a:t>incapable person has not expressed a contrary wish to make such gifts; </a:t>
            </a:r>
          </a:p>
          <a:p>
            <a:pPr lvl="1">
              <a:buFont typeface="Wingdings" panose="05000000000000000000" pitchFamily="2" charset="2"/>
              <a:buChar char="§"/>
            </a:pPr>
            <a:r>
              <a:rPr lang="en-US" sz="2000" b="0" i="0" dirty="0" smtClean="0"/>
              <a:t>The </a:t>
            </a:r>
            <a:r>
              <a:rPr lang="en-US" sz="2000" b="0" i="0" dirty="0"/>
              <a:t>value of the charitable gifts does not exceed the lesser of 20% of the income of the property in the year in which the gifts are made and the maximum amount of charitable gifts provided for in a valid power of attorney (unless approved by the court). </a:t>
            </a:r>
          </a:p>
          <a:p>
            <a:endParaRPr lang="en-CA" sz="2800" b="0" i="0" dirty="0"/>
          </a:p>
        </p:txBody>
      </p:sp>
    </p:spTree>
    <p:extLst>
      <p:ext uri="{BB962C8B-B14F-4D97-AF65-F5344CB8AC3E}">
        <p14:creationId xmlns:p14="http://schemas.microsoft.com/office/powerpoint/2010/main" val="341712051"/>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Powers </a:t>
            </a:r>
            <a:r>
              <a:rPr lang="en-CA" b="0" dirty="0" smtClean="0"/>
              <a:t>(continued)</a:t>
            </a:r>
            <a:r>
              <a:rPr lang="en-CA" b="0" dirty="0"/>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6046" y="12192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b="0" i="0" dirty="0" smtClean="0"/>
              <a:t> An </a:t>
            </a:r>
            <a:r>
              <a:rPr lang="en-US" sz="2600" b="0" i="0" dirty="0"/>
              <a:t>SDM may apply to the court for directions relating to the guardianship or power of attorney of an incapable person </a:t>
            </a:r>
          </a:p>
          <a:p>
            <a:pPr>
              <a:buFont typeface="Wingdings" panose="05000000000000000000" pitchFamily="2" charset="2"/>
              <a:buChar char="Ø"/>
            </a:pPr>
            <a:r>
              <a:rPr lang="en-US" sz="2600" b="0" i="0" dirty="0" smtClean="0"/>
              <a:t> An </a:t>
            </a:r>
            <a:r>
              <a:rPr lang="en-US" sz="2600" b="0" i="0" dirty="0"/>
              <a:t>SDM is entitled to compensation, subject to any restrictions in the document granting their authority. The regulated compensation of a guardian or attorney for property is 3% of all receipts and disbursements, as well as a care and management fee in the amount of 3/5 of 1% of the annual average value of the assets. </a:t>
            </a:r>
          </a:p>
          <a:p>
            <a:pPr lvl="1">
              <a:buFont typeface="Wingdings" panose="05000000000000000000" pitchFamily="2" charset="2"/>
              <a:buChar char="§"/>
            </a:pPr>
            <a:r>
              <a:rPr lang="en-US" sz="2100" b="0" i="0" dirty="0" smtClean="0"/>
              <a:t>Compensation </a:t>
            </a:r>
            <a:r>
              <a:rPr lang="en-US" sz="2100" b="0" i="0" dirty="0"/>
              <a:t>is always subject to review by the courts and specific standards of care apply to guardians and attorneys taking compensation as opposed to those who do not take compensation </a:t>
            </a:r>
          </a:p>
        </p:txBody>
      </p:sp>
    </p:spTree>
    <p:extLst>
      <p:ext uri="{BB962C8B-B14F-4D97-AF65-F5344CB8AC3E}">
        <p14:creationId xmlns:p14="http://schemas.microsoft.com/office/powerpoint/2010/main" val="217582801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228600"/>
            <a:ext cx="8915400" cy="671015"/>
          </a:xfrm>
        </p:spPr>
        <p:txBody>
          <a:bodyPr/>
          <a:lstStyle/>
          <a:p>
            <a:r>
              <a:rPr lang="en-CA" b="0" dirty="0" smtClean="0"/>
              <a:t>Property </a:t>
            </a:r>
            <a:r>
              <a:rPr lang="en-CA" b="0" dirty="0"/>
              <a:t>SDMS - Restrictions </a:t>
            </a:r>
            <a:br>
              <a:rPr lang="en-CA" b="0" dirty="0"/>
            </a:br>
            <a:endParaRPr lang="en-CA" b="0" dirty="0"/>
          </a:p>
        </p:txBody>
      </p:sp>
      <p:sp>
        <p:nvSpPr>
          <p:cNvPr id="5" name="Rectangle 4"/>
          <p:cNvSpPr>
            <a:spLocks noChangeArrowheads="1"/>
          </p:cNvSpPr>
          <p:nvPr/>
        </p:nvSpPr>
        <p:spPr bwMode="auto">
          <a:xfrm>
            <a:off x="511222"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60359" y="1295400"/>
            <a:ext cx="87311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a:t>
            </a:r>
            <a:r>
              <a:rPr lang="en-US" sz="2700" b="0" i="0" dirty="0" smtClean="0"/>
              <a:t>A </a:t>
            </a:r>
            <a:r>
              <a:rPr lang="en-US" sz="2700" b="0" i="0" dirty="0"/>
              <a:t>power of attorney or an order appointing a guardian (or in the event that a guardian replaces the PGT as statutory guardianship, a certificate of appointment under section 17(8) of the </a:t>
            </a:r>
            <a:r>
              <a:rPr lang="en-US" sz="2700" b="0" dirty="0"/>
              <a:t>SDA</a:t>
            </a:r>
            <a:r>
              <a:rPr lang="en-US" sz="2700" b="0" i="0" dirty="0"/>
              <a:t>) may restrict the authority of the attorney or guardian of property </a:t>
            </a:r>
          </a:p>
          <a:p>
            <a:pPr>
              <a:buFont typeface="Wingdings" panose="05000000000000000000" pitchFamily="2" charset="2"/>
              <a:buChar char="Ø"/>
            </a:pPr>
            <a:r>
              <a:rPr lang="en-US" sz="2700" b="0" i="0" dirty="0" smtClean="0"/>
              <a:t> A </a:t>
            </a:r>
            <a:r>
              <a:rPr lang="en-US" sz="2700" b="0" i="0" dirty="0"/>
              <a:t>guardian, whether court-appointed or statutory, unless the statutory guardian is the PGT, shall act in accordance with a management plan approved by the PGT or the Court </a:t>
            </a:r>
          </a:p>
          <a:p>
            <a:pPr>
              <a:buFont typeface="Wingdings" panose="05000000000000000000" pitchFamily="2" charset="2"/>
              <a:buChar char="Ø"/>
            </a:pPr>
            <a:r>
              <a:rPr lang="en-US" sz="2700" b="0" i="0" dirty="0" smtClean="0"/>
              <a:t> A </a:t>
            </a:r>
            <a:r>
              <a:rPr lang="en-US" sz="2700" b="0" i="0" dirty="0"/>
              <a:t>guardianship may be time-limited or may have other conditions restricting the authority of the guardian </a:t>
            </a:r>
          </a:p>
        </p:txBody>
      </p:sp>
    </p:spTree>
    <p:extLst>
      <p:ext uri="{BB962C8B-B14F-4D97-AF65-F5344CB8AC3E}">
        <p14:creationId xmlns:p14="http://schemas.microsoft.com/office/powerpoint/2010/main" val="4080868050"/>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593" y="0"/>
            <a:ext cx="8915400" cy="671015"/>
          </a:xfrm>
        </p:spPr>
        <p:txBody>
          <a:bodyPr/>
          <a:lstStyle/>
          <a:p>
            <a:r>
              <a:rPr lang="en-CA" b="0" dirty="0" smtClean="0"/>
              <a:t>Takeaways </a:t>
            </a:r>
            <a:r>
              <a:rPr lang="en-CA" b="0" dirty="0"/>
              <a:t/>
            </a:r>
            <a:br>
              <a:rPr lang="en-CA" b="0" dirty="0"/>
            </a:br>
            <a:r>
              <a:rPr lang="en-CA" b="0" dirty="0" smtClean="0"/>
              <a:t/>
            </a:r>
            <a:br>
              <a:rPr lang="en-CA" b="0" dirty="0" smtClean="0"/>
            </a:br>
            <a:r>
              <a:rPr lang="en-CA" b="0" dirty="0" smtClean="0"/>
              <a:t> </a:t>
            </a:r>
            <a:r>
              <a:rPr lang="en-CA" b="0" dirty="0"/>
              <a:t/>
            </a:r>
            <a:br>
              <a:rPr lang="en-CA" b="0" dirty="0"/>
            </a:br>
            <a:endParaRPr lang="en-CA" b="0" dirty="0"/>
          </a:p>
        </p:txBody>
      </p:sp>
      <p:sp>
        <p:nvSpPr>
          <p:cNvPr id="5" name="Rectangle 4"/>
          <p:cNvSpPr>
            <a:spLocks noChangeArrowheads="1"/>
          </p:cNvSpPr>
          <p:nvPr/>
        </p:nvSpPr>
        <p:spPr bwMode="auto">
          <a:xfrm>
            <a:off x="469707" y="685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77418" y="990600"/>
            <a:ext cx="8814182"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600" i="0" dirty="0" smtClean="0"/>
              <a:t> ALWAYS </a:t>
            </a:r>
            <a:r>
              <a:rPr lang="en-US" sz="2600" b="0" i="0" dirty="0"/>
              <a:t>ask to see the document providing the SDM with authority </a:t>
            </a:r>
          </a:p>
          <a:p>
            <a:pPr>
              <a:buFont typeface="Wingdings" panose="05000000000000000000" pitchFamily="2" charset="2"/>
              <a:buChar char="Ø"/>
            </a:pPr>
            <a:r>
              <a:rPr lang="en-CA" sz="2600" b="0" i="0" dirty="0" smtClean="0"/>
              <a:t>Review </a:t>
            </a:r>
            <a:r>
              <a:rPr lang="en-CA" sz="2600" b="0" i="0" dirty="0"/>
              <a:t>the document for: </a:t>
            </a:r>
          </a:p>
          <a:p>
            <a:pPr lvl="1">
              <a:buFont typeface="Wingdings" panose="05000000000000000000" pitchFamily="2" charset="2"/>
              <a:buChar char="§"/>
            </a:pPr>
            <a:r>
              <a:rPr lang="en-US" sz="2000" b="0" i="0" dirty="0" smtClean="0"/>
              <a:t>Specific </a:t>
            </a:r>
            <a:r>
              <a:rPr lang="en-US" sz="2000" b="0" i="0" dirty="0"/>
              <a:t>powers granted to the SDM; </a:t>
            </a:r>
          </a:p>
          <a:p>
            <a:pPr lvl="1">
              <a:buFont typeface="Wingdings" panose="05000000000000000000" pitchFamily="2" charset="2"/>
              <a:buChar char="§"/>
            </a:pPr>
            <a:r>
              <a:rPr lang="en-US" sz="2000" b="0" i="0" dirty="0" smtClean="0"/>
              <a:t>Restrictions </a:t>
            </a:r>
            <a:r>
              <a:rPr lang="en-US" sz="2000" b="0" i="0" dirty="0"/>
              <a:t>of the SDM’s authority, including: </a:t>
            </a:r>
          </a:p>
          <a:p>
            <a:pPr lvl="1">
              <a:buFont typeface="Wingdings" panose="05000000000000000000" pitchFamily="2" charset="2"/>
              <a:buChar char="§"/>
            </a:pPr>
            <a:r>
              <a:rPr lang="en-US" sz="2000" b="0" i="0" dirty="0" smtClean="0"/>
              <a:t>Time </a:t>
            </a:r>
            <a:r>
              <a:rPr lang="en-US" sz="2000" b="0" i="0" dirty="0"/>
              <a:t>limits (temporary guardianships, springing POAs); </a:t>
            </a:r>
          </a:p>
          <a:p>
            <a:pPr lvl="1">
              <a:buFont typeface="Wingdings" panose="05000000000000000000" pitchFamily="2" charset="2"/>
              <a:buChar char="§"/>
            </a:pPr>
            <a:r>
              <a:rPr lang="en-US" sz="2000" b="0" i="0" dirty="0" smtClean="0"/>
              <a:t>Reporting </a:t>
            </a:r>
            <a:r>
              <a:rPr lang="en-US" sz="2000" b="0" i="0" dirty="0"/>
              <a:t>requirements (consent required from court, PGT or Office of the Children’s Lawyer); </a:t>
            </a:r>
            <a:endParaRPr lang="en-US" sz="2000" b="0" i="0" dirty="0" smtClean="0"/>
          </a:p>
          <a:p>
            <a:pPr lvl="1">
              <a:buFont typeface="Wingdings" panose="05000000000000000000" pitchFamily="2" charset="2"/>
              <a:buChar char="§"/>
            </a:pPr>
            <a:r>
              <a:rPr lang="en-US" sz="2000" b="0" i="0" dirty="0" smtClean="0"/>
              <a:t>Scope </a:t>
            </a:r>
            <a:r>
              <a:rPr lang="en-US" sz="2000" b="0" i="0" dirty="0"/>
              <a:t>of authority (permitted to act alone? For this specific decision?) </a:t>
            </a:r>
            <a:endParaRPr lang="en-US" sz="2000" b="0" i="0" dirty="0" smtClean="0"/>
          </a:p>
          <a:p>
            <a:pPr>
              <a:buFont typeface="Wingdings" panose="05000000000000000000" pitchFamily="2" charset="2"/>
              <a:buChar char="Ø"/>
            </a:pPr>
            <a:r>
              <a:rPr lang="en-US" sz="2600" b="0" i="0" dirty="0" smtClean="0"/>
              <a:t> Consider </a:t>
            </a:r>
            <a:r>
              <a:rPr lang="en-US" sz="2600" b="0" i="0" dirty="0"/>
              <a:t>applying to the Consent and Capacity Board for clarification with respect to personal care decisions </a:t>
            </a:r>
          </a:p>
          <a:p>
            <a:endParaRPr lang="en-US" sz="2600" b="0" i="0" dirty="0"/>
          </a:p>
        </p:txBody>
      </p:sp>
    </p:spTree>
    <p:extLst>
      <p:ext uri="{BB962C8B-B14F-4D97-AF65-F5344CB8AC3E}">
        <p14:creationId xmlns:p14="http://schemas.microsoft.com/office/powerpoint/2010/main" val="198602853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US" b="0" dirty="0" smtClean="0"/>
              <a:t>What </a:t>
            </a:r>
            <a:r>
              <a:rPr lang="en-US" b="0" dirty="0"/>
              <a:t>to Look for in a Judgment/Power of Attorney/Certificate </a:t>
            </a:r>
            <a:endParaRPr lang="en-CA" b="0" dirty="0"/>
          </a:p>
        </p:txBody>
      </p:sp>
      <p:sp>
        <p:nvSpPr>
          <p:cNvPr id="5" name="Rectangle 4"/>
          <p:cNvSpPr>
            <a:spLocks noChangeArrowheads="1"/>
          </p:cNvSpPr>
          <p:nvPr/>
        </p:nvSpPr>
        <p:spPr bwMode="auto">
          <a:xfrm>
            <a:off x="609600" y="14097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228600" y="1828800"/>
            <a:ext cx="86868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buNone/>
            </a:pPr>
            <a:r>
              <a:rPr lang="en-US" sz="2800" b="0" i="0" dirty="0" smtClean="0"/>
              <a:t>1.Who </a:t>
            </a:r>
            <a:r>
              <a:rPr lang="en-US" sz="2800" b="0" i="0" dirty="0"/>
              <a:t>has the authority to make decisions? </a:t>
            </a:r>
          </a:p>
          <a:p>
            <a:pPr lvl="1">
              <a:buFont typeface="Wingdings" panose="05000000000000000000" pitchFamily="2" charset="2"/>
              <a:buChar char="§"/>
            </a:pPr>
            <a:r>
              <a:rPr lang="en-US" b="0" i="0" dirty="0"/>
              <a:t> </a:t>
            </a:r>
            <a:r>
              <a:rPr lang="en-US" b="0" i="0" dirty="0" smtClean="0"/>
              <a:t>Are </a:t>
            </a:r>
            <a:r>
              <a:rPr lang="en-US" b="0" i="0" dirty="0"/>
              <a:t>the SDMs appointed jointly or jointly and severally? </a:t>
            </a:r>
          </a:p>
          <a:p>
            <a:pPr lvl="1">
              <a:buFont typeface="Wingdings" panose="05000000000000000000" pitchFamily="2" charset="2"/>
              <a:buChar char="§"/>
            </a:pPr>
            <a:r>
              <a:rPr lang="en-US" b="0" i="0" dirty="0" smtClean="0"/>
              <a:t>Joint </a:t>
            </a:r>
            <a:r>
              <a:rPr lang="en-US" b="0" i="0" dirty="0"/>
              <a:t>SDMs are only authorized to act </a:t>
            </a:r>
            <a:r>
              <a:rPr lang="en-US" i="0" u="sng" dirty="0"/>
              <a:t>together</a:t>
            </a:r>
            <a:r>
              <a:rPr lang="en-US" i="0" dirty="0"/>
              <a:t> </a:t>
            </a:r>
            <a:endParaRPr lang="en-US" b="0" i="0" dirty="0"/>
          </a:p>
          <a:p>
            <a:pPr lvl="1">
              <a:buFont typeface="Wingdings" panose="05000000000000000000" pitchFamily="2" charset="2"/>
              <a:buChar char="§"/>
            </a:pPr>
            <a:r>
              <a:rPr lang="en-US" b="0" i="0" dirty="0" smtClean="0"/>
              <a:t>Joint </a:t>
            </a:r>
            <a:r>
              <a:rPr lang="en-US" b="0" i="0" dirty="0"/>
              <a:t>and several SDMs may act independently of each other </a:t>
            </a:r>
          </a:p>
          <a:p>
            <a:pPr marL="0" indent="0">
              <a:spcBef>
                <a:spcPts val="0"/>
              </a:spcBef>
              <a:buNone/>
            </a:pPr>
            <a:endParaRPr lang="en-US" sz="2800" kern="0" dirty="0" smtClean="0"/>
          </a:p>
        </p:txBody>
      </p:sp>
    </p:spTree>
    <p:extLst>
      <p:ext uri="{BB962C8B-B14F-4D97-AF65-F5344CB8AC3E}">
        <p14:creationId xmlns:p14="http://schemas.microsoft.com/office/powerpoint/2010/main" val="302599519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US" b="0" dirty="0" smtClean="0"/>
              <a:t>What </a:t>
            </a:r>
            <a:r>
              <a:rPr lang="en-US" b="0" dirty="0"/>
              <a:t>to Look for in a Judgment/Power of Attorney/Certificate </a:t>
            </a:r>
            <a:endParaRPr lang="en-CA" b="0" dirty="0"/>
          </a:p>
        </p:txBody>
      </p:sp>
      <p:sp>
        <p:nvSpPr>
          <p:cNvPr id="5" name="Rectangle 4"/>
          <p:cNvSpPr>
            <a:spLocks noChangeArrowheads="1"/>
          </p:cNvSpPr>
          <p:nvPr/>
        </p:nvSpPr>
        <p:spPr bwMode="auto">
          <a:xfrm>
            <a:off x="609600" y="14097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315602" y="1676400"/>
            <a:ext cx="8512791"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buNone/>
            </a:pPr>
            <a:r>
              <a:rPr lang="en-US" sz="2800" b="0" i="0" dirty="0"/>
              <a:t>2.What decisions are they authorized to make? </a:t>
            </a:r>
          </a:p>
          <a:p>
            <a:pPr lvl="1">
              <a:buFont typeface="Wingdings" panose="05000000000000000000" pitchFamily="2" charset="2"/>
              <a:buChar char="§"/>
            </a:pPr>
            <a:r>
              <a:rPr lang="en-US" b="0" i="0" dirty="0" smtClean="0"/>
              <a:t>Does </a:t>
            </a:r>
            <a:r>
              <a:rPr lang="en-US" b="0" i="0" dirty="0"/>
              <a:t>the document give the SDMs authority over property or personal care? </a:t>
            </a:r>
          </a:p>
          <a:p>
            <a:pPr lvl="1">
              <a:buFont typeface="Wingdings" panose="05000000000000000000" pitchFamily="2" charset="2"/>
              <a:buChar char="§"/>
            </a:pPr>
            <a:r>
              <a:rPr lang="en-US" b="0" i="0" dirty="0" smtClean="0"/>
              <a:t>Are </a:t>
            </a:r>
            <a:r>
              <a:rPr lang="en-US" b="0" i="0" dirty="0"/>
              <a:t>they limited to specific decisions within those categories (e.g. is the power of attorney only related to a specific institution</a:t>
            </a:r>
            <a:r>
              <a:rPr lang="en-US" b="0" i="0" dirty="0" smtClean="0"/>
              <a:t>?)</a:t>
            </a:r>
            <a:endParaRPr lang="en-US" dirty="0"/>
          </a:p>
          <a:p>
            <a:r>
              <a:rPr lang="en-US" sz="2800" b="0" i="0" dirty="0"/>
              <a:t>3.What restrictions are placed on their authority? </a:t>
            </a:r>
          </a:p>
          <a:p>
            <a:pPr lvl="1">
              <a:buFont typeface="Wingdings" panose="05000000000000000000" pitchFamily="2" charset="2"/>
              <a:buChar char="§"/>
            </a:pPr>
            <a:r>
              <a:rPr lang="en-US" dirty="0"/>
              <a:t>Is there a time limit to the authority? </a:t>
            </a:r>
          </a:p>
          <a:p>
            <a:pPr lvl="1">
              <a:buFont typeface="Wingdings" panose="05000000000000000000" pitchFamily="2" charset="2"/>
              <a:buChar char="§"/>
            </a:pPr>
            <a:r>
              <a:rPr lang="en-US" dirty="0"/>
              <a:t>Does the authority only arise in specific circumstances?</a:t>
            </a:r>
            <a:endParaRPr lang="en-US" b="0" i="0" dirty="0" smtClean="0"/>
          </a:p>
        </p:txBody>
      </p:sp>
    </p:spTree>
    <p:extLst>
      <p:ext uri="{BB962C8B-B14F-4D97-AF65-F5344CB8AC3E}">
        <p14:creationId xmlns:p14="http://schemas.microsoft.com/office/powerpoint/2010/main" val="339051054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066800"/>
          </a:xfrm>
        </p:spPr>
        <p:txBody>
          <a:bodyPr/>
          <a:lstStyle/>
          <a:p>
            <a:r>
              <a:rPr lang="en-CA" b="0" dirty="0" smtClean="0"/>
              <a:t>Personal </a:t>
            </a:r>
            <a:r>
              <a:rPr lang="en-CA" b="0" dirty="0"/>
              <a:t>Care SDMs - Attorneys </a:t>
            </a:r>
            <a:br>
              <a:rPr lang="en-CA" b="0" dirty="0"/>
            </a:br>
            <a:endParaRPr lang="en-CA" b="0" dirty="0"/>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304800" y="1371600"/>
            <a:ext cx="853440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 </a:t>
            </a:r>
            <a:r>
              <a:rPr lang="en-US" sz="2600" b="0" i="0" dirty="0" smtClean="0"/>
              <a:t>The </a:t>
            </a:r>
            <a:r>
              <a:rPr lang="en-US" sz="2600" b="0" dirty="0"/>
              <a:t>Substitute Decisions Act, 1992 </a:t>
            </a:r>
            <a:r>
              <a:rPr lang="en-US" sz="2600" b="0" i="0" dirty="0"/>
              <a:t>[</a:t>
            </a:r>
            <a:r>
              <a:rPr lang="en-US" sz="2600" b="0" dirty="0"/>
              <a:t>SDA</a:t>
            </a:r>
            <a:r>
              <a:rPr lang="en-US" sz="2600" b="0" i="0" dirty="0"/>
              <a:t>] provides a mechanism for individuals to appoint a person to make personal care decisions on their behalf in the event that they are incapable </a:t>
            </a:r>
          </a:p>
          <a:p>
            <a:pPr lvl="1">
              <a:buFont typeface="Wingdings" panose="05000000000000000000" pitchFamily="2" charset="2"/>
              <a:buChar char="§"/>
            </a:pPr>
            <a:r>
              <a:rPr lang="en-US" b="0" i="0" dirty="0"/>
              <a:t> </a:t>
            </a:r>
            <a:r>
              <a:rPr lang="en-US" b="0" i="0" dirty="0" smtClean="0"/>
              <a:t>An </a:t>
            </a:r>
            <a:r>
              <a:rPr lang="en-US" b="0" i="0" dirty="0"/>
              <a:t>attorney acting pursuant to a power of </a:t>
            </a:r>
            <a:r>
              <a:rPr lang="en-US" b="0" i="0" dirty="0" smtClean="0"/>
              <a:t> attorney </a:t>
            </a:r>
            <a:r>
              <a:rPr lang="en-US" b="0" i="0" dirty="0"/>
              <a:t>for personal care may make decisions relating to: </a:t>
            </a:r>
          </a:p>
          <a:p>
            <a:pPr lvl="3">
              <a:buFont typeface="Wingdings" panose="05000000000000000000" pitchFamily="2" charset="2"/>
              <a:buChar char="§"/>
            </a:pPr>
            <a:r>
              <a:rPr lang="en-CA" sz="2000" b="0" i="0" dirty="0" smtClean="0"/>
              <a:t>Health </a:t>
            </a:r>
            <a:r>
              <a:rPr lang="en-CA" sz="2000" b="0" i="0" dirty="0"/>
              <a:t>care </a:t>
            </a:r>
          </a:p>
          <a:p>
            <a:pPr lvl="3">
              <a:buFont typeface="Wingdings" panose="05000000000000000000" pitchFamily="2" charset="2"/>
              <a:buChar char="§"/>
            </a:pPr>
            <a:r>
              <a:rPr lang="en-CA" sz="2000" b="0" i="0" dirty="0" smtClean="0"/>
              <a:t>Safety </a:t>
            </a:r>
          </a:p>
          <a:p>
            <a:pPr lvl="3">
              <a:buFont typeface="Wingdings" panose="05000000000000000000" pitchFamily="2" charset="2"/>
              <a:buChar char="§"/>
            </a:pPr>
            <a:r>
              <a:rPr lang="en-CA" sz="2000" dirty="0" smtClean="0"/>
              <a:t>Nutrition</a:t>
            </a:r>
          </a:p>
          <a:p>
            <a:pPr lvl="3">
              <a:buFont typeface="Wingdings" panose="05000000000000000000" pitchFamily="2" charset="2"/>
              <a:buChar char="§"/>
            </a:pPr>
            <a:r>
              <a:rPr lang="en-CA" sz="2000" b="0" i="0" dirty="0" smtClean="0"/>
              <a:t>Clothing; and</a:t>
            </a:r>
          </a:p>
          <a:p>
            <a:pPr lvl="3">
              <a:buFont typeface="Wingdings" panose="05000000000000000000" pitchFamily="2" charset="2"/>
              <a:buChar char="§"/>
            </a:pPr>
            <a:r>
              <a:rPr lang="en-CA" sz="2000" dirty="0" smtClean="0"/>
              <a:t>Hygiene</a:t>
            </a:r>
            <a:endParaRPr lang="en-CA" sz="2000" b="0" i="0" dirty="0"/>
          </a:p>
          <a:p>
            <a:pPr lvl="3">
              <a:buFont typeface="Wingdings" panose="05000000000000000000" pitchFamily="2" charset="2"/>
              <a:buChar char="§"/>
            </a:pPr>
            <a:endParaRPr lang="en-CA" sz="2000" b="0" i="0" dirty="0"/>
          </a:p>
          <a:p>
            <a:pPr>
              <a:spcBef>
                <a:spcPts val="0"/>
              </a:spcBef>
            </a:pPr>
            <a:endParaRPr lang="en-US" sz="2800" kern="0" dirty="0" smtClean="0"/>
          </a:p>
        </p:txBody>
      </p:sp>
    </p:spTree>
    <p:extLst>
      <p:ext uri="{BB962C8B-B14F-4D97-AF65-F5344CB8AC3E}">
        <p14:creationId xmlns:p14="http://schemas.microsoft.com/office/powerpoint/2010/main" val="408961654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066800"/>
          </a:xfrm>
        </p:spPr>
        <p:txBody>
          <a:bodyPr/>
          <a:lstStyle/>
          <a:p>
            <a:r>
              <a:rPr lang="en-CA" b="0" dirty="0" smtClean="0"/>
              <a:t>Personal </a:t>
            </a:r>
            <a:r>
              <a:rPr lang="en-CA" b="0" dirty="0"/>
              <a:t>Care SDMs </a:t>
            </a:r>
            <a:r>
              <a:rPr lang="en-CA" b="0" dirty="0" smtClean="0"/>
              <a:t>– Attorneys </a:t>
            </a:r>
            <a:r>
              <a:rPr lang="en-CA" b="0" dirty="0"/>
              <a:t>(continued)</a:t>
            </a:r>
            <a:r>
              <a:rPr lang="en-CA" b="0" dirty="0" smtClean="0"/>
              <a:t> </a:t>
            </a:r>
            <a:r>
              <a:rPr lang="en-CA" b="0" dirty="0"/>
              <a:t/>
            </a:r>
            <a:br>
              <a:rPr lang="en-CA" b="0" dirty="0"/>
            </a:br>
            <a:endParaRPr lang="en-CA" b="0" dirty="0"/>
          </a:p>
        </p:txBody>
      </p:sp>
      <p:sp>
        <p:nvSpPr>
          <p:cNvPr id="5" name="Rectangle 4"/>
          <p:cNvSpPr>
            <a:spLocks noChangeArrowheads="1"/>
          </p:cNvSpPr>
          <p:nvPr/>
        </p:nvSpPr>
        <p:spPr bwMode="auto">
          <a:xfrm>
            <a:off x="609600" y="1600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152400" y="2286000"/>
            <a:ext cx="85344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r>
              <a:rPr lang="en-US" sz="2800" b="0" i="0" dirty="0" smtClean="0"/>
              <a:t>An </a:t>
            </a:r>
            <a:r>
              <a:rPr lang="en-US" sz="2800" b="0" i="0" dirty="0"/>
              <a:t>attorney for personal care may only make these decisions once the grantor is found incapable of making those decisions for him/herself </a:t>
            </a:r>
          </a:p>
          <a:p>
            <a:pPr>
              <a:spcBef>
                <a:spcPts val="0"/>
              </a:spcBef>
            </a:pPr>
            <a:endParaRPr lang="en-US" sz="2800" kern="0" dirty="0" smtClean="0"/>
          </a:p>
        </p:txBody>
      </p:sp>
    </p:spTree>
    <p:extLst>
      <p:ext uri="{BB962C8B-B14F-4D97-AF65-F5344CB8AC3E}">
        <p14:creationId xmlns:p14="http://schemas.microsoft.com/office/powerpoint/2010/main" val="88400188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14785"/>
            <a:ext cx="8915400" cy="1143000"/>
          </a:xfrm>
        </p:spPr>
        <p:txBody>
          <a:bodyPr/>
          <a:lstStyle/>
          <a:p>
            <a:r>
              <a:rPr lang="en-US" b="0" dirty="0" smtClean="0"/>
              <a:t>Personal </a:t>
            </a:r>
            <a:r>
              <a:rPr lang="en-US" b="0" dirty="0"/>
              <a:t>Care SDMs – Attorneys - Powers </a:t>
            </a:r>
            <a:endParaRPr lang="en-CA" b="0" dirty="0"/>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206991" y="1601337"/>
            <a:ext cx="8458200" cy="4723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700" b="0" i="0" dirty="0" smtClean="0"/>
              <a:t>A </a:t>
            </a:r>
            <a:r>
              <a:rPr lang="en-US" sz="2700" b="0" i="0" dirty="0"/>
              <a:t>power of attorney for personal care may contain one or more special provisions if at the time the POA was executed or within 30 days of its execution: </a:t>
            </a:r>
          </a:p>
          <a:p>
            <a:pPr lvl="1">
              <a:buFont typeface="Wingdings" panose="05000000000000000000" pitchFamily="2" charset="2"/>
              <a:buChar char="§"/>
            </a:pPr>
            <a:r>
              <a:rPr lang="en-US" b="0" i="0" dirty="0" smtClean="0"/>
              <a:t>the </a:t>
            </a:r>
            <a:r>
              <a:rPr lang="en-US" b="0" i="0" dirty="0"/>
              <a:t>grantor makes a statement in the prescribed form indicating that s/he understood the effect of the provision and that the inclusion of the provision affects the ability of the grantor to revoke the power of attorney without an assessment; </a:t>
            </a:r>
            <a:r>
              <a:rPr lang="en-US" b="0" i="0" dirty="0" smtClean="0"/>
              <a:t>and </a:t>
            </a:r>
            <a:endParaRPr lang="en-US" b="0" i="0" dirty="0"/>
          </a:p>
          <a:p>
            <a:pPr lvl="1">
              <a:buFont typeface="Wingdings" panose="05000000000000000000" pitchFamily="2" charset="2"/>
              <a:buChar char="§"/>
            </a:pPr>
            <a:r>
              <a:rPr lang="en-US" b="0" i="0" dirty="0" smtClean="0"/>
              <a:t>an </a:t>
            </a:r>
            <a:r>
              <a:rPr lang="en-US" b="0" i="0" dirty="0"/>
              <a:t>assessor makes a statement in the prescribed form as to the capacity of the grantor with respect to the provisions </a:t>
            </a:r>
          </a:p>
        </p:txBody>
      </p:sp>
    </p:spTree>
    <p:extLst>
      <p:ext uri="{BB962C8B-B14F-4D97-AF65-F5344CB8AC3E}">
        <p14:creationId xmlns:p14="http://schemas.microsoft.com/office/powerpoint/2010/main" val="81659065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14785"/>
            <a:ext cx="8915400" cy="1143000"/>
          </a:xfrm>
        </p:spPr>
        <p:txBody>
          <a:bodyPr/>
          <a:lstStyle/>
          <a:p>
            <a:r>
              <a:rPr lang="en-US" b="0" dirty="0" smtClean="0"/>
              <a:t>Personal </a:t>
            </a:r>
            <a:r>
              <a:rPr lang="en-US" b="0" dirty="0"/>
              <a:t>Care SDMs – Attorneys - Powers </a:t>
            </a:r>
            <a:r>
              <a:rPr lang="en-CA" b="0" dirty="0"/>
              <a:t>(continued) </a:t>
            </a:r>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381000" y="1600200"/>
            <a:ext cx="83058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buFont typeface="Wingdings" panose="05000000000000000000" pitchFamily="2" charset="2"/>
              <a:buChar char="Ø"/>
            </a:pPr>
            <a:r>
              <a:rPr lang="en-US" sz="2800" b="0" i="0" dirty="0" smtClean="0"/>
              <a:t>The </a:t>
            </a:r>
            <a:r>
              <a:rPr lang="en-US" sz="2800" b="0" i="0" dirty="0"/>
              <a:t>special provisions may authorize the attorney to: </a:t>
            </a:r>
          </a:p>
          <a:p>
            <a:pPr lvl="1">
              <a:buFont typeface="Wingdings" panose="05000000000000000000" pitchFamily="2" charset="2"/>
              <a:buChar char="§"/>
            </a:pPr>
            <a:r>
              <a:rPr lang="en-US" b="0" i="0" dirty="0" smtClean="0"/>
              <a:t>use </a:t>
            </a:r>
            <a:r>
              <a:rPr lang="en-US" b="0" i="0" dirty="0"/>
              <a:t>reasonable force to determine or confirm the incapacity of the grantor; </a:t>
            </a:r>
          </a:p>
          <a:p>
            <a:pPr lvl="1">
              <a:buFont typeface="Wingdings" panose="05000000000000000000" pitchFamily="2" charset="2"/>
              <a:buChar char="§"/>
            </a:pPr>
            <a:r>
              <a:rPr lang="en-US" b="0" i="0" dirty="0"/>
              <a:t>t</a:t>
            </a:r>
            <a:r>
              <a:rPr lang="en-US" b="0" i="0" dirty="0" smtClean="0"/>
              <a:t>ake/admit/detain/restrain </a:t>
            </a:r>
            <a:r>
              <a:rPr lang="en-US" b="0" i="0" dirty="0"/>
              <a:t>the grantor to any place for care or treatment; and </a:t>
            </a:r>
          </a:p>
          <a:p>
            <a:pPr lvl="1">
              <a:buFont typeface="Wingdings" panose="05000000000000000000" pitchFamily="2" charset="2"/>
              <a:buChar char="§"/>
            </a:pPr>
            <a:r>
              <a:rPr lang="en-US" b="0" i="0" dirty="0" smtClean="0"/>
              <a:t>to </a:t>
            </a:r>
            <a:r>
              <a:rPr lang="en-US" b="0" i="0" dirty="0"/>
              <a:t>prevent the grantor from applying to the Consent and Capacity Board to review finding of incapacity </a:t>
            </a:r>
          </a:p>
        </p:txBody>
      </p:sp>
      <p:sp>
        <p:nvSpPr>
          <p:cNvPr id="2" name="TextBox 1"/>
          <p:cNvSpPr txBox="1"/>
          <p:nvPr/>
        </p:nvSpPr>
        <p:spPr>
          <a:xfrm>
            <a:off x="152400" y="5867400"/>
            <a:ext cx="7315200" cy="738664"/>
          </a:xfrm>
          <a:prstGeom prst="rect">
            <a:avLst/>
          </a:prstGeom>
          <a:noFill/>
        </p:spPr>
        <p:txBody>
          <a:bodyPr wrap="square" rtlCol="0">
            <a:spAutoFit/>
          </a:bodyPr>
          <a:lstStyle/>
          <a:p>
            <a:endParaRPr lang="en-CA" dirty="0"/>
          </a:p>
          <a:p>
            <a:r>
              <a:rPr lang="en-CA" sz="1800" i="1" dirty="0">
                <a:solidFill>
                  <a:schemeClr val="bg1"/>
                </a:solidFill>
              </a:rPr>
              <a:t>Substitute Decisions Act, 1992, section 50 </a:t>
            </a:r>
          </a:p>
        </p:txBody>
      </p:sp>
    </p:spTree>
    <p:extLst>
      <p:ext uri="{BB962C8B-B14F-4D97-AF65-F5344CB8AC3E}">
        <p14:creationId xmlns:p14="http://schemas.microsoft.com/office/powerpoint/2010/main" val="1700315309"/>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1_Bloorview_Kids_Rehab_ppt">
  <a:themeElements>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fontScheme name="1_Bloorview_Kids_Rehab_ppt">
      <a:majorFont>
        <a:latin typeface="Verdana"/>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1_Bloorview_Kids_Rehab_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oorview_Kids_Rehab_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oorview_Kids_Rehab_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oorview_Kids_Rehab_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oorview_Kids_Rehab_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oorview_Kids_Rehab_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oorview_Kids_Rehab_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oorview_Kids_Rehab_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oorview_Kids_Rehab_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oorview_Kids_Rehab_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oorview_Kids_Rehab_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oorview_Kids_Rehab_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942</TotalTime>
  <Words>2750</Words>
  <Application>Microsoft Office PowerPoint</Application>
  <PresentationFormat>On-screen Show (4:3)</PresentationFormat>
  <Paragraphs>170</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1_Bloorview_Kids_Rehab_ppt</vt:lpstr>
      <vt:lpstr>  What a Substitute Decision Maker Can and Cannot Do </vt:lpstr>
      <vt:lpstr>What is a Substitute Decision Maker (SDM)? </vt:lpstr>
      <vt:lpstr>What is a Substitute Decision Maker (SDM)? </vt:lpstr>
      <vt:lpstr>What to Look for in a Judgment/Power of Attorney/Certificate </vt:lpstr>
      <vt:lpstr>What to Look for in a Judgment/Power of Attorney/Certificate </vt:lpstr>
      <vt:lpstr>Personal Care SDMs - Attorneys  </vt:lpstr>
      <vt:lpstr>Personal Care SDMs – Attorneys (continued)  </vt:lpstr>
      <vt:lpstr>Personal Care SDMs – Attorneys - Powers </vt:lpstr>
      <vt:lpstr>Personal Care SDMs – Attorneys - Powers (continued) </vt:lpstr>
      <vt:lpstr>Personal Care SDMs - Guardians </vt:lpstr>
      <vt:lpstr>Personal Care SDMs - Guardians </vt:lpstr>
      <vt:lpstr>Personal Care SDMs – Guardians - Powers </vt:lpstr>
      <vt:lpstr>Personal Care SDMs – Guardians - Powers </vt:lpstr>
      <vt:lpstr>Personal Care SDMs - Duties </vt:lpstr>
      <vt:lpstr>Personal Care SDMs - Duties (continued) </vt:lpstr>
      <vt:lpstr>Personal Care SDMs - Restrictions </vt:lpstr>
      <vt:lpstr>Personal Care SDMs – Restrictions (continued) </vt:lpstr>
      <vt:lpstr>Personal Care SDMs – Restrictions (continued) </vt:lpstr>
      <vt:lpstr>Personal Care SDMs - HCCA  </vt:lpstr>
      <vt:lpstr>Personal Care SDMs – HCCA (continued)  </vt:lpstr>
      <vt:lpstr>Personal Care SDMs – Living Wills/Advance Directives  </vt:lpstr>
      <vt:lpstr>Property SDMs – Attorneys  </vt:lpstr>
      <vt:lpstr>Property SDMs – Attorneys (continued)  </vt:lpstr>
      <vt:lpstr>Property SDMs - Guardians  </vt:lpstr>
      <vt:lpstr>Property SDMs – Guardians (continued)  </vt:lpstr>
      <vt:lpstr>Property SDMs - Duties  </vt:lpstr>
      <vt:lpstr>Property SDMs – Duties (continued)  </vt:lpstr>
      <vt:lpstr>Property SDMs - Duties  </vt:lpstr>
      <vt:lpstr>Property SDMs – Duties (continued)  </vt:lpstr>
      <vt:lpstr>Property SDMs – Duties (continued)  </vt:lpstr>
      <vt:lpstr>Property SDMs – Powers  </vt:lpstr>
      <vt:lpstr>Property SDMs – Powers (continued) </vt:lpstr>
      <vt:lpstr>Property SDMS - Restrictions  </vt:lpstr>
      <vt:lpstr>Takeaways     </vt:lpstr>
    </vt:vector>
  </TitlesOfParts>
  <Company>OV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terry</dc:creator>
  <cp:lastModifiedBy>Amanda Wadden</cp:lastModifiedBy>
  <cp:revision>141</cp:revision>
  <cp:lastPrinted>2015-10-19T17:09:54Z</cp:lastPrinted>
  <dcterms:created xsi:type="dcterms:W3CDTF">2009-01-27T19:20:47Z</dcterms:created>
  <dcterms:modified xsi:type="dcterms:W3CDTF">2016-05-02T15:47:54Z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