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63" r:id="rId5"/>
    <p:sldId id="262" r:id="rId6"/>
    <p:sldId id="257" r:id="rId7"/>
    <p:sldId id="261" r:id="rId8"/>
    <p:sldId id="259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3CE760-C2CB-4D37-945D-9F48A86AC956}" type="datetimeFigureOut">
              <a:rPr lang="en-CA" smtClean="0"/>
              <a:t>07/26/2017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A59891-A5C8-4360-8D0E-8A2B6025CDB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ob.labrecque@allevioclinic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04664"/>
            <a:ext cx="3546728" cy="292585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Legitimizing a Medical Marijuana Claim </a:t>
            </a:r>
            <a:br>
              <a:rPr lang="en-CA" dirty="0" smtClean="0"/>
            </a:br>
            <a:r>
              <a:rPr lang="en-CA" dirty="0" smtClean="0"/>
              <a:t>for AB and Tort Funding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3645024"/>
            <a:ext cx="3327152" cy="2036685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 smtClean="0"/>
              <a:t>Steven Smyth</a:t>
            </a:r>
            <a:endParaRPr lang="en-CA" b="1" dirty="0" smtClean="0"/>
          </a:p>
          <a:p>
            <a:r>
              <a:rPr lang="en-CA" dirty="0" smtClean="0"/>
              <a:t>Accident Benefits Specialist</a:t>
            </a:r>
          </a:p>
          <a:p>
            <a:r>
              <a:rPr lang="en-CA" dirty="0" err="1" smtClean="0"/>
              <a:t>Oatley</a:t>
            </a:r>
            <a:r>
              <a:rPr lang="en-CA" dirty="0" smtClean="0"/>
              <a:t> </a:t>
            </a:r>
            <a:r>
              <a:rPr lang="en-CA" dirty="0" err="1" smtClean="0"/>
              <a:t>Vigmond</a:t>
            </a:r>
            <a:endParaRPr lang="en-CA" dirty="0" smtClean="0"/>
          </a:p>
          <a:p>
            <a:endParaRPr lang="en-CA" dirty="0" smtClean="0"/>
          </a:p>
          <a:p>
            <a:r>
              <a:rPr lang="en-CA" b="1" dirty="0" smtClean="0"/>
              <a:t>Bob </a:t>
            </a:r>
            <a:r>
              <a:rPr lang="en-CA" b="1" dirty="0" err="1" smtClean="0"/>
              <a:t>LaBrecque</a:t>
            </a:r>
            <a:r>
              <a:rPr lang="en-CA" b="1" dirty="0" smtClean="0"/>
              <a:t> </a:t>
            </a:r>
          </a:p>
          <a:p>
            <a:r>
              <a:rPr lang="en-CA" dirty="0" smtClean="0"/>
              <a:t>VP Business Development &amp;  Community Partnerships</a:t>
            </a:r>
          </a:p>
          <a:p>
            <a:r>
              <a:rPr lang="en-CA" dirty="0" err="1" smtClean="0"/>
              <a:t>Allevio</a:t>
            </a:r>
            <a:r>
              <a:rPr lang="en-CA" dirty="0" smtClean="0"/>
              <a:t> Healthcare Inc.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0904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800" dirty="0" smtClean="0"/>
              <a:t>Thank you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CA" sz="1600" b="1" dirty="0" smtClean="0"/>
          </a:p>
          <a:p>
            <a:pPr marL="68580" indent="0" algn="ctr">
              <a:buNone/>
            </a:pPr>
            <a:r>
              <a:rPr lang="en-CA" sz="1600" b="1" dirty="0" smtClean="0"/>
              <a:t>Bob </a:t>
            </a:r>
            <a:r>
              <a:rPr lang="en-CA" sz="1600" b="1" dirty="0" err="1" smtClean="0"/>
              <a:t>LaBrecque</a:t>
            </a:r>
            <a:endParaRPr lang="en-CA" sz="1600" b="1" dirty="0" smtClean="0"/>
          </a:p>
          <a:p>
            <a:pPr marL="68580" indent="0" algn="ctr">
              <a:buNone/>
            </a:pPr>
            <a:r>
              <a:rPr lang="en-CA" sz="1600" dirty="0"/>
              <a:t>VP Business Development &amp; Community Partnerships</a:t>
            </a:r>
            <a:endParaRPr lang="en-US" sz="1600" dirty="0"/>
          </a:p>
          <a:p>
            <a:pPr marL="68580" indent="0" algn="ctr">
              <a:buNone/>
            </a:pPr>
            <a:r>
              <a:rPr lang="en-CA" sz="1600" dirty="0" err="1"/>
              <a:t>Allevio</a:t>
            </a:r>
            <a:r>
              <a:rPr lang="en-CA" sz="1600" dirty="0"/>
              <a:t> Healthcare Inc.</a:t>
            </a:r>
            <a:endParaRPr lang="en-US" sz="1600" dirty="0"/>
          </a:p>
          <a:p>
            <a:pPr marL="68580" indent="0" algn="ctr">
              <a:buNone/>
            </a:pPr>
            <a:r>
              <a:rPr lang="en-CA" sz="1600" dirty="0"/>
              <a:t>T:  </a:t>
            </a:r>
            <a:r>
              <a:rPr lang="en-CA" sz="1600" dirty="0" smtClean="0"/>
              <a:t>519-890-9763   </a:t>
            </a:r>
            <a:r>
              <a:rPr lang="en-CA" sz="1600" dirty="0" smtClean="0">
                <a:hlinkClick r:id="rId2"/>
              </a:rPr>
              <a:t>bob.labrecque@allevioclinic.com</a:t>
            </a:r>
            <a:endParaRPr lang="en-CA" sz="1600" dirty="0" smtClean="0"/>
          </a:p>
          <a:p>
            <a:pPr marL="68580" indent="0" algn="ctr">
              <a:buNone/>
            </a:pPr>
            <a:endParaRPr lang="en-CA" dirty="0" smtClean="0"/>
          </a:p>
          <a:p>
            <a:pPr marL="68580" indent="0" algn="ctr">
              <a:buNone/>
            </a:pPr>
            <a:r>
              <a:rPr lang="en-CA" sz="1600" b="1" dirty="0" smtClean="0"/>
              <a:t>Steven Smyth</a:t>
            </a:r>
            <a:endParaRPr lang="en-CA" sz="1600" b="1" dirty="0"/>
          </a:p>
          <a:p>
            <a:pPr marL="68580" indent="0" algn="ctr">
              <a:buNone/>
            </a:pPr>
            <a:r>
              <a:rPr lang="en-CA" sz="1600" dirty="0" smtClean="0"/>
              <a:t>Accident Benefits Specialist</a:t>
            </a:r>
            <a:endParaRPr lang="en-US" sz="1600" dirty="0"/>
          </a:p>
          <a:p>
            <a:pPr marL="68580" indent="0" algn="ctr">
              <a:buNone/>
            </a:pPr>
            <a:r>
              <a:rPr lang="en-CA" sz="1600" dirty="0" smtClean="0"/>
              <a:t>Oatley Vigmond</a:t>
            </a:r>
            <a:endParaRPr lang="en-US" sz="1600" dirty="0"/>
          </a:p>
          <a:p>
            <a:pPr marL="68580" indent="0" algn="ctr">
              <a:buNone/>
            </a:pPr>
            <a:r>
              <a:rPr lang="en-CA" sz="1600" dirty="0"/>
              <a:t>T:  </a:t>
            </a:r>
            <a:r>
              <a:rPr lang="en-CA" sz="1600" dirty="0" smtClean="0"/>
              <a:t>705-719-3963  </a:t>
            </a:r>
            <a:r>
              <a:rPr lang="en-CA" sz="1600" u="sng" dirty="0" smtClean="0"/>
              <a:t>ssmyth@oatleyvigmond.com</a:t>
            </a:r>
            <a:endParaRPr lang="en-CA" sz="1600" u="sng" dirty="0" smtClean="0"/>
          </a:p>
          <a:p>
            <a:pPr marL="6858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0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Medical Marijuana? </a:t>
            </a:r>
            <a:endParaRPr lang="en-C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More patients and healthcare providers are looking to medical marijuana in the management of pain and symptoms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Acceptance within the industry in general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use of medical marijuana is becoming more accepted in the medical community as a viable treatment option </a:t>
            </a:r>
            <a:endParaRPr lang="en-C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140,000 licensed to use medical marijuana with approximately 10,000 new patients being added to the list each month</a:t>
            </a:r>
          </a:p>
          <a:p>
            <a:pPr marL="6858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4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Economics of Medical Marijuana</a:t>
            </a:r>
            <a:endParaRPr lang="en-C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Average cost per gram of dry bud can be $6-$18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Average daily dose – Range from 1-4 grams per day 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Oils are more concentrated and are dosed by ml, not by gram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Oils are more expensive per dose but because of the concentrated nature the costs are generally the same over the course of a month</a:t>
            </a:r>
          </a:p>
          <a:p>
            <a:pPr marL="6858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4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Legitimacy </a:t>
            </a:r>
            <a:endParaRPr lang="en-C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Obtaining the proper license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Researching proper provider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Purchasing from a licensed provider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compliance with the regulations set out by Health Canada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Supportive medical endorsement</a:t>
            </a:r>
            <a:endParaRPr lang="en-CA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Coaching strategies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prescribed amounts</a:t>
            </a:r>
          </a:p>
          <a:p>
            <a:pPr marL="6858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0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Steps for Getting Medical Marijuana as a Treatment Option for Patients</a:t>
            </a:r>
            <a:endParaRPr lang="en-C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Licensing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with Health Canada</a:t>
            </a:r>
            <a:endParaRPr lang="en-CA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 management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Delivery to patient/client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Proper licensed providers vs. illegal dispensaries</a:t>
            </a:r>
          </a:p>
        </p:txBody>
      </p:sp>
    </p:spTree>
    <p:extLst>
      <p:ext uri="{BB962C8B-B14F-4D97-AF65-F5344CB8AC3E}">
        <p14:creationId xmlns:p14="http://schemas.microsoft.com/office/powerpoint/2010/main" val="310207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 Client is Likely to Get Approved</a:t>
            </a:r>
            <a:b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Accident Benefits Funding</a:t>
            </a:r>
            <a:endParaRPr lang="en-C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medically by a dually qualified and experienced physician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Involvement of an experienced and licensed medical marijuana consulting service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Impartial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Certified </a:t>
            </a:r>
            <a:r>
              <a:rPr lang="en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cannibas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and licenced compliant physician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with the preparation of a treatment plan and support documentation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Expedient and efficient – Quick process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1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Insurers on Board</a:t>
            </a:r>
            <a:endParaRPr lang="en-C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and education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Ongoing updates and monitoring outcomes of the patients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costs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Medical marijuana vs. more toxic or expensive  options</a:t>
            </a:r>
          </a:p>
        </p:txBody>
      </p:sp>
    </p:spTree>
    <p:extLst>
      <p:ext uri="{BB962C8B-B14F-4D97-AF65-F5344CB8AC3E}">
        <p14:creationId xmlns:p14="http://schemas.microsoft.com/office/powerpoint/2010/main" val="362733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Doyon vs. Allstate </a:t>
            </a:r>
            <a:endParaRPr lang="en-C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Dispute resolution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Insurer examinations with favourable outcomes in the approval of medical marijuana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collateral benefit coverages </a:t>
            </a:r>
            <a:r>
              <a:rPr lang="en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. Private health insurance, WSIB, ODSP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0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 Perspective</a:t>
            </a:r>
            <a:endParaRPr lang="en-C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 of medical marijuana prescription needs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Quantification and qualification for future care cost assessments</a:t>
            </a:r>
          </a:p>
        </p:txBody>
      </p:sp>
    </p:spTree>
    <p:extLst>
      <p:ext uri="{BB962C8B-B14F-4D97-AF65-F5344CB8AC3E}">
        <p14:creationId xmlns:p14="http://schemas.microsoft.com/office/powerpoint/2010/main" val="2122790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1252</TotalTime>
  <Words>356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Legitimizing a Medical Marijuana Claim  for AB and Tort Funding</vt:lpstr>
      <vt:lpstr>Why Medical Marijuana? </vt:lpstr>
      <vt:lpstr>The Economics of Medical Marijuana</vt:lpstr>
      <vt:lpstr>The Importance of Legitimacy </vt:lpstr>
      <vt:lpstr>Appropriate Steps for Getting Medical Marijuana as a Treatment Option for Patients</vt:lpstr>
      <vt:lpstr>How a Client is Likely to Get Approved Accident Benefits Funding</vt:lpstr>
      <vt:lpstr>Getting Insurers on Board</vt:lpstr>
      <vt:lpstr>Doyon vs. Allstate </vt:lpstr>
      <vt:lpstr>Tort Perspective</vt:lpstr>
      <vt:lpstr>Thank you</vt:lpstr>
    </vt:vector>
  </TitlesOfParts>
  <Company>Oatley Vigmond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Legitimizing a Medical Marijuana Claim  for AB and Tort Funding</dc:title>
  <dc:creator>marketing</dc:creator>
  <cp:lastModifiedBy>Diana Rockbrune</cp:lastModifiedBy>
  <cp:revision>16</cp:revision>
  <dcterms:created xsi:type="dcterms:W3CDTF">2017-02-02T19:41:16Z</dcterms:created>
  <dcterms:modified xsi:type="dcterms:W3CDTF">2017-07-26T13:53:24Z</dcterms:modified>
</cp:coreProperties>
</file>