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5" r:id="rId4"/>
    <p:sldId id="263" r:id="rId5"/>
    <p:sldId id="262" r:id="rId6"/>
    <p:sldId id="257" r:id="rId7"/>
    <p:sldId id="261" r:id="rId8"/>
    <p:sldId id="259" r:id="rId9"/>
    <p:sldId id="260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C3CE760-C2CB-4D37-945D-9F48A86AC956}" type="datetimeFigureOut">
              <a:rPr lang="en-CA" smtClean="0"/>
              <a:t>07/26/2017</a:t>
            </a:fld>
            <a:endParaRPr lang="en-C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EA59891-A5C8-4360-8D0E-8A2B6025CDB6}" type="slidenum">
              <a:rPr lang="en-CA" smtClean="0"/>
              <a:t>‹#›</a:t>
            </a:fld>
            <a:endParaRPr lang="en-C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CE760-C2CB-4D37-945D-9F48A86AC956}" type="datetimeFigureOut">
              <a:rPr lang="en-CA" smtClean="0"/>
              <a:t>07/26/2017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9891-A5C8-4360-8D0E-8A2B6025CDB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CE760-C2CB-4D37-945D-9F48A86AC956}" type="datetimeFigureOut">
              <a:rPr lang="en-CA" smtClean="0"/>
              <a:t>07/26/2017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9891-A5C8-4360-8D0E-8A2B6025CDB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CE760-C2CB-4D37-945D-9F48A86AC956}" type="datetimeFigureOut">
              <a:rPr lang="en-CA" smtClean="0"/>
              <a:t>07/26/2017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9891-A5C8-4360-8D0E-8A2B6025CDB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CE760-C2CB-4D37-945D-9F48A86AC956}" type="datetimeFigureOut">
              <a:rPr lang="en-CA" smtClean="0"/>
              <a:t>07/26/2017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9891-A5C8-4360-8D0E-8A2B6025CDB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CE760-C2CB-4D37-945D-9F48A86AC956}" type="datetimeFigureOut">
              <a:rPr lang="en-CA" smtClean="0"/>
              <a:t>07/26/2017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9891-A5C8-4360-8D0E-8A2B6025CDB6}" type="slidenum">
              <a:rPr lang="en-CA" smtClean="0"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CE760-C2CB-4D37-945D-9F48A86AC956}" type="datetimeFigureOut">
              <a:rPr lang="en-CA" smtClean="0"/>
              <a:t>07/26/2017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9891-A5C8-4360-8D0E-8A2B6025CDB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CE760-C2CB-4D37-945D-9F48A86AC956}" type="datetimeFigureOut">
              <a:rPr lang="en-CA" smtClean="0"/>
              <a:t>07/26/2017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9891-A5C8-4360-8D0E-8A2B6025CDB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CE760-C2CB-4D37-945D-9F48A86AC956}" type="datetimeFigureOut">
              <a:rPr lang="en-CA" smtClean="0"/>
              <a:t>07/26/2017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9891-A5C8-4360-8D0E-8A2B6025CDB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CE760-C2CB-4D37-945D-9F48A86AC956}" type="datetimeFigureOut">
              <a:rPr lang="en-CA" smtClean="0"/>
              <a:t>07/26/2017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9891-A5C8-4360-8D0E-8A2B6025CDB6}" type="slidenum">
              <a:rPr lang="en-CA" smtClean="0"/>
              <a:t>‹#›</a:t>
            </a:fld>
            <a:endParaRPr lang="en-C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CE760-C2CB-4D37-945D-9F48A86AC956}" type="datetimeFigureOut">
              <a:rPr lang="en-CA" smtClean="0"/>
              <a:t>07/26/2017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9891-A5C8-4360-8D0E-8A2B6025CDB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C3CE760-C2CB-4D37-945D-9F48A86AC956}" type="datetimeFigureOut">
              <a:rPr lang="en-CA" smtClean="0"/>
              <a:t>07/26/2017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EA59891-A5C8-4360-8D0E-8A2B6025CDB6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bob.labrecque@allevioclinic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404664"/>
            <a:ext cx="3546728" cy="2925852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Legitimizing a Medical Marijuana Claim </a:t>
            </a:r>
            <a:br>
              <a:rPr lang="en-CA" dirty="0" smtClean="0"/>
            </a:br>
            <a:r>
              <a:rPr lang="en-CA" dirty="0" smtClean="0"/>
              <a:t>for AB and Tort Funding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032" y="3645024"/>
            <a:ext cx="3327152" cy="2036685"/>
          </a:xfrm>
        </p:spPr>
        <p:txBody>
          <a:bodyPr>
            <a:normAutofit fontScale="85000" lnSpcReduction="10000"/>
          </a:bodyPr>
          <a:lstStyle/>
          <a:p>
            <a:r>
              <a:rPr lang="en-CA" b="1" dirty="0" smtClean="0"/>
              <a:t>Steven Smyth</a:t>
            </a:r>
            <a:endParaRPr lang="en-CA" b="1" dirty="0" smtClean="0"/>
          </a:p>
          <a:p>
            <a:r>
              <a:rPr lang="en-CA" dirty="0" smtClean="0"/>
              <a:t>Accident Benefits Specialist</a:t>
            </a:r>
          </a:p>
          <a:p>
            <a:r>
              <a:rPr lang="en-CA" dirty="0" err="1" smtClean="0"/>
              <a:t>Oatley</a:t>
            </a:r>
            <a:r>
              <a:rPr lang="en-CA" dirty="0" smtClean="0"/>
              <a:t> </a:t>
            </a:r>
            <a:r>
              <a:rPr lang="en-CA" dirty="0" err="1" smtClean="0"/>
              <a:t>Vigmond</a:t>
            </a:r>
            <a:endParaRPr lang="en-CA" dirty="0" smtClean="0"/>
          </a:p>
          <a:p>
            <a:endParaRPr lang="en-CA" dirty="0" smtClean="0"/>
          </a:p>
          <a:p>
            <a:r>
              <a:rPr lang="en-CA" b="1" dirty="0" smtClean="0"/>
              <a:t>Bob </a:t>
            </a:r>
            <a:r>
              <a:rPr lang="en-CA" b="1" dirty="0" err="1" smtClean="0"/>
              <a:t>LaBrecque</a:t>
            </a:r>
            <a:r>
              <a:rPr lang="en-CA" b="1" dirty="0" smtClean="0"/>
              <a:t> </a:t>
            </a:r>
          </a:p>
          <a:p>
            <a:r>
              <a:rPr lang="en-CA" dirty="0" smtClean="0"/>
              <a:t>VP Business Development &amp;  Community Partnerships</a:t>
            </a:r>
          </a:p>
          <a:p>
            <a:r>
              <a:rPr lang="en-CA" dirty="0" err="1" smtClean="0"/>
              <a:t>Allevio</a:t>
            </a:r>
            <a:r>
              <a:rPr lang="en-CA" dirty="0" smtClean="0"/>
              <a:t> Healthcare Inc.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80904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4800" dirty="0" smtClean="0"/>
              <a:t>Thank you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en-CA" sz="1600" b="1" dirty="0" smtClean="0"/>
          </a:p>
          <a:p>
            <a:pPr marL="68580" indent="0" algn="ctr">
              <a:buNone/>
            </a:pPr>
            <a:r>
              <a:rPr lang="en-CA" sz="1600" b="1" dirty="0" smtClean="0"/>
              <a:t>Bob </a:t>
            </a:r>
            <a:r>
              <a:rPr lang="en-CA" sz="1600" b="1" dirty="0" err="1" smtClean="0"/>
              <a:t>LaBrecque</a:t>
            </a:r>
            <a:endParaRPr lang="en-CA" sz="1600" b="1" dirty="0" smtClean="0"/>
          </a:p>
          <a:p>
            <a:pPr marL="68580" indent="0" algn="ctr">
              <a:buNone/>
            </a:pPr>
            <a:r>
              <a:rPr lang="en-CA" sz="1600" dirty="0"/>
              <a:t>VP Business Development &amp; Community Partnerships</a:t>
            </a:r>
            <a:endParaRPr lang="en-US" sz="1600" dirty="0"/>
          </a:p>
          <a:p>
            <a:pPr marL="68580" indent="0" algn="ctr">
              <a:buNone/>
            </a:pPr>
            <a:r>
              <a:rPr lang="en-CA" sz="1600" dirty="0" err="1"/>
              <a:t>Allevio</a:t>
            </a:r>
            <a:r>
              <a:rPr lang="en-CA" sz="1600" dirty="0"/>
              <a:t> Healthcare Inc.</a:t>
            </a:r>
            <a:endParaRPr lang="en-US" sz="1600" dirty="0"/>
          </a:p>
          <a:p>
            <a:pPr marL="68580" indent="0" algn="ctr">
              <a:buNone/>
            </a:pPr>
            <a:r>
              <a:rPr lang="en-CA" sz="1600" dirty="0"/>
              <a:t>T:  </a:t>
            </a:r>
            <a:r>
              <a:rPr lang="en-CA" sz="1600" dirty="0" smtClean="0"/>
              <a:t>519-890-9763   </a:t>
            </a:r>
            <a:r>
              <a:rPr lang="en-CA" sz="1600" dirty="0" smtClean="0">
                <a:hlinkClick r:id="rId2"/>
              </a:rPr>
              <a:t>bob.labrecque@allevioclinic.com</a:t>
            </a:r>
            <a:endParaRPr lang="en-CA" sz="1600" dirty="0" smtClean="0"/>
          </a:p>
          <a:p>
            <a:pPr marL="68580" indent="0" algn="ctr">
              <a:buNone/>
            </a:pPr>
            <a:endParaRPr lang="en-CA" dirty="0" smtClean="0"/>
          </a:p>
          <a:p>
            <a:pPr marL="68580" indent="0" algn="ctr">
              <a:buNone/>
            </a:pPr>
            <a:r>
              <a:rPr lang="en-CA" sz="1600" b="1" dirty="0" smtClean="0"/>
              <a:t>Steven Smyth</a:t>
            </a:r>
            <a:endParaRPr lang="en-CA" sz="1600" b="1" dirty="0"/>
          </a:p>
          <a:p>
            <a:pPr marL="68580" indent="0" algn="ctr">
              <a:buNone/>
            </a:pPr>
            <a:r>
              <a:rPr lang="en-CA" sz="1600" dirty="0" smtClean="0"/>
              <a:t>Accident Benefits Specialist</a:t>
            </a:r>
            <a:endParaRPr lang="en-US" sz="1600" dirty="0"/>
          </a:p>
          <a:p>
            <a:pPr marL="68580" indent="0" algn="ctr">
              <a:buNone/>
            </a:pPr>
            <a:r>
              <a:rPr lang="en-CA" sz="1600" dirty="0" smtClean="0"/>
              <a:t>Oatley Vigmond</a:t>
            </a:r>
            <a:endParaRPr lang="en-US" sz="1600" dirty="0"/>
          </a:p>
          <a:p>
            <a:pPr marL="68580" indent="0" algn="ctr">
              <a:buNone/>
            </a:pPr>
            <a:r>
              <a:rPr lang="en-CA" sz="1600" dirty="0"/>
              <a:t>T:  </a:t>
            </a:r>
            <a:r>
              <a:rPr lang="en-CA" sz="1600" dirty="0" smtClean="0"/>
              <a:t>705-719-3963  </a:t>
            </a:r>
            <a:r>
              <a:rPr lang="en-CA" sz="1600" u="sng" dirty="0" smtClean="0"/>
              <a:t>ssmyth@oatleyvigmond.com</a:t>
            </a:r>
            <a:endParaRPr lang="en-CA" sz="1600" u="sng" dirty="0" smtClean="0"/>
          </a:p>
          <a:p>
            <a:pPr marL="68580" indent="0">
              <a:buNone/>
            </a:pP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504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Medical Marijuana? </a:t>
            </a:r>
            <a:endParaRPr lang="en-CA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More patients and healthcare providers are looking to medical marijuana in the management of pain and symptoms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Acceptance within the industry in general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The use of medical marijuana is becoming more accepted in the medical community as a viable treatment option </a:t>
            </a:r>
            <a:endParaRPr lang="en-CA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Currently 140,000 licensed to use medical marijuana with approximately 10,000 new patients being added to the list each month</a:t>
            </a:r>
          </a:p>
          <a:p>
            <a:pPr marL="68580" indent="0">
              <a:buNone/>
            </a:pP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945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Economics of Medical Marijuana</a:t>
            </a:r>
            <a:endParaRPr lang="en-CA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Average cost per gram of dry bud can be $6-$18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Average daily dose – Range from 1-4 grams per day 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Oils are more concentrated and are dosed by ml, not by gram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Oils are more expensive per dose but because of the concentrated nature the costs are generally the same over the course of a month</a:t>
            </a:r>
          </a:p>
          <a:p>
            <a:pPr marL="68580" indent="0">
              <a:buNone/>
            </a:pP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641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Importance of Legitimacy </a:t>
            </a:r>
            <a:endParaRPr lang="en-CA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Obtaining the proper license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Researching proper provider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Purchasing from a licensed provider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Ensuring compliance with the regulations set out by Health Canada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Supportive medical endorsement</a:t>
            </a:r>
            <a:endParaRPr lang="en-CA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Coaching strategies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Managing prescribed amounts</a:t>
            </a:r>
          </a:p>
          <a:p>
            <a:pPr marL="68580" indent="0">
              <a:buNone/>
            </a:pP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909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Appropriate Steps for Getting Medical Marijuana as a Treatment Option for Patients</a:t>
            </a:r>
            <a:endParaRPr lang="en-CA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Licensing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Compliance with Health Canada</a:t>
            </a:r>
            <a:endParaRPr lang="en-CA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Medication management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Delivery to patient/client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Proper licensed providers vs. illegal dispensaries</a:t>
            </a:r>
          </a:p>
        </p:txBody>
      </p:sp>
    </p:spTree>
    <p:extLst>
      <p:ext uri="{BB962C8B-B14F-4D97-AF65-F5344CB8AC3E}">
        <p14:creationId xmlns:p14="http://schemas.microsoft.com/office/powerpoint/2010/main" val="3102073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a Client is Likely to Get Approved</a:t>
            </a:r>
            <a:br>
              <a:rPr lang="en-C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Accident Benefits Funding</a:t>
            </a:r>
            <a:endParaRPr lang="en-CA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Supported medically by a dually qualified and experienced physician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Involvement of an experienced and licensed medical marijuana consulting service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Impartial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Certified </a:t>
            </a:r>
            <a:r>
              <a:rPr lang="en-CA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cannibas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 and licenced compliant physician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Assistance with the preparation of a treatment plan and support documentation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Expedient and efficient – Quick process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516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Getting Insurers on Board</a:t>
            </a:r>
            <a:endParaRPr lang="en-CA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Communication and education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Documentation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Ongoing updates and monitoring outcomes of the patients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Monitoring costs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Medical marijuana vs. more toxic or expensive  options</a:t>
            </a:r>
          </a:p>
        </p:txBody>
      </p:sp>
    </p:spTree>
    <p:extLst>
      <p:ext uri="{BB962C8B-B14F-4D97-AF65-F5344CB8AC3E}">
        <p14:creationId xmlns:p14="http://schemas.microsoft.com/office/powerpoint/2010/main" val="3627331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Doyon vs. Allstate </a:t>
            </a:r>
            <a:endParaRPr lang="en-CA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508977"/>
          </a:xfrm>
        </p:spPr>
        <p:txBody>
          <a:bodyPr>
            <a:normAutofit/>
          </a:bodyPr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Dispute resolution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Insurer examinations with favourable outcomes in the approval of medical marijuana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Increased collateral benefit coverages </a:t>
            </a:r>
            <a:r>
              <a:rPr lang="en-CA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. Private health insurance, WSIB, ODSP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702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 Perspective</a:t>
            </a:r>
            <a:endParaRPr lang="en-CA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Validation of medical marijuana prescription needs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Quantification and qualification for future care cost assessments</a:t>
            </a:r>
          </a:p>
        </p:txBody>
      </p:sp>
    </p:spTree>
    <p:extLst>
      <p:ext uri="{BB962C8B-B14F-4D97-AF65-F5344CB8AC3E}">
        <p14:creationId xmlns:p14="http://schemas.microsoft.com/office/powerpoint/2010/main" val="21227900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1252</TotalTime>
  <Words>356</Words>
  <Application>Microsoft Office PowerPoint</Application>
  <PresentationFormat>On-screen Show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Austin</vt:lpstr>
      <vt:lpstr>Legitimizing a Medical Marijuana Claim  for AB and Tort Funding</vt:lpstr>
      <vt:lpstr>Why Medical Marijuana? </vt:lpstr>
      <vt:lpstr>The Economics of Medical Marijuana</vt:lpstr>
      <vt:lpstr>The Importance of Legitimacy </vt:lpstr>
      <vt:lpstr>Appropriate Steps for Getting Medical Marijuana as a Treatment Option for Patients</vt:lpstr>
      <vt:lpstr>How a Client is Likely to Get Approved Accident Benefits Funding</vt:lpstr>
      <vt:lpstr>Getting Insurers on Board</vt:lpstr>
      <vt:lpstr>Doyon vs. Allstate </vt:lpstr>
      <vt:lpstr>Tort Perspective</vt:lpstr>
      <vt:lpstr>Thank you</vt:lpstr>
    </vt:vector>
  </TitlesOfParts>
  <Company>Oatley Vigmond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Legitimizing a Medical Marijuana Claim  for AB and Tort Funding</dc:title>
  <dc:creator>marketing</dc:creator>
  <cp:lastModifiedBy>Diana Rockbrune</cp:lastModifiedBy>
  <cp:revision>16</cp:revision>
  <dcterms:created xsi:type="dcterms:W3CDTF">2017-02-02T19:41:16Z</dcterms:created>
  <dcterms:modified xsi:type="dcterms:W3CDTF">2017-07-26T13:53:24Z</dcterms:modified>
</cp:coreProperties>
</file>