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6"/>
  </p:notesMasterIdLst>
  <p:sldIdLst>
    <p:sldId id="256" r:id="rId2"/>
    <p:sldId id="278" r:id="rId3"/>
    <p:sldId id="257" r:id="rId4"/>
    <p:sldId id="283" r:id="rId5"/>
    <p:sldId id="259" r:id="rId6"/>
    <p:sldId id="258" r:id="rId7"/>
    <p:sldId id="260" r:id="rId8"/>
    <p:sldId id="261" r:id="rId9"/>
    <p:sldId id="262" r:id="rId10"/>
    <p:sldId id="263" r:id="rId11"/>
    <p:sldId id="264" r:id="rId12"/>
    <p:sldId id="274" r:id="rId13"/>
    <p:sldId id="275" r:id="rId14"/>
    <p:sldId id="276" r:id="rId15"/>
    <p:sldId id="271" r:id="rId16"/>
    <p:sldId id="282" r:id="rId17"/>
    <p:sldId id="280" r:id="rId18"/>
    <p:sldId id="269" r:id="rId19"/>
    <p:sldId id="270" r:id="rId20"/>
    <p:sldId id="272" r:id="rId21"/>
    <p:sldId id="273" r:id="rId22"/>
    <p:sldId id="277" r:id="rId23"/>
    <p:sldId id="279" r:id="rId24"/>
    <p:sldId id="284"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525" autoAdjust="0"/>
  </p:normalViewPr>
  <p:slideViewPr>
    <p:cSldViewPr>
      <p:cViewPr varScale="1">
        <p:scale>
          <a:sx n="87" d="100"/>
          <a:sy n="87" d="100"/>
        </p:scale>
        <p:origin x="-6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75A16F-661E-44EC-869F-AF9570C5868F}" type="datetimeFigureOut">
              <a:rPr lang="en-CA" smtClean="0"/>
              <a:t>10/16/2017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CF6A6A-8161-4945-BB6F-BD23D44325DF}" type="slidenum">
              <a:rPr lang="en-CA" smtClean="0"/>
              <a:t>‹#›</a:t>
            </a:fld>
            <a:endParaRPr lang="en-CA"/>
          </a:p>
        </p:txBody>
      </p:sp>
    </p:spTree>
    <p:extLst>
      <p:ext uri="{BB962C8B-B14F-4D97-AF65-F5344CB8AC3E}">
        <p14:creationId xmlns:p14="http://schemas.microsoft.com/office/powerpoint/2010/main" val="93284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Topics to Cover</a:t>
            </a:r>
            <a:endParaRPr lang="en-CA" dirty="0"/>
          </a:p>
        </p:txBody>
      </p:sp>
      <p:sp>
        <p:nvSpPr>
          <p:cNvPr id="4" name="Slide Number Placeholder 3"/>
          <p:cNvSpPr>
            <a:spLocks noGrp="1"/>
          </p:cNvSpPr>
          <p:nvPr>
            <p:ph type="sldNum" sz="quarter" idx="10"/>
          </p:nvPr>
        </p:nvSpPr>
        <p:spPr/>
        <p:txBody>
          <a:bodyPr/>
          <a:lstStyle/>
          <a:p>
            <a:fld id="{44CF6A6A-8161-4945-BB6F-BD23D44325DF}" type="slidenum">
              <a:rPr lang="en-CA" smtClean="0"/>
              <a:t>2</a:t>
            </a:fld>
            <a:endParaRPr lang="en-CA"/>
          </a:p>
        </p:txBody>
      </p:sp>
    </p:spTree>
    <p:extLst>
      <p:ext uri="{BB962C8B-B14F-4D97-AF65-F5344CB8AC3E}">
        <p14:creationId xmlns:p14="http://schemas.microsoft.com/office/powerpoint/2010/main" val="251348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1908 </a:t>
            </a:r>
            <a:r>
              <a:rPr lang="en-CA" i="1" baseline="0" dirty="0" smtClean="0"/>
              <a:t>Opium Act</a:t>
            </a:r>
            <a:r>
              <a:rPr lang="en-CA" i="0" baseline="0" dirty="0" smtClean="0"/>
              <a:t> was the first Canadian law to prohibit drugs</a:t>
            </a:r>
          </a:p>
          <a:p>
            <a:r>
              <a:rPr lang="en-CA" i="0" baseline="0" dirty="0" smtClean="0"/>
              <a:t>-followed a visit to opium dens in Vancouver by then Deputy Minister of Labour Mackenzie King</a:t>
            </a:r>
          </a:p>
          <a:p>
            <a:endParaRPr lang="en-CA" i="0" baseline="0" dirty="0" smtClean="0"/>
          </a:p>
          <a:p>
            <a:r>
              <a:rPr lang="en-CA" i="0" baseline="0" dirty="0" smtClean="0"/>
              <a:t>-1922 – Judge Emily Murphy writes: “</a:t>
            </a:r>
            <a:r>
              <a:rPr lang="en-US" dirty="0" smtClean="0"/>
              <a:t>When coming from under the influence of (marijuana), the victims present the most horrible condition imaginable. They are dispossessed of their natural and normal willpower, and their mentality is that of idiots. If this drug is indulged to any great extent, it ends in the untimely death of its addict.”</a:t>
            </a:r>
            <a:endParaRPr lang="en-CA" i="0" baseline="0" dirty="0" smtClean="0"/>
          </a:p>
        </p:txBody>
      </p:sp>
      <p:sp>
        <p:nvSpPr>
          <p:cNvPr id="4" name="Slide Number Placeholder 3"/>
          <p:cNvSpPr>
            <a:spLocks noGrp="1"/>
          </p:cNvSpPr>
          <p:nvPr>
            <p:ph type="sldNum" sz="quarter" idx="10"/>
          </p:nvPr>
        </p:nvSpPr>
        <p:spPr/>
        <p:txBody>
          <a:bodyPr/>
          <a:lstStyle/>
          <a:p>
            <a:fld id="{44CF6A6A-8161-4945-BB6F-BD23D44325DF}" type="slidenum">
              <a:rPr lang="en-CA" smtClean="0"/>
              <a:t>3</a:t>
            </a:fld>
            <a:endParaRPr lang="en-CA"/>
          </a:p>
        </p:txBody>
      </p:sp>
    </p:spTree>
    <p:extLst>
      <p:ext uri="{BB962C8B-B14F-4D97-AF65-F5344CB8AC3E}">
        <p14:creationId xmlns:p14="http://schemas.microsoft.com/office/powerpoint/2010/main" val="248957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i="0" baseline="0" dirty="0" smtClean="0"/>
          </a:p>
          <a:p>
            <a:r>
              <a:rPr lang="en-CA" i="0" baseline="0" dirty="0" smtClean="0"/>
              <a:t>-in 1923, the </a:t>
            </a:r>
            <a:r>
              <a:rPr lang="en-CA" i="0" baseline="0" dirty="0" err="1" smtClean="0"/>
              <a:t>govt</a:t>
            </a:r>
            <a:r>
              <a:rPr lang="en-CA" i="0" baseline="0" dirty="0" smtClean="0"/>
              <a:t> added marijuana to the schedule of prohibited drugs in the </a:t>
            </a:r>
            <a:r>
              <a:rPr lang="en-CA" i="1" baseline="0" dirty="0" smtClean="0"/>
              <a:t>Opium and Narcotic Control Act</a:t>
            </a:r>
            <a:endParaRPr lang="en-CA" i="0" baseline="0" dirty="0" smtClean="0"/>
          </a:p>
          <a:p>
            <a:endParaRPr lang="en-CA" i="0" baseline="0" dirty="0" smtClean="0"/>
          </a:p>
          <a:p>
            <a:r>
              <a:rPr lang="en-CA" i="0" baseline="0" dirty="0" smtClean="0"/>
              <a:t>-initially, very few convictions – but by the 1960’s, enforcement was rising</a:t>
            </a:r>
          </a:p>
          <a:p>
            <a:endParaRPr lang="en-CA" i="0" baseline="0" dirty="0" smtClean="0"/>
          </a:p>
        </p:txBody>
      </p:sp>
      <p:sp>
        <p:nvSpPr>
          <p:cNvPr id="4" name="Slide Number Placeholder 3"/>
          <p:cNvSpPr>
            <a:spLocks noGrp="1"/>
          </p:cNvSpPr>
          <p:nvPr>
            <p:ph type="sldNum" sz="quarter" idx="10"/>
          </p:nvPr>
        </p:nvSpPr>
        <p:spPr/>
        <p:txBody>
          <a:bodyPr/>
          <a:lstStyle/>
          <a:p>
            <a:fld id="{44CF6A6A-8161-4945-BB6F-BD23D44325DF}" type="slidenum">
              <a:rPr lang="en-CA" smtClean="0"/>
              <a:t>4</a:t>
            </a:fld>
            <a:endParaRPr lang="en-CA"/>
          </a:p>
        </p:txBody>
      </p:sp>
    </p:spTree>
    <p:extLst>
      <p:ext uri="{BB962C8B-B14F-4D97-AF65-F5344CB8AC3E}">
        <p14:creationId xmlns:p14="http://schemas.microsoft.com/office/powerpoint/2010/main" val="2489572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i="0" baseline="0" dirty="0" smtClean="0"/>
              <a:t>-In 2000, the Ontario Court of Appeal ruled that a blanket prohibition against marijuana infringed on Terrance Parker’s right to life, liberty and security of the person, and as such was unconstitutional</a:t>
            </a:r>
          </a:p>
          <a:p>
            <a:endParaRPr lang="en-CA" i="0" baseline="0" dirty="0" smtClean="0"/>
          </a:p>
          <a:p>
            <a:r>
              <a:rPr lang="en-CA" i="0" baseline="0" dirty="0" smtClean="0"/>
              <a:t>-Mr. Parker used marijuana to control his severe epileptic seizures</a:t>
            </a:r>
          </a:p>
        </p:txBody>
      </p:sp>
      <p:sp>
        <p:nvSpPr>
          <p:cNvPr id="4" name="Slide Number Placeholder 3"/>
          <p:cNvSpPr>
            <a:spLocks noGrp="1"/>
          </p:cNvSpPr>
          <p:nvPr>
            <p:ph type="sldNum" sz="quarter" idx="10"/>
          </p:nvPr>
        </p:nvSpPr>
        <p:spPr/>
        <p:txBody>
          <a:bodyPr/>
          <a:lstStyle/>
          <a:p>
            <a:fld id="{44CF6A6A-8161-4945-BB6F-BD23D44325DF}" type="slidenum">
              <a:rPr lang="en-CA" smtClean="0"/>
              <a:t>5</a:t>
            </a:fld>
            <a:endParaRPr lang="en-CA"/>
          </a:p>
        </p:txBody>
      </p:sp>
    </p:spTree>
    <p:extLst>
      <p:ext uri="{BB962C8B-B14F-4D97-AF65-F5344CB8AC3E}">
        <p14:creationId xmlns:p14="http://schemas.microsoft.com/office/powerpoint/2010/main" val="2489572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Allard decision</a:t>
            </a:r>
            <a:r>
              <a:rPr lang="en-CA" baseline="0" dirty="0" smtClean="0"/>
              <a:t> gave </a:t>
            </a:r>
            <a:r>
              <a:rPr lang="en-CA" baseline="0" dirty="0" err="1" smtClean="0"/>
              <a:t>govt</a:t>
            </a:r>
            <a:r>
              <a:rPr lang="en-CA" baseline="0" dirty="0" smtClean="0"/>
              <a:t> 6 months to enact new legislation</a:t>
            </a:r>
            <a:endParaRPr lang="en-CA" dirty="0"/>
          </a:p>
        </p:txBody>
      </p:sp>
      <p:sp>
        <p:nvSpPr>
          <p:cNvPr id="4" name="Slide Number Placeholder 3"/>
          <p:cNvSpPr>
            <a:spLocks noGrp="1"/>
          </p:cNvSpPr>
          <p:nvPr>
            <p:ph type="sldNum" sz="quarter" idx="10"/>
          </p:nvPr>
        </p:nvSpPr>
        <p:spPr/>
        <p:txBody>
          <a:bodyPr/>
          <a:lstStyle/>
          <a:p>
            <a:fld id="{44CF6A6A-8161-4945-BB6F-BD23D44325DF}" type="slidenum">
              <a:rPr lang="en-CA" smtClean="0"/>
              <a:t>7</a:t>
            </a:fld>
            <a:endParaRPr lang="en-CA"/>
          </a:p>
        </p:txBody>
      </p:sp>
    </p:spTree>
    <p:extLst>
      <p:ext uri="{BB962C8B-B14F-4D97-AF65-F5344CB8AC3E}">
        <p14:creationId xmlns:p14="http://schemas.microsoft.com/office/powerpoint/2010/main" val="142389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4CF6A6A-8161-4945-BB6F-BD23D44325DF}" type="slidenum">
              <a:rPr lang="en-CA" smtClean="0"/>
              <a:t>8</a:t>
            </a:fld>
            <a:endParaRPr lang="en-CA"/>
          </a:p>
        </p:txBody>
      </p:sp>
    </p:spTree>
    <p:extLst>
      <p:ext uri="{BB962C8B-B14F-4D97-AF65-F5344CB8AC3E}">
        <p14:creationId xmlns:p14="http://schemas.microsoft.com/office/powerpoint/2010/main" val="2474964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Federally, nurse practitioners</a:t>
            </a:r>
            <a:r>
              <a:rPr lang="en-CA" baseline="0" dirty="0" smtClean="0"/>
              <a:t> are also able to prescribe marijuana, but Ontario has restricted this to physicians</a:t>
            </a:r>
            <a:endParaRPr lang="en-CA" dirty="0"/>
          </a:p>
        </p:txBody>
      </p:sp>
      <p:sp>
        <p:nvSpPr>
          <p:cNvPr id="4" name="Slide Number Placeholder 3"/>
          <p:cNvSpPr>
            <a:spLocks noGrp="1"/>
          </p:cNvSpPr>
          <p:nvPr>
            <p:ph type="sldNum" sz="quarter" idx="10"/>
          </p:nvPr>
        </p:nvSpPr>
        <p:spPr/>
        <p:txBody>
          <a:bodyPr/>
          <a:lstStyle/>
          <a:p>
            <a:fld id="{44CF6A6A-8161-4945-BB6F-BD23D44325DF}" type="slidenum">
              <a:rPr lang="en-CA" smtClean="0"/>
              <a:t>12</a:t>
            </a:fld>
            <a:endParaRPr lang="en-CA"/>
          </a:p>
        </p:txBody>
      </p:sp>
    </p:spTree>
    <p:extLst>
      <p:ext uri="{BB962C8B-B14F-4D97-AF65-F5344CB8AC3E}">
        <p14:creationId xmlns:p14="http://schemas.microsoft.com/office/powerpoint/2010/main" val="3343020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4CF6A6A-8161-4945-BB6F-BD23D44325DF}" type="slidenum">
              <a:rPr lang="en-CA" smtClean="0"/>
              <a:t>15</a:t>
            </a:fld>
            <a:endParaRPr lang="en-CA"/>
          </a:p>
        </p:txBody>
      </p:sp>
    </p:spTree>
    <p:extLst>
      <p:ext uri="{BB962C8B-B14F-4D97-AF65-F5344CB8AC3E}">
        <p14:creationId xmlns:p14="http://schemas.microsoft.com/office/powerpoint/2010/main" val="1098239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 your typical pharmacy… and not a licensed producer –</a:t>
            </a:r>
            <a:r>
              <a:rPr lang="en-CA" baseline="0" dirty="0" smtClean="0"/>
              <a:t> but they remain open today</a:t>
            </a:r>
            <a:endParaRPr lang="en-CA" dirty="0"/>
          </a:p>
        </p:txBody>
      </p:sp>
      <p:sp>
        <p:nvSpPr>
          <p:cNvPr id="4" name="Slide Number Placeholder 3"/>
          <p:cNvSpPr>
            <a:spLocks noGrp="1"/>
          </p:cNvSpPr>
          <p:nvPr>
            <p:ph type="sldNum" sz="quarter" idx="10"/>
          </p:nvPr>
        </p:nvSpPr>
        <p:spPr/>
        <p:txBody>
          <a:bodyPr/>
          <a:lstStyle/>
          <a:p>
            <a:fld id="{44CF6A6A-8161-4945-BB6F-BD23D44325DF}" type="slidenum">
              <a:rPr lang="en-CA" smtClean="0"/>
              <a:t>18</a:t>
            </a:fld>
            <a:endParaRPr lang="en-CA"/>
          </a:p>
        </p:txBody>
      </p:sp>
    </p:spTree>
    <p:extLst>
      <p:ext uri="{BB962C8B-B14F-4D97-AF65-F5344CB8AC3E}">
        <p14:creationId xmlns:p14="http://schemas.microsoft.com/office/powerpoint/2010/main" val="1098239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DF87F4A-CB27-423F-893A-5E3F6D8142ED}" type="datetimeFigureOut">
              <a:rPr lang="en-CA" smtClean="0"/>
              <a:t>10/16/2017</a:t>
            </a:fld>
            <a:endParaRPr lang="en-CA"/>
          </a:p>
        </p:txBody>
      </p:sp>
      <p:sp>
        <p:nvSpPr>
          <p:cNvPr id="5" name="Footer Placeholder 4"/>
          <p:cNvSpPr>
            <a:spLocks noGrp="1"/>
          </p:cNvSpPr>
          <p:nvPr>
            <p:ph type="ftr" sz="quarter" idx="11"/>
          </p:nvPr>
        </p:nvSpPr>
        <p:spPr/>
        <p:txBody>
          <a:bodyPr/>
          <a:lstStyle/>
          <a:p>
            <a:endParaRPr lang="en-CA"/>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DE2A9174-4963-4CA1-931F-A2BBE542649A}" type="slidenum">
              <a:rPr lang="en-CA" smtClean="0"/>
              <a:t>‹#›</a:t>
            </a:fld>
            <a:endParaRPr lang="en-CA"/>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87F4A-CB27-423F-893A-5E3F6D8142ED}" type="datetimeFigureOut">
              <a:rPr lang="en-CA" smtClean="0"/>
              <a:t>10/16/2017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DF87F4A-CB27-423F-893A-5E3F6D8142ED}" type="datetimeFigureOut">
              <a:rPr lang="en-CA" smtClean="0"/>
              <a:t>10/16/2017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F87F4A-CB27-423F-893A-5E3F6D8142ED}" type="datetimeFigureOut">
              <a:rPr lang="en-CA" smtClean="0"/>
              <a:t>10/16/2017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DF87F4A-CB27-423F-893A-5E3F6D8142ED}" type="datetimeFigureOut">
              <a:rPr lang="en-CA" smtClean="0"/>
              <a:t>10/16/2017</a:t>
            </a:fld>
            <a:endParaRPr lang="en-CA"/>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E2A9174-4963-4CA1-931F-A2BBE542649A}" type="slidenum">
              <a:rPr lang="en-CA" smtClean="0"/>
              <a:t>‹#›</a:t>
            </a:fld>
            <a:endParaRPr lang="en-CA"/>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F87F4A-CB27-423F-893A-5E3F6D8142ED}" type="datetimeFigureOut">
              <a:rPr lang="en-CA" smtClean="0"/>
              <a:t>10/16/2017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DF87F4A-CB27-423F-893A-5E3F6D8142ED}" type="datetimeFigureOut">
              <a:rPr lang="en-CA" smtClean="0"/>
              <a:t>10/16/2017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F87F4A-CB27-423F-893A-5E3F6D8142ED}" type="datetimeFigureOut">
              <a:rPr lang="en-CA" smtClean="0"/>
              <a:t>10/16/2017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2DF87F4A-CB27-423F-893A-5E3F6D8142ED}" type="datetimeFigureOut">
              <a:rPr lang="en-CA" smtClean="0"/>
              <a:t>10/16/2017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E2A9174-4963-4CA1-931F-A2BBE542649A}" type="slidenum">
              <a:rPr lang="en-CA" smtClean="0"/>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DF87F4A-CB27-423F-893A-5E3F6D8142ED}" type="datetimeFigureOut">
              <a:rPr lang="en-CA" smtClean="0"/>
              <a:t>10/16/2017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E2A9174-4963-4CA1-931F-A2BBE542649A}" type="slidenum">
              <a:rPr lang="en-CA" smtClean="0"/>
              <a:t>‹#›</a:t>
            </a:fld>
            <a:endParaRPr lang="en-CA"/>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2DF87F4A-CB27-423F-893A-5E3F6D8142ED}" type="datetimeFigureOut">
              <a:rPr lang="en-CA" smtClean="0"/>
              <a:t>10/16/2017</a:t>
            </a:fld>
            <a:endParaRPr lang="en-CA"/>
          </a:p>
        </p:txBody>
      </p:sp>
      <p:sp>
        <p:nvSpPr>
          <p:cNvPr id="7" name="Slide Number Placeholder 6"/>
          <p:cNvSpPr>
            <a:spLocks noGrp="1"/>
          </p:cNvSpPr>
          <p:nvPr>
            <p:ph type="sldNum" sz="quarter" idx="12"/>
          </p:nvPr>
        </p:nvSpPr>
        <p:spPr/>
        <p:txBody>
          <a:bodyPr/>
          <a:lstStyle/>
          <a:p>
            <a:fld id="{DE2A9174-4963-4CA1-931F-A2BBE542649A}" type="slidenum">
              <a:rPr lang="en-CA" smtClean="0"/>
              <a:t>‹#›</a:t>
            </a:fld>
            <a:endParaRPr lang="en-CA"/>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CA"/>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2DF87F4A-CB27-423F-893A-5E3F6D8142ED}" type="datetimeFigureOut">
              <a:rPr lang="en-CA" smtClean="0"/>
              <a:t>10/16/2017</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DE2A9174-4963-4CA1-931F-A2BBE542649A}" type="slidenum">
              <a:rPr lang="en-CA" smtClean="0"/>
              <a:t>‹#›</a:t>
            </a:fld>
            <a:endParaRPr lang="en-CA"/>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tmp"/><Relationship Id="rId13" Type="http://schemas.openxmlformats.org/officeDocument/2006/relationships/image" Target="../media/image21.tmp"/><Relationship Id="rId3" Type="http://schemas.openxmlformats.org/officeDocument/2006/relationships/image" Target="../media/image11.tmp"/><Relationship Id="rId7" Type="http://schemas.openxmlformats.org/officeDocument/2006/relationships/image" Target="../media/image15.tmp"/><Relationship Id="rId12" Type="http://schemas.openxmlformats.org/officeDocument/2006/relationships/image" Target="../media/image20.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tmp"/><Relationship Id="rId11" Type="http://schemas.openxmlformats.org/officeDocument/2006/relationships/image" Target="../media/image19.tmp"/><Relationship Id="rId5" Type="http://schemas.openxmlformats.org/officeDocument/2006/relationships/image" Target="../media/image13.tmp"/><Relationship Id="rId10" Type="http://schemas.openxmlformats.org/officeDocument/2006/relationships/image" Target="../media/image18.tmp"/><Relationship Id="rId4" Type="http://schemas.openxmlformats.org/officeDocument/2006/relationships/image" Target="../media/image12.tmp"/><Relationship Id="rId9" Type="http://schemas.openxmlformats.org/officeDocument/2006/relationships/image" Target="../media/image17.tmp"/></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805" y="4648200"/>
            <a:ext cx="6553200" cy="508992"/>
          </a:xfrm>
        </p:spPr>
        <p:txBody>
          <a:bodyPr>
            <a:noAutofit/>
          </a:bodyPr>
          <a:lstStyle/>
          <a:p>
            <a:r>
              <a:rPr lang="en-CA" sz="1400" dirty="0" smtClean="0"/>
              <a:t>Brian </a:t>
            </a:r>
            <a:r>
              <a:rPr lang="en-CA" sz="1400" dirty="0" err="1" smtClean="0"/>
              <a:t>cameron</a:t>
            </a:r>
            <a:r>
              <a:rPr lang="en-CA" sz="1400" dirty="0" smtClean="0"/>
              <a:t>, Partner</a:t>
            </a:r>
            <a:endParaRPr lang="en-CA" sz="1400" dirty="0" smtClean="0"/>
          </a:p>
        </p:txBody>
      </p:sp>
      <p:sp>
        <p:nvSpPr>
          <p:cNvPr id="2" name="Title 1"/>
          <p:cNvSpPr>
            <a:spLocks noGrp="1"/>
          </p:cNvSpPr>
          <p:nvPr>
            <p:ph type="ctrTitle"/>
          </p:nvPr>
        </p:nvSpPr>
        <p:spPr/>
        <p:txBody>
          <a:bodyPr/>
          <a:lstStyle/>
          <a:p>
            <a:r>
              <a:rPr lang="en-CA" dirty="0" smtClean="0"/>
              <a:t>Medical marijuana:</a:t>
            </a:r>
            <a:br>
              <a:rPr lang="en-CA" dirty="0" smtClean="0"/>
            </a:br>
            <a:r>
              <a:rPr lang="en-CA" dirty="0" smtClean="0"/>
              <a:t>the legal issues</a:t>
            </a:r>
            <a:endParaRPr lang="en-CA"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836934"/>
            <a:ext cx="2457358" cy="7545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183193"/>
            <a:ext cx="2601374" cy="2601374"/>
          </a:xfrm>
          <a:prstGeom prst="rect">
            <a:avLst/>
          </a:prstGeom>
        </p:spPr>
      </p:pic>
    </p:spTree>
    <p:extLst>
      <p:ext uri="{BB962C8B-B14F-4D97-AF65-F5344CB8AC3E}">
        <p14:creationId xmlns:p14="http://schemas.microsoft.com/office/powerpoint/2010/main" val="309261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Indoor growing</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7664" y="1916832"/>
            <a:ext cx="6131773" cy="4104456"/>
          </a:xfrm>
        </p:spPr>
      </p:pic>
    </p:spTree>
    <p:extLst>
      <p:ext uri="{BB962C8B-B14F-4D97-AF65-F5344CB8AC3E}">
        <p14:creationId xmlns:p14="http://schemas.microsoft.com/office/powerpoint/2010/main" val="309610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Outdoor growing</a:t>
            </a:r>
            <a:endParaRPr lang="en-C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56291" y="1752600"/>
            <a:ext cx="5831417" cy="4373563"/>
          </a:xfrm>
        </p:spPr>
      </p:pic>
    </p:spTree>
    <p:extLst>
      <p:ext uri="{BB962C8B-B14F-4D97-AF65-F5344CB8AC3E}">
        <p14:creationId xmlns:p14="http://schemas.microsoft.com/office/powerpoint/2010/main" val="582304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Role of health care practitioners</a:t>
            </a:r>
            <a:endParaRPr lang="en-CA" dirty="0"/>
          </a:p>
        </p:txBody>
      </p:sp>
      <p:sp>
        <p:nvSpPr>
          <p:cNvPr id="3" name="Content Placeholder 2"/>
          <p:cNvSpPr>
            <a:spLocks noGrp="1"/>
          </p:cNvSpPr>
          <p:nvPr>
            <p:ph idx="1"/>
          </p:nvPr>
        </p:nvSpPr>
        <p:spPr/>
        <p:txBody>
          <a:bodyPr/>
          <a:lstStyle/>
          <a:p>
            <a:r>
              <a:rPr lang="en-CA" dirty="0" smtClean="0"/>
              <a:t>In Ontario, only physicians can prescribe marijuana</a:t>
            </a:r>
          </a:p>
          <a:p>
            <a:endParaRPr lang="en-CA" dirty="0"/>
          </a:p>
          <a:p>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922045138"/>
              </p:ext>
            </p:extLst>
          </p:nvPr>
        </p:nvGraphicFramePr>
        <p:xfrm>
          <a:off x="3059832" y="2708920"/>
          <a:ext cx="2503684" cy="3240360"/>
        </p:xfrm>
        <a:graphic>
          <a:graphicData uri="http://schemas.openxmlformats.org/presentationml/2006/ole">
            <mc:AlternateContent xmlns:mc="http://schemas.openxmlformats.org/markup-compatibility/2006">
              <mc:Choice xmlns:v="urn:schemas-microsoft-com:vml" Requires="v">
                <p:oleObj spid="_x0000_s3132" name="Acrobat Document" r:id="rId4" imgW="5829300" imgH="7543800" progId="AcroExch.Document.DC">
                  <p:embed/>
                </p:oleObj>
              </mc:Choice>
              <mc:Fallback>
                <p:oleObj name="Acrobat Document" r:id="rId4" imgW="5829300" imgH="7543800" progId="AcroExch.Document.DC">
                  <p:embed/>
                  <p:pic>
                    <p:nvPicPr>
                      <p:cNvPr id="0" name=""/>
                      <p:cNvPicPr/>
                      <p:nvPr/>
                    </p:nvPicPr>
                    <p:blipFill>
                      <a:blip r:embed="rId5"/>
                      <a:stretch>
                        <a:fillRect/>
                      </a:stretch>
                    </p:blipFill>
                    <p:spPr>
                      <a:xfrm>
                        <a:off x="3059832" y="2708920"/>
                        <a:ext cx="2503684" cy="3240360"/>
                      </a:xfrm>
                      <a:prstGeom prst="rect">
                        <a:avLst/>
                      </a:prstGeom>
                    </p:spPr>
                  </p:pic>
                </p:oleObj>
              </mc:Fallback>
            </mc:AlternateContent>
          </a:graphicData>
        </a:graphic>
      </p:graphicFrame>
    </p:spTree>
    <p:extLst>
      <p:ext uri="{BB962C8B-B14F-4D97-AF65-F5344CB8AC3E}">
        <p14:creationId xmlns:p14="http://schemas.microsoft.com/office/powerpoint/2010/main" val="37406413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Role of health care practitioners</a:t>
            </a:r>
          </a:p>
        </p:txBody>
      </p:sp>
      <p:sp>
        <p:nvSpPr>
          <p:cNvPr id="3" name="Content Placeholder 2"/>
          <p:cNvSpPr>
            <a:spLocks noGrp="1"/>
          </p:cNvSpPr>
          <p:nvPr>
            <p:ph idx="1"/>
          </p:nvPr>
        </p:nvSpPr>
        <p:spPr/>
        <p:txBody>
          <a:bodyPr/>
          <a:lstStyle/>
          <a:p>
            <a:pPr marL="114300" indent="0">
              <a:buNone/>
            </a:pPr>
            <a:r>
              <a:rPr lang="en-CA" u="sng" dirty="0" smtClean="0"/>
              <a:t>CPSO Policy Statement – Marijuana for Medical Purposes:</a:t>
            </a:r>
          </a:p>
          <a:p>
            <a:r>
              <a:rPr lang="en-CA" dirty="0" smtClean="0"/>
              <a:t>Physicians must never provide care beyond the scope of their clinical competence</a:t>
            </a:r>
          </a:p>
          <a:p>
            <a:endParaRPr lang="en-CA" dirty="0"/>
          </a:p>
          <a:p>
            <a:r>
              <a:rPr lang="en-CA" dirty="0" smtClean="0"/>
              <a:t>Physicians are not obligated to prescribe marijuana</a:t>
            </a:r>
          </a:p>
          <a:p>
            <a:endParaRPr lang="en-CA" dirty="0"/>
          </a:p>
          <a:p>
            <a:r>
              <a:rPr lang="en-CA" dirty="0" smtClean="0"/>
              <a:t>Physicians must carefully consider whether it is the most appropriate treatment</a:t>
            </a:r>
            <a:endParaRPr lang="en-CA" dirty="0"/>
          </a:p>
        </p:txBody>
      </p:sp>
    </p:spTree>
    <p:extLst>
      <p:ext uri="{BB962C8B-B14F-4D97-AF65-F5344CB8AC3E}">
        <p14:creationId xmlns:p14="http://schemas.microsoft.com/office/powerpoint/2010/main" val="3583354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Role of health care practitioners</a:t>
            </a:r>
          </a:p>
        </p:txBody>
      </p:sp>
      <p:sp>
        <p:nvSpPr>
          <p:cNvPr id="3" name="Content Placeholder 2"/>
          <p:cNvSpPr>
            <a:spLocks noGrp="1"/>
          </p:cNvSpPr>
          <p:nvPr>
            <p:ph idx="1"/>
          </p:nvPr>
        </p:nvSpPr>
        <p:spPr/>
        <p:txBody>
          <a:bodyPr>
            <a:normAutofit lnSpcReduction="10000"/>
          </a:bodyPr>
          <a:lstStyle/>
          <a:p>
            <a:pPr marL="114300" indent="0">
              <a:buNone/>
            </a:pPr>
            <a:r>
              <a:rPr lang="en-CA" u="sng" dirty="0"/>
              <a:t>CPSO Policy Statement – Marijuana for Medical Purposes</a:t>
            </a:r>
            <a:r>
              <a:rPr lang="en-CA" u="sng" dirty="0" smtClean="0"/>
              <a:t>:</a:t>
            </a:r>
            <a:endParaRPr lang="en-CA" dirty="0" smtClean="0"/>
          </a:p>
          <a:p>
            <a:r>
              <a:rPr lang="en-CA" dirty="0" smtClean="0"/>
              <a:t>Physicians must weigh treatment options, including pharmaceutical forms of cannabinoids (</a:t>
            </a:r>
            <a:r>
              <a:rPr lang="en-CA" dirty="0" err="1" smtClean="0"/>
              <a:t>Sativex</a:t>
            </a:r>
            <a:r>
              <a:rPr lang="en-CA" dirty="0" smtClean="0"/>
              <a:t>, </a:t>
            </a:r>
            <a:r>
              <a:rPr lang="en-CA" dirty="0" err="1" smtClean="0"/>
              <a:t>Nabilone</a:t>
            </a:r>
            <a:r>
              <a:rPr lang="en-CA" dirty="0" smtClean="0"/>
              <a:t>)</a:t>
            </a:r>
          </a:p>
          <a:p>
            <a:endParaRPr lang="en-CA" dirty="0"/>
          </a:p>
          <a:p>
            <a:r>
              <a:rPr lang="en-CA" dirty="0" smtClean="0"/>
              <a:t>Consider risks of addiction, chronic bronchitis, and onset or exacerbation of mental illness</a:t>
            </a:r>
          </a:p>
          <a:p>
            <a:endParaRPr lang="en-CA" dirty="0"/>
          </a:p>
          <a:p>
            <a:r>
              <a:rPr lang="en-CA" dirty="0" smtClean="0"/>
              <a:t>Require patients to sign a written treatment agreement</a:t>
            </a:r>
          </a:p>
        </p:txBody>
      </p:sp>
    </p:spTree>
    <p:extLst>
      <p:ext uri="{BB962C8B-B14F-4D97-AF65-F5344CB8AC3E}">
        <p14:creationId xmlns:p14="http://schemas.microsoft.com/office/powerpoint/2010/main" val="1015006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Where to Legally purchase?</a:t>
            </a:r>
            <a:endParaRPr lang="en-CA" dirty="0"/>
          </a:p>
        </p:txBody>
      </p:sp>
      <p:sp>
        <p:nvSpPr>
          <p:cNvPr id="3" name="Content Placeholder 2"/>
          <p:cNvSpPr>
            <a:spLocks noGrp="1"/>
          </p:cNvSpPr>
          <p:nvPr>
            <p:ph idx="1"/>
          </p:nvPr>
        </p:nvSpPr>
        <p:spPr/>
        <p:txBody>
          <a:bodyPr/>
          <a:lstStyle/>
          <a:p>
            <a:r>
              <a:rPr lang="en-CA" dirty="0" smtClean="0"/>
              <a:t>There are at least 30 licensed producers of marijuana in Canada</a:t>
            </a:r>
            <a:endParaRPr lang="en-CA"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814651"/>
            <a:ext cx="2257740" cy="619211"/>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6216" y="5301208"/>
            <a:ext cx="1848108" cy="838317"/>
          </a:xfrm>
          <a:prstGeom prst="rect">
            <a:avLst/>
          </a:prstGeom>
        </p:spPr>
      </p:pic>
      <p:pic>
        <p:nvPicPr>
          <p:cNvPr id="8" name="Picture 7"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854" y="3708576"/>
            <a:ext cx="2038635" cy="676369"/>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5896" y="5358366"/>
            <a:ext cx="2295846" cy="781159"/>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6396" y="3933056"/>
            <a:ext cx="2114845" cy="1038370"/>
          </a:xfrm>
          <a:prstGeom prst="rect">
            <a:avLst/>
          </a:prstGeom>
        </p:spPr>
      </p:pic>
      <p:pic>
        <p:nvPicPr>
          <p:cNvPr id="11" name="Picture 10"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8811" y="2814651"/>
            <a:ext cx="1886213" cy="704948"/>
          </a:xfrm>
          <a:prstGeom prst="rect">
            <a:avLst/>
          </a:prstGeom>
        </p:spPr>
      </p:pic>
      <p:pic>
        <p:nvPicPr>
          <p:cNvPr id="12" name="Picture 11"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4962" y="2814651"/>
            <a:ext cx="2152951" cy="628738"/>
          </a:xfrm>
          <a:prstGeom prst="rect">
            <a:avLst/>
          </a:prstGeom>
        </p:spPr>
      </p:pic>
      <p:pic>
        <p:nvPicPr>
          <p:cNvPr id="13" name="Picture 12"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648" y="5358366"/>
            <a:ext cx="1857634" cy="714475"/>
          </a:xfrm>
          <a:prstGeom prst="rect">
            <a:avLst/>
          </a:prstGeom>
        </p:spPr>
      </p:pic>
      <p:pic>
        <p:nvPicPr>
          <p:cNvPr id="14" name="Picture 13"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973" y="4469883"/>
            <a:ext cx="2105319" cy="552527"/>
          </a:xfrm>
          <a:prstGeom prst="rect">
            <a:avLst/>
          </a:prstGeom>
        </p:spPr>
      </p:pic>
      <p:pic>
        <p:nvPicPr>
          <p:cNvPr id="15" name="Picture 14" descr="Screen Clippi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2397" y="3690974"/>
            <a:ext cx="2143424" cy="523948"/>
          </a:xfrm>
          <a:prstGeom prst="rect">
            <a:avLst/>
          </a:prstGeom>
        </p:spPr>
      </p:pic>
      <p:pic>
        <p:nvPicPr>
          <p:cNvPr id="16" name="Picture 15"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7854" y="4657057"/>
            <a:ext cx="2143424" cy="314369"/>
          </a:xfrm>
          <a:prstGeom prst="rect">
            <a:avLst/>
          </a:prstGeom>
        </p:spPr>
      </p:pic>
    </p:spTree>
    <p:extLst>
      <p:ext uri="{BB962C8B-B14F-4D97-AF65-F5344CB8AC3E}">
        <p14:creationId xmlns:p14="http://schemas.microsoft.com/office/powerpoint/2010/main" val="3267350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Where to Legally purchase?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957419"/>
            <a:ext cx="5486400" cy="3963924"/>
          </a:xfrm>
        </p:spPr>
      </p:pic>
    </p:spTree>
    <p:extLst>
      <p:ext uri="{BB962C8B-B14F-4D97-AF65-F5344CB8AC3E}">
        <p14:creationId xmlns:p14="http://schemas.microsoft.com/office/powerpoint/2010/main" val="1097190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Where to Legally purchase?</a:t>
            </a:r>
          </a:p>
        </p:txBody>
      </p:sp>
      <p:sp>
        <p:nvSpPr>
          <p:cNvPr id="3" name="Content Placeholder 2"/>
          <p:cNvSpPr>
            <a:spLocks noGrp="1"/>
          </p:cNvSpPr>
          <p:nvPr>
            <p:ph idx="1"/>
          </p:nvPr>
        </p:nvSpPr>
        <p:spPr/>
        <p:txBody>
          <a:bodyPr/>
          <a:lstStyle/>
          <a:p>
            <a:r>
              <a:rPr lang="en-CA" dirty="0" smtClean="0"/>
              <a:t>Licensed producers are not the same as storefronts or “dispensaries”</a:t>
            </a:r>
          </a:p>
          <a:p>
            <a:endParaRPr lang="en-CA" dirty="0"/>
          </a:p>
          <a:p>
            <a:r>
              <a:rPr lang="en-CA" dirty="0" smtClean="0"/>
              <a:t>Dispensaries are technically illegal in Canada, although they appear to be a relatively low priority for law enforcement action</a:t>
            </a:r>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3560" y="4149080"/>
            <a:ext cx="2880320" cy="2160240"/>
          </a:xfrm>
          <a:prstGeom prst="rect">
            <a:avLst/>
          </a:prstGeom>
        </p:spPr>
      </p:pic>
    </p:spTree>
    <p:extLst>
      <p:ext uri="{BB962C8B-B14F-4D97-AF65-F5344CB8AC3E}">
        <p14:creationId xmlns:p14="http://schemas.microsoft.com/office/powerpoint/2010/main" val="2603260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Where to purchase?</a:t>
            </a:r>
            <a:endParaRPr lang="en-CA" dirty="0"/>
          </a:p>
        </p:txBody>
      </p:sp>
      <p:pic>
        <p:nvPicPr>
          <p:cNvPr id="3" name="Dispensary Tou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1772816"/>
            <a:ext cx="7675309" cy="4317361"/>
          </a:xfrm>
          <a:prstGeom prst="rect">
            <a:avLst/>
          </a:prstGeom>
        </p:spPr>
      </p:pic>
    </p:spTree>
    <p:extLst>
      <p:ext uri="{BB962C8B-B14F-4D97-AF65-F5344CB8AC3E}">
        <p14:creationId xmlns:p14="http://schemas.microsoft.com/office/powerpoint/2010/main" val="4263360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34848">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Home growing</a:t>
            </a:r>
            <a:endParaRPr lang="en-CA" dirty="0"/>
          </a:p>
        </p:txBody>
      </p:sp>
      <p:sp>
        <p:nvSpPr>
          <p:cNvPr id="3" name="Content Placeholder 2"/>
          <p:cNvSpPr>
            <a:spLocks noGrp="1"/>
          </p:cNvSpPr>
          <p:nvPr>
            <p:ph idx="1"/>
          </p:nvPr>
        </p:nvSpPr>
        <p:spPr/>
        <p:txBody>
          <a:bodyPr/>
          <a:lstStyle/>
          <a:p>
            <a:r>
              <a:rPr lang="en-CA" dirty="0" smtClean="0"/>
              <a:t>Must submit an application to register with Health Canada</a:t>
            </a:r>
          </a:p>
          <a:p>
            <a:endParaRPr lang="en-CA" dirty="0"/>
          </a:p>
        </p:txBody>
      </p:sp>
      <p:graphicFrame>
        <p:nvGraphicFramePr>
          <p:cNvPr id="4" name="Object 3"/>
          <p:cNvGraphicFramePr>
            <a:graphicFrameLocks noChangeAspect="1"/>
          </p:cNvGraphicFramePr>
          <p:nvPr>
            <p:extLst>
              <p:ext uri="{D42A27DB-BD31-4B8C-83A1-F6EECF244321}">
                <p14:modId xmlns:p14="http://schemas.microsoft.com/office/powerpoint/2010/main" val="1670321159"/>
              </p:ext>
            </p:extLst>
          </p:nvPr>
        </p:nvGraphicFramePr>
        <p:xfrm>
          <a:off x="3275856" y="2636912"/>
          <a:ext cx="2781872" cy="3600400"/>
        </p:xfrm>
        <a:graphic>
          <a:graphicData uri="http://schemas.openxmlformats.org/presentationml/2006/ole">
            <mc:AlternateContent xmlns:mc="http://schemas.openxmlformats.org/markup-compatibility/2006">
              <mc:Choice xmlns:v="urn:schemas-microsoft-com:vml" Requires="v">
                <p:oleObj spid="_x0000_s2111" name="Acrobat Document" r:id="rId3" imgW="5829300" imgH="7543800" progId="AcroExch.Document.DC">
                  <p:embed/>
                </p:oleObj>
              </mc:Choice>
              <mc:Fallback>
                <p:oleObj name="Acrobat Document" r:id="rId3" imgW="5829300" imgH="7543800" progId="AcroExch.Document.DC">
                  <p:embed/>
                  <p:pic>
                    <p:nvPicPr>
                      <p:cNvPr id="0" name=""/>
                      <p:cNvPicPr/>
                      <p:nvPr/>
                    </p:nvPicPr>
                    <p:blipFill>
                      <a:blip r:embed="rId4"/>
                      <a:stretch>
                        <a:fillRect/>
                      </a:stretch>
                    </p:blipFill>
                    <p:spPr>
                      <a:xfrm>
                        <a:off x="3275856" y="2636912"/>
                        <a:ext cx="2781872" cy="3600400"/>
                      </a:xfrm>
                      <a:prstGeom prst="rect">
                        <a:avLst/>
                      </a:prstGeom>
                    </p:spPr>
                  </p:pic>
                </p:oleObj>
              </mc:Fallback>
            </mc:AlternateContent>
          </a:graphicData>
        </a:graphic>
      </p:graphicFrame>
    </p:spTree>
    <p:extLst>
      <p:ext uri="{BB962C8B-B14F-4D97-AF65-F5344CB8AC3E}">
        <p14:creationId xmlns:p14="http://schemas.microsoft.com/office/powerpoint/2010/main" val="1388997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Topics</a:t>
            </a:r>
            <a:endParaRPr lang="en-CA" dirty="0"/>
          </a:p>
        </p:txBody>
      </p:sp>
      <p:sp>
        <p:nvSpPr>
          <p:cNvPr id="3" name="Content Placeholder 2"/>
          <p:cNvSpPr>
            <a:spLocks noGrp="1"/>
          </p:cNvSpPr>
          <p:nvPr>
            <p:ph idx="1"/>
          </p:nvPr>
        </p:nvSpPr>
        <p:spPr/>
        <p:txBody>
          <a:bodyPr/>
          <a:lstStyle/>
          <a:p>
            <a:r>
              <a:rPr lang="en-CA" dirty="0" smtClean="0"/>
              <a:t>Brief History of Marijuana Legislation in Canada</a:t>
            </a:r>
          </a:p>
          <a:p>
            <a:endParaRPr lang="en-CA" dirty="0" smtClean="0"/>
          </a:p>
          <a:p>
            <a:r>
              <a:rPr lang="en-CA" dirty="0" smtClean="0"/>
              <a:t>Current Legal Regime</a:t>
            </a:r>
          </a:p>
          <a:p>
            <a:endParaRPr lang="en-CA" dirty="0" smtClean="0"/>
          </a:p>
          <a:p>
            <a:r>
              <a:rPr lang="en-CA" dirty="0" smtClean="0"/>
              <a:t>Role of Health Care Practitioners</a:t>
            </a:r>
          </a:p>
          <a:p>
            <a:endParaRPr lang="en-CA" dirty="0" smtClean="0"/>
          </a:p>
          <a:p>
            <a:r>
              <a:rPr lang="en-CA" dirty="0" smtClean="0"/>
              <a:t>How Medical Marijuana is Obtained</a:t>
            </a:r>
          </a:p>
          <a:p>
            <a:endParaRPr lang="en-CA" dirty="0" smtClean="0"/>
          </a:p>
          <a:p>
            <a:r>
              <a:rPr lang="en-CA" dirty="0" smtClean="0"/>
              <a:t>Law Enforcement</a:t>
            </a:r>
          </a:p>
          <a:p>
            <a:endParaRPr lang="en-CA" dirty="0"/>
          </a:p>
        </p:txBody>
      </p:sp>
    </p:spTree>
    <p:extLst>
      <p:ext uri="{BB962C8B-B14F-4D97-AF65-F5344CB8AC3E}">
        <p14:creationId xmlns:p14="http://schemas.microsoft.com/office/powerpoint/2010/main" val="2344226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Home growing</a:t>
            </a:r>
            <a:endParaRPr lang="en-CA" dirty="0"/>
          </a:p>
        </p:txBody>
      </p:sp>
      <p:sp>
        <p:nvSpPr>
          <p:cNvPr id="3" name="Content Placeholder 2"/>
          <p:cNvSpPr>
            <a:spLocks noGrp="1"/>
          </p:cNvSpPr>
          <p:nvPr>
            <p:ph idx="1"/>
          </p:nvPr>
        </p:nvSpPr>
        <p:spPr/>
        <p:txBody>
          <a:bodyPr/>
          <a:lstStyle/>
          <a:p>
            <a:r>
              <a:rPr lang="en-CA" dirty="0" smtClean="0"/>
              <a:t>Once registered, will receive a certificate from Health Canada</a:t>
            </a:r>
          </a:p>
          <a:p>
            <a:endParaRPr lang="en-CA" dirty="0"/>
          </a:p>
          <a:p>
            <a:r>
              <a:rPr lang="en-CA" dirty="0" smtClean="0"/>
              <a:t>Certificate includes location and maximum limits of production and storage activities, as well as possession limit</a:t>
            </a:r>
          </a:p>
          <a:p>
            <a:endParaRPr lang="en-CA" dirty="0"/>
          </a:p>
          <a:p>
            <a:endParaRPr lang="en-CA" dirty="0"/>
          </a:p>
        </p:txBody>
      </p:sp>
    </p:spTree>
    <p:extLst>
      <p:ext uri="{BB962C8B-B14F-4D97-AF65-F5344CB8AC3E}">
        <p14:creationId xmlns:p14="http://schemas.microsoft.com/office/powerpoint/2010/main" val="15610353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Home growing</a:t>
            </a:r>
            <a:endParaRPr lang="en-CA" dirty="0"/>
          </a:p>
        </p:txBody>
      </p:sp>
      <p:sp>
        <p:nvSpPr>
          <p:cNvPr id="3" name="Content Placeholder 2"/>
          <p:cNvSpPr>
            <a:spLocks noGrp="1"/>
          </p:cNvSpPr>
          <p:nvPr>
            <p:ph idx="1"/>
          </p:nvPr>
        </p:nvSpPr>
        <p:spPr/>
        <p:txBody>
          <a:bodyPr/>
          <a:lstStyle/>
          <a:p>
            <a:r>
              <a:rPr lang="en-CA" dirty="0" smtClean="0"/>
              <a:t>Registered home producers are required to maintain and protect the security of their cannabis supply</a:t>
            </a:r>
          </a:p>
          <a:p>
            <a:endParaRPr lang="en-CA" dirty="0" smtClean="0"/>
          </a:p>
          <a:p>
            <a:r>
              <a:rPr lang="en-CA" dirty="0" smtClean="0"/>
              <a:t>Under </a:t>
            </a:r>
            <a:r>
              <a:rPr lang="en-CA" i="1" dirty="0" smtClean="0"/>
              <a:t>ACMPR</a:t>
            </a:r>
            <a:r>
              <a:rPr lang="en-CA" dirty="0" smtClean="0"/>
              <a:t>, product must be secure and inaccessible to others, including children</a:t>
            </a:r>
          </a:p>
          <a:p>
            <a:endParaRPr lang="en-CA" dirty="0"/>
          </a:p>
          <a:p>
            <a:r>
              <a:rPr lang="en-CA" dirty="0" smtClean="0"/>
              <a:t>If producing outdoors, site must not be adjacent to a school, public playground, daycare, or other public place mainly frequented by children</a:t>
            </a:r>
            <a:endParaRPr lang="en-CA" dirty="0"/>
          </a:p>
        </p:txBody>
      </p:sp>
    </p:spTree>
    <p:extLst>
      <p:ext uri="{BB962C8B-B14F-4D97-AF65-F5344CB8AC3E}">
        <p14:creationId xmlns:p14="http://schemas.microsoft.com/office/powerpoint/2010/main" val="567922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Possession limits</a:t>
            </a:r>
            <a:endParaRPr lang="en-CA" dirty="0"/>
          </a:p>
        </p:txBody>
      </p:sp>
      <p:sp>
        <p:nvSpPr>
          <p:cNvPr id="3" name="Content Placeholder 2"/>
          <p:cNvSpPr>
            <a:spLocks noGrp="1"/>
          </p:cNvSpPr>
          <p:nvPr>
            <p:ph idx="1"/>
          </p:nvPr>
        </p:nvSpPr>
        <p:spPr/>
        <p:txBody>
          <a:bodyPr/>
          <a:lstStyle/>
          <a:p>
            <a:r>
              <a:rPr lang="en-CA" dirty="0" smtClean="0"/>
              <a:t>Under </a:t>
            </a:r>
            <a:r>
              <a:rPr lang="en-CA" i="1" dirty="0" smtClean="0"/>
              <a:t>ACMPR</a:t>
            </a:r>
            <a:r>
              <a:rPr lang="en-CA" dirty="0" smtClean="0"/>
              <a:t>, individual possession limit is set at the lesser of a 30-day supply, or 150 grams of dried marijuana (or the equivalent amount in another form)</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861048"/>
            <a:ext cx="2987824" cy="19130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2" y="3784896"/>
            <a:ext cx="3363134" cy="19892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 name="Straight Connector 7"/>
          <p:cNvCxnSpPr/>
          <p:nvPr/>
        </p:nvCxnSpPr>
        <p:spPr>
          <a:xfrm>
            <a:off x="5436096" y="3573016"/>
            <a:ext cx="2448272" cy="2304256"/>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508104" y="3573016"/>
            <a:ext cx="2088232" cy="244827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15616" y="5229200"/>
            <a:ext cx="648072" cy="36004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763688" y="3573016"/>
            <a:ext cx="1008112" cy="201622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381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Law enforcement</a:t>
            </a:r>
            <a:endParaRPr lang="en-CA" dirty="0"/>
          </a:p>
        </p:txBody>
      </p:sp>
      <p:sp>
        <p:nvSpPr>
          <p:cNvPr id="3" name="Content Placeholder 2"/>
          <p:cNvSpPr>
            <a:spLocks noGrp="1"/>
          </p:cNvSpPr>
          <p:nvPr>
            <p:ph idx="1"/>
          </p:nvPr>
        </p:nvSpPr>
        <p:spPr/>
        <p:txBody>
          <a:bodyPr>
            <a:normAutofit lnSpcReduction="10000"/>
          </a:bodyPr>
          <a:lstStyle/>
          <a:p>
            <a:r>
              <a:rPr lang="en-CA" dirty="0" smtClean="0"/>
              <a:t>Officers can contact Health Canada to verify licensed producers and individual registrations 24 hours a day</a:t>
            </a:r>
          </a:p>
          <a:p>
            <a:endParaRPr lang="en-CA" dirty="0"/>
          </a:p>
          <a:p>
            <a:r>
              <a:rPr lang="en-CA" dirty="0" smtClean="0"/>
              <a:t>When requested by police officer, must provide proof of registration</a:t>
            </a:r>
          </a:p>
          <a:p>
            <a:endParaRPr lang="en-CA" dirty="0"/>
          </a:p>
          <a:p>
            <a:r>
              <a:rPr lang="en-CA" dirty="0" smtClean="0"/>
              <a:t>Remains illegal to sell, provide </a:t>
            </a:r>
            <a:r>
              <a:rPr lang="en-CA" smtClean="0"/>
              <a:t>or give away </a:t>
            </a:r>
            <a:r>
              <a:rPr lang="en-CA" dirty="0" smtClean="0"/>
              <a:t>cannabis</a:t>
            </a:r>
          </a:p>
          <a:p>
            <a:endParaRPr lang="en-CA" dirty="0"/>
          </a:p>
          <a:p>
            <a:r>
              <a:rPr lang="en-CA" dirty="0" smtClean="0"/>
              <a:t>Remains illegal to advertise cannabis</a:t>
            </a:r>
          </a:p>
        </p:txBody>
      </p:sp>
    </p:spTree>
    <p:extLst>
      <p:ext uri="{BB962C8B-B14F-4D97-AF65-F5344CB8AC3E}">
        <p14:creationId xmlns:p14="http://schemas.microsoft.com/office/powerpoint/2010/main" val="5166516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2805" y="4648200"/>
            <a:ext cx="6553200" cy="508992"/>
          </a:xfrm>
        </p:spPr>
        <p:txBody>
          <a:bodyPr>
            <a:noAutofit/>
          </a:bodyPr>
          <a:lstStyle/>
          <a:p>
            <a:r>
              <a:rPr lang="en-CA" sz="1200" dirty="0" smtClean="0"/>
              <a:t>Brian Cameron, Partner</a:t>
            </a:r>
            <a:endParaRPr lang="en-CA" sz="1200" dirty="0" smtClean="0"/>
          </a:p>
        </p:txBody>
      </p:sp>
      <p:sp>
        <p:nvSpPr>
          <p:cNvPr id="2" name="Title 1"/>
          <p:cNvSpPr>
            <a:spLocks noGrp="1"/>
          </p:cNvSpPr>
          <p:nvPr>
            <p:ph type="ctrTitle"/>
          </p:nvPr>
        </p:nvSpPr>
        <p:spPr/>
        <p:txBody>
          <a:bodyPr/>
          <a:lstStyle/>
          <a:p>
            <a:r>
              <a:rPr lang="en-CA" dirty="0" smtClean="0"/>
              <a:t>Medical marijuana:</a:t>
            </a:r>
            <a:br>
              <a:rPr lang="en-CA" dirty="0" smtClean="0"/>
            </a:br>
            <a:r>
              <a:rPr lang="en-CA" dirty="0" smtClean="0"/>
              <a:t>the legal issues</a:t>
            </a:r>
            <a:endParaRPr lang="en-CA"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5836934"/>
            <a:ext cx="2457358" cy="75451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9832" y="183193"/>
            <a:ext cx="2601374" cy="2601374"/>
          </a:xfrm>
          <a:prstGeom prst="rect">
            <a:avLst/>
          </a:prstGeom>
        </p:spPr>
      </p:pic>
    </p:spTree>
    <p:extLst>
      <p:ext uri="{BB962C8B-B14F-4D97-AF65-F5344CB8AC3E}">
        <p14:creationId xmlns:p14="http://schemas.microsoft.com/office/powerpoint/2010/main" val="20511387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 brief History of marijuana legislation in </a:t>
            </a:r>
            <a:r>
              <a:rPr lang="en-CA" dirty="0" err="1" smtClean="0"/>
              <a:t>canada</a:t>
            </a:r>
            <a:endParaRPr lang="en-CA" dirty="0"/>
          </a:p>
        </p:txBody>
      </p:sp>
      <p:sp>
        <p:nvSpPr>
          <p:cNvPr id="3" name="Content Placeholder 2"/>
          <p:cNvSpPr>
            <a:spLocks noGrp="1"/>
          </p:cNvSpPr>
          <p:nvPr>
            <p:ph idx="1"/>
          </p:nvPr>
        </p:nvSpPr>
        <p:spPr/>
        <p:txBody>
          <a:bodyPr>
            <a:normAutofit/>
          </a:bodyPr>
          <a:lstStyle/>
          <a:p>
            <a:r>
              <a:rPr lang="en-CA" dirty="0" smtClean="0"/>
              <a:t>1908 – </a:t>
            </a:r>
            <a:r>
              <a:rPr lang="en-CA" i="1" dirty="0" smtClean="0"/>
              <a:t>Opium Act</a:t>
            </a:r>
            <a:r>
              <a:rPr lang="en-CA" dirty="0" smtClean="0"/>
              <a:t> prohibited sale of opium</a:t>
            </a:r>
          </a:p>
          <a:p>
            <a:endParaRPr lang="en-CA" dirty="0"/>
          </a:p>
          <a:p>
            <a:r>
              <a:rPr lang="en-CA" dirty="0" smtClean="0"/>
              <a:t>1922 – Judge Emily Murphy publishes </a:t>
            </a:r>
            <a:r>
              <a:rPr lang="en-CA" i="1" dirty="0" smtClean="0"/>
              <a:t>The Black Candle</a:t>
            </a:r>
            <a:r>
              <a:rPr lang="en-CA" dirty="0" smtClean="0"/>
              <a:t>, claiming marijuana turns users into homicidal maniacs.  </a:t>
            </a:r>
          </a:p>
          <a:p>
            <a:pPr lvl="2"/>
            <a:r>
              <a:rPr lang="en-CA" dirty="0" smtClean="0"/>
              <a:t>"</a:t>
            </a:r>
            <a:r>
              <a:rPr lang="en-US" dirty="0"/>
              <a:t>When coming from under the influence of (marijuana), the victims present the most horrible condition imaginable. They are dispossessed of their natural and normal willpower, and their mentality is that of idiots. If this drug is indulged to any great extent, it ends in the untimely death of its addict.”</a:t>
            </a:r>
            <a:endParaRPr lang="en-CA" dirty="0" smtClean="0"/>
          </a:p>
          <a:p>
            <a:pPr marL="411480" lvl="1" indent="0">
              <a:buNone/>
            </a:pPr>
            <a:endParaRPr lang="en-CA" dirty="0"/>
          </a:p>
          <a:p>
            <a:endParaRPr lang="en-CA" dirty="0" smtClean="0"/>
          </a:p>
          <a:p>
            <a:endParaRPr lang="en-CA" dirty="0" smtClean="0"/>
          </a:p>
          <a:p>
            <a:endParaRPr lang="en-CA" dirty="0"/>
          </a:p>
          <a:p>
            <a:pPr marL="114300" indent="0">
              <a:buNone/>
            </a:pPr>
            <a:endParaRPr lang="en-CA" dirty="0"/>
          </a:p>
        </p:txBody>
      </p:sp>
    </p:spTree>
    <p:extLst>
      <p:ext uri="{BB962C8B-B14F-4D97-AF65-F5344CB8AC3E}">
        <p14:creationId xmlns:p14="http://schemas.microsoft.com/office/powerpoint/2010/main" val="2495147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726555"/>
            <a:ext cx="7072475" cy="4654773"/>
          </a:xfrm>
          <a:prstGeom prst="rect">
            <a:avLst/>
          </a:prstGeom>
        </p:spPr>
      </p:pic>
      <p:sp>
        <p:nvSpPr>
          <p:cNvPr id="2" name="Title 1"/>
          <p:cNvSpPr>
            <a:spLocks noGrp="1"/>
          </p:cNvSpPr>
          <p:nvPr>
            <p:ph type="title"/>
          </p:nvPr>
        </p:nvSpPr>
        <p:spPr/>
        <p:txBody>
          <a:bodyPr>
            <a:normAutofit fontScale="90000"/>
          </a:bodyPr>
          <a:lstStyle/>
          <a:p>
            <a:r>
              <a:rPr lang="en-CA" dirty="0" smtClean="0"/>
              <a:t>A brief History of marijuana legislation in </a:t>
            </a:r>
            <a:r>
              <a:rPr lang="en-CA" dirty="0" err="1" smtClean="0"/>
              <a:t>canada</a:t>
            </a:r>
            <a:endParaRPr lang="en-CA" dirty="0"/>
          </a:p>
        </p:txBody>
      </p:sp>
      <p:sp>
        <p:nvSpPr>
          <p:cNvPr id="3" name="Content Placeholder 2"/>
          <p:cNvSpPr>
            <a:spLocks noGrp="1"/>
          </p:cNvSpPr>
          <p:nvPr>
            <p:ph idx="1"/>
          </p:nvPr>
        </p:nvSpPr>
        <p:spPr/>
        <p:txBody>
          <a:bodyPr>
            <a:normAutofit/>
          </a:bodyPr>
          <a:lstStyle/>
          <a:p>
            <a:r>
              <a:rPr lang="en-CA" dirty="0" smtClean="0"/>
              <a:t>Cannabis first became illegal in Canada in 1923</a:t>
            </a:r>
          </a:p>
          <a:p>
            <a:endParaRPr lang="en-CA" dirty="0"/>
          </a:p>
          <a:p>
            <a:r>
              <a:rPr lang="en-CA" dirty="0" smtClean="0"/>
              <a:t>Initially, enforcement was rare</a:t>
            </a:r>
          </a:p>
          <a:p>
            <a:endParaRPr lang="en-CA" dirty="0"/>
          </a:p>
          <a:p>
            <a:r>
              <a:rPr lang="en-CA" dirty="0" smtClean="0"/>
              <a:t>Until the 1960’s, that is…</a:t>
            </a:r>
          </a:p>
          <a:p>
            <a:endParaRPr lang="en-CA" dirty="0"/>
          </a:p>
        </p:txBody>
      </p:sp>
    </p:spTree>
    <p:extLst>
      <p:ext uri="{BB962C8B-B14F-4D97-AF65-F5344CB8AC3E}">
        <p14:creationId xmlns:p14="http://schemas.microsoft.com/office/powerpoint/2010/main" val="370351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A brief History of marijuana legislation in </a:t>
            </a:r>
            <a:r>
              <a:rPr lang="en-CA" dirty="0" err="1" smtClean="0"/>
              <a:t>canada</a:t>
            </a:r>
            <a:endParaRPr lang="en-CA" dirty="0"/>
          </a:p>
        </p:txBody>
      </p:sp>
      <p:sp>
        <p:nvSpPr>
          <p:cNvPr id="3" name="Content Placeholder 2"/>
          <p:cNvSpPr>
            <a:spLocks noGrp="1"/>
          </p:cNvSpPr>
          <p:nvPr>
            <p:ph idx="1"/>
          </p:nvPr>
        </p:nvSpPr>
        <p:spPr/>
        <p:txBody>
          <a:bodyPr/>
          <a:lstStyle/>
          <a:p>
            <a:r>
              <a:rPr lang="en-CA" i="1" dirty="0" smtClean="0"/>
              <a:t>R. v. Parker</a:t>
            </a:r>
            <a:r>
              <a:rPr lang="en-CA" dirty="0" smtClean="0"/>
              <a:t> </a:t>
            </a:r>
            <a:r>
              <a:rPr lang="en-CA" dirty="0"/>
              <a:t>(</a:t>
            </a:r>
            <a:r>
              <a:rPr lang="en-CA" dirty="0" smtClean="0"/>
              <a:t>2000) – Court of Appeal rules that blanket prohibition against marijuana infringes on right to life, liberty and security of the person:</a:t>
            </a:r>
            <a:endParaRPr lang="en-CA" dirty="0"/>
          </a:p>
          <a:p>
            <a:pPr marL="114300" indent="0" algn="just">
              <a:buNone/>
            </a:pPr>
            <a:r>
              <a:rPr lang="en-CA" sz="2000" dirty="0" smtClean="0"/>
              <a:t>	“…prohibition tells Parker that he cannot undertake a 	generally safe medical treatment	that might be of 	clear benefit to him.  Under the former </a:t>
            </a:r>
            <a:r>
              <a:rPr lang="en-CA" sz="2000" i="1" dirty="0" smtClean="0"/>
              <a:t>Narcotic Control 	Act</a:t>
            </a:r>
            <a:r>
              <a:rPr lang="en-CA" sz="2000" dirty="0" smtClean="0"/>
              <a:t> there was no</a:t>
            </a:r>
            <a:r>
              <a:rPr lang="en-CA" sz="2000" dirty="0"/>
              <a:t> </a:t>
            </a:r>
            <a:r>
              <a:rPr lang="en-CA" sz="2000" dirty="0" smtClean="0"/>
              <a:t>procedure that he could effectively 	access that would allow him to grow or possess marijuana 	without threat of criminal sanction.”</a:t>
            </a:r>
          </a:p>
          <a:p>
            <a:endParaRPr lang="en-CA"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5" y="4581128"/>
            <a:ext cx="1376611" cy="2067872"/>
          </a:xfrm>
          <a:prstGeom prst="rect">
            <a:avLst/>
          </a:prstGeom>
        </p:spPr>
      </p:pic>
    </p:spTree>
    <p:extLst>
      <p:ext uri="{BB962C8B-B14F-4D97-AF65-F5344CB8AC3E}">
        <p14:creationId xmlns:p14="http://schemas.microsoft.com/office/powerpoint/2010/main" val="355334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A brief History of marijuana legislation in </a:t>
            </a:r>
            <a:r>
              <a:rPr lang="en-CA" dirty="0" err="1"/>
              <a:t>canada</a:t>
            </a:r>
            <a:endParaRPr lang="en-CA" dirty="0"/>
          </a:p>
        </p:txBody>
      </p:sp>
      <p:sp>
        <p:nvSpPr>
          <p:cNvPr id="3" name="Content Placeholder 2"/>
          <p:cNvSpPr>
            <a:spLocks noGrp="1"/>
          </p:cNvSpPr>
          <p:nvPr>
            <p:ph idx="1"/>
          </p:nvPr>
        </p:nvSpPr>
        <p:spPr/>
        <p:txBody>
          <a:bodyPr>
            <a:normAutofit lnSpcReduction="10000"/>
          </a:bodyPr>
          <a:lstStyle/>
          <a:p>
            <a:r>
              <a:rPr lang="en-CA" dirty="0" smtClean="0"/>
              <a:t>2001 – </a:t>
            </a:r>
            <a:r>
              <a:rPr lang="en-CA" i="1" dirty="0" smtClean="0"/>
              <a:t>Marihuana for Medical Access Regulations</a:t>
            </a:r>
            <a:endParaRPr lang="en-CA" dirty="0"/>
          </a:p>
          <a:p>
            <a:pPr lvl="2"/>
            <a:r>
              <a:rPr lang="en-CA" dirty="0"/>
              <a:t>Allowed prescription growth of marijuana</a:t>
            </a:r>
          </a:p>
          <a:p>
            <a:pPr lvl="2"/>
            <a:r>
              <a:rPr lang="en-CA" dirty="0"/>
              <a:t>Allowed authorized </a:t>
            </a:r>
            <a:r>
              <a:rPr lang="en-CA" dirty="0" smtClean="0"/>
              <a:t>growers to provide marijuana</a:t>
            </a:r>
            <a:endParaRPr lang="en-CA" dirty="0"/>
          </a:p>
          <a:p>
            <a:endParaRPr lang="en-CA" dirty="0" smtClean="0"/>
          </a:p>
          <a:p>
            <a:r>
              <a:rPr lang="en-CA" dirty="0" smtClean="0"/>
              <a:t>2012 – Harper government introduced mandatory minimum prison sentences for possessing specified amounts of marijuana or plants</a:t>
            </a:r>
          </a:p>
          <a:p>
            <a:pPr lvl="2"/>
            <a:r>
              <a:rPr lang="en-CA" dirty="0" smtClean="0"/>
              <a:t>Courts subsequently deemed law unconstitutional</a:t>
            </a:r>
          </a:p>
          <a:p>
            <a:endParaRPr lang="en-CA" dirty="0" smtClean="0"/>
          </a:p>
          <a:p>
            <a:r>
              <a:rPr lang="en-CA" dirty="0" smtClean="0"/>
              <a:t>2013 – </a:t>
            </a:r>
            <a:r>
              <a:rPr lang="en-CA" i="1" dirty="0" smtClean="0"/>
              <a:t>Marihuana for Medical Purposes Regulations</a:t>
            </a:r>
            <a:endParaRPr lang="en-CA" dirty="0" smtClean="0"/>
          </a:p>
          <a:p>
            <a:pPr lvl="2"/>
            <a:r>
              <a:rPr lang="en-CA" dirty="0" smtClean="0"/>
              <a:t>No more personal growing of marijuana</a:t>
            </a:r>
          </a:p>
          <a:p>
            <a:pPr lvl="2"/>
            <a:r>
              <a:rPr lang="en-CA" dirty="0" smtClean="0"/>
              <a:t>Commercial growers only / dried marijuana only</a:t>
            </a:r>
          </a:p>
          <a:p>
            <a:endParaRPr lang="en-CA" dirty="0" smtClean="0"/>
          </a:p>
        </p:txBody>
      </p:sp>
    </p:spTree>
    <p:extLst>
      <p:ext uri="{BB962C8B-B14F-4D97-AF65-F5344CB8AC3E}">
        <p14:creationId xmlns:p14="http://schemas.microsoft.com/office/powerpoint/2010/main" val="19265927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A brief History of marijuana legislation in </a:t>
            </a:r>
            <a:r>
              <a:rPr lang="en-CA" dirty="0" err="1"/>
              <a:t>canada</a:t>
            </a:r>
            <a:endParaRPr lang="en-CA" dirty="0"/>
          </a:p>
        </p:txBody>
      </p:sp>
      <p:sp>
        <p:nvSpPr>
          <p:cNvPr id="3" name="Content Placeholder 2"/>
          <p:cNvSpPr>
            <a:spLocks noGrp="1"/>
          </p:cNvSpPr>
          <p:nvPr>
            <p:ph idx="1"/>
          </p:nvPr>
        </p:nvSpPr>
        <p:spPr/>
        <p:txBody>
          <a:bodyPr/>
          <a:lstStyle/>
          <a:p>
            <a:r>
              <a:rPr lang="en-CA" dirty="0" smtClean="0"/>
              <a:t>2015 – City of Vancouver passed by-law forcing dispensaries (which remained illegal) to apply for licenses to operate</a:t>
            </a:r>
          </a:p>
          <a:p>
            <a:endParaRPr lang="en-CA" dirty="0"/>
          </a:p>
          <a:p>
            <a:r>
              <a:rPr lang="en-CA" i="1" dirty="0" smtClean="0"/>
              <a:t>R. v. Smith</a:t>
            </a:r>
            <a:r>
              <a:rPr lang="en-CA" dirty="0" smtClean="0"/>
              <a:t> – June 2015</a:t>
            </a:r>
          </a:p>
          <a:p>
            <a:pPr marL="982980" lvl="4">
              <a:buClr>
                <a:schemeClr val="accent1"/>
              </a:buClr>
            </a:pPr>
            <a:r>
              <a:rPr lang="en-CA" dirty="0"/>
              <a:t>Restricting legal access to dried marijuana is </a:t>
            </a:r>
            <a:r>
              <a:rPr lang="en-CA" dirty="0" smtClean="0"/>
              <a:t>unconstitutional</a:t>
            </a:r>
          </a:p>
          <a:p>
            <a:pPr marL="982980" lvl="4">
              <a:buClr>
                <a:schemeClr val="accent1"/>
              </a:buClr>
            </a:pPr>
            <a:r>
              <a:rPr lang="en-CA" dirty="0" smtClean="0"/>
              <a:t>Exemptions for cannabis oil and marijuana buds immediately issued by Ministry of Health</a:t>
            </a:r>
            <a:endParaRPr lang="en-CA" dirty="0"/>
          </a:p>
          <a:p>
            <a:endParaRPr lang="en-CA" dirty="0" smtClean="0"/>
          </a:p>
          <a:p>
            <a:r>
              <a:rPr lang="en-CA" i="1" dirty="0" smtClean="0"/>
              <a:t>Allard v. Canada</a:t>
            </a:r>
            <a:r>
              <a:rPr lang="en-CA" dirty="0" smtClean="0"/>
              <a:t> – February 2016</a:t>
            </a:r>
          </a:p>
          <a:p>
            <a:pPr lvl="3"/>
            <a:r>
              <a:rPr lang="en-CA" dirty="0" smtClean="0"/>
              <a:t>Requiring individuals to obtain marijuana only from licensed producers was unconstitutional, due to lack of “reasonable access”</a:t>
            </a:r>
          </a:p>
          <a:p>
            <a:endParaRPr lang="en-CA" dirty="0"/>
          </a:p>
          <a:p>
            <a:endParaRPr lang="en-CA" dirty="0" smtClean="0"/>
          </a:p>
          <a:p>
            <a:endParaRPr lang="en-CA" dirty="0" smtClean="0"/>
          </a:p>
        </p:txBody>
      </p:sp>
    </p:spTree>
    <p:extLst>
      <p:ext uri="{BB962C8B-B14F-4D97-AF65-F5344CB8AC3E}">
        <p14:creationId xmlns:p14="http://schemas.microsoft.com/office/powerpoint/2010/main" val="604921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Current legal regime</a:t>
            </a:r>
            <a:endParaRPr lang="en-CA" dirty="0"/>
          </a:p>
        </p:txBody>
      </p:sp>
      <p:sp>
        <p:nvSpPr>
          <p:cNvPr id="3" name="Content Placeholder 2"/>
          <p:cNvSpPr>
            <a:spLocks noGrp="1"/>
          </p:cNvSpPr>
          <p:nvPr>
            <p:ph idx="1"/>
          </p:nvPr>
        </p:nvSpPr>
        <p:spPr/>
        <p:txBody>
          <a:bodyPr/>
          <a:lstStyle/>
          <a:p>
            <a:r>
              <a:rPr lang="en-CA" i="1" dirty="0" smtClean="0"/>
              <a:t>Access to Cannabis for Medical Purposes Regulations</a:t>
            </a:r>
            <a:r>
              <a:rPr lang="en-CA" dirty="0" smtClean="0"/>
              <a:t> (effective Aug 24/16)</a:t>
            </a:r>
          </a:p>
          <a:p>
            <a:endParaRPr lang="en-CA" i="1" dirty="0"/>
          </a:p>
          <a:p>
            <a:r>
              <a:rPr lang="en-CA" dirty="0" smtClean="0"/>
              <a:t>A regulation under the </a:t>
            </a:r>
            <a:r>
              <a:rPr lang="en-CA" i="1" dirty="0" smtClean="0"/>
              <a:t>Controlled Drugs and Substances Act</a:t>
            </a:r>
            <a:endParaRPr lang="en-CA" dirty="0" smtClean="0"/>
          </a:p>
          <a:p>
            <a:endParaRPr lang="en-CA" dirty="0" smtClean="0"/>
          </a:p>
          <a:p>
            <a:r>
              <a:rPr lang="en-CA" dirty="0" smtClean="0"/>
              <a:t>Establishes a framework for commercial production by licensed producers of quality-controlled fresh or dried marijuana, cannabis oil, or starting materials (seeds and plants)</a:t>
            </a:r>
            <a:endParaRPr lang="en-CA" dirty="0"/>
          </a:p>
          <a:p>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5438458"/>
            <a:ext cx="1584176" cy="11588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5661248"/>
            <a:ext cx="1263392" cy="840945"/>
          </a:xfrm>
          <a:prstGeom prst="rect">
            <a:avLst/>
          </a:prstGeom>
        </p:spPr>
      </p:pic>
    </p:spTree>
    <p:extLst>
      <p:ext uri="{BB962C8B-B14F-4D97-AF65-F5344CB8AC3E}">
        <p14:creationId xmlns:p14="http://schemas.microsoft.com/office/powerpoint/2010/main" val="110673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Current legal regime</a:t>
            </a:r>
          </a:p>
        </p:txBody>
      </p:sp>
      <p:sp>
        <p:nvSpPr>
          <p:cNvPr id="3" name="Content Placeholder 2"/>
          <p:cNvSpPr>
            <a:spLocks noGrp="1"/>
          </p:cNvSpPr>
          <p:nvPr>
            <p:ph idx="1"/>
          </p:nvPr>
        </p:nvSpPr>
        <p:spPr/>
        <p:txBody>
          <a:bodyPr/>
          <a:lstStyle/>
          <a:p>
            <a:r>
              <a:rPr lang="en-CA" i="1" dirty="0" smtClean="0"/>
              <a:t>ACMPR</a:t>
            </a:r>
            <a:r>
              <a:rPr lang="en-CA" dirty="0" smtClean="0"/>
              <a:t> also sets out provisions for individuals to produce a limited amount of cannabis for their own medical purposes, or to designate someone else to produce for them</a:t>
            </a:r>
          </a:p>
          <a:p>
            <a:endParaRPr lang="en-CA" dirty="0"/>
          </a:p>
          <a:p>
            <a:r>
              <a:rPr lang="en-CA" dirty="0" smtClean="0"/>
              <a:t>Generally, 1 gram of dried marijuana for authorized daily use = 5 plants indoors or 2 plants outdoors</a:t>
            </a:r>
          </a:p>
          <a:p>
            <a:endParaRPr lang="en-CA" dirty="0" smtClean="0"/>
          </a:p>
          <a:p>
            <a:r>
              <a:rPr lang="en-CA" dirty="0" smtClean="0"/>
              <a:t>Why the distinction between indoor and outdoor plants?</a:t>
            </a:r>
            <a:endParaRPr lang="en-CA" dirty="0"/>
          </a:p>
          <a:p>
            <a:endParaRPr lang="en-CA" dirty="0"/>
          </a:p>
        </p:txBody>
      </p:sp>
    </p:spTree>
    <p:extLst>
      <p:ext uri="{BB962C8B-B14F-4D97-AF65-F5344CB8AC3E}">
        <p14:creationId xmlns:p14="http://schemas.microsoft.com/office/powerpoint/2010/main" val="41776822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593</TotalTime>
  <Words>1045</Words>
  <Application>Microsoft Office PowerPoint</Application>
  <PresentationFormat>On-screen Show (4:3)</PresentationFormat>
  <Paragraphs>136</Paragraphs>
  <Slides>24</Slides>
  <Notes>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Apothecary</vt:lpstr>
      <vt:lpstr>Acrobat Document</vt:lpstr>
      <vt:lpstr>Medical marijuana: the legal issues</vt:lpstr>
      <vt:lpstr>Topics</vt:lpstr>
      <vt:lpstr>A brief History of marijuana legislation in canada</vt:lpstr>
      <vt:lpstr>A brief History of marijuana legislation in canada</vt:lpstr>
      <vt:lpstr>A brief History of marijuana legislation in canada</vt:lpstr>
      <vt:lpstr>A brief History of marijuana legislation in canada</vt:lpstr>
      <vt:lpstr>A brief History of marijuana legislation in canada</vt:lpstr>
      <vt:lpstr>Current legal regime</vt:lpstr>
      <vt:lpstr>Current legal regime</vt:lpstr>
      <vt:lpstr>Indoor growing</vt:lpstr>
      <vt:lpstr>Outdoor growing</vt:lpstr>
      <vt:lpstr>Role of health care practitioners</vt:lpstr>
      <vt:lpstr>Role of health care practitioners</vt:lpstr>
      <vt:lpstr>Role of health care practitioners</vt:lpstr>
      <vt:lpstr>Where to Legally purchase?</vt:lpstr>
      <vt:lpstr>Where to Legally purchase?</vt:lpstr>
      <vt:lpstr>Where to Legally purchase?</vt:lpstr>
      <vt:lpstr>Where to purchase?</vt:lpstr>
      <vt:lpstr>Home growing</vt:lpstr>
      <vt:lpstr>Home growing</vt:lpstr>
      <vt:lpstr>Home growing</vt:lpstr>
      <vt:lpstr>Possession limits</vt:lpstr>
      <vt:lpstr>Law enforcement</vt:lpstr>
      <vt:lpstr>Medical marijuana: the legal issues</vt:lpstr>
    </vt:vector>
  </TitlesOfParts>
  <Company>Oatley Vigmond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Legal issues of medical marijuana</dc:title>
  <dc:creator>Adam Little</dc:creator>
  <cp:lastModifiedBy>Diana Rockbrune</cp:lastModifiedBy>
  <cp:revision>114</cp:revision>
  <dcterms:created xsi:type="dcterms:W3CDTF">2016-10-21T14:04:43Z</dcterms:created>
  <dcterms:modified xsi:type="dcterms:W3CDTF">2017-10-16T13:29:33Z</dcterms:modified>
</cp:coreProperties>
</file>