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8" r:id="rId2"/>
  </p:sldMasterIdLst>
  <p:notesMasterIdLst>
    <p:notesMasterId r:id="rId22"/>
  </p:notesMasterIdLst>
  <p:sldIdLst>
    <p:sldId id="256" r:id="rId3"/>
    <p:sldId id="322" r:id="rId4"/>
    <p:sldId id="323" r:id="rId5"/>
    <p:sldId id="324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6" r:id="rId15"/>
    <p:sldId id="337" r:id="rId16"/>
    <p:sldId id="334" r:id="rId17"/>
    <p:sldId id="340" r:id="rId18"/>
    <p:sldId id="341" r:id="rId19"/>
    <p:sldId id="342" r:id="rId20"/>
    <p:sldId id="339" r:id="rId21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E0A3"/>
    <a:srgbClr val="000000"/>
    <a:srgbClr val="FFFF00"/>
    <a:srgbClr val="467299"/>
    <a:srgbClr val="629DD1"/>
    <a:srgbClr val="C1D1EF"/>
    <a:srgbClr val="98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5" autoAdjust="0"/>
    <p:restoredTop sz="94660"/>
  </p:normalViewPr>
  <p:slideViewPr>
    <p:cSldViewPr>
      <p:cViewPr varScale="1">
        <p:scale>
          <a:sx n="103" d="100"/>
          <a:sy n="103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FA4656-0BA8-4E75-8618-4C68C86CE191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E0A00A-6C2B-460F-9BF2-3B516F23C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05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2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You treat so why do you care? Because you care about your patient All</a:t>
            </a:r>
            <a:r>
              <a:rPr lang="en-CA" baseline="0" dirty="0" smtClean="0"/>
              <a:t> things equal, rather help him achieve fair compensation. We work together. The first thing I tell my client is my first job is to </a:t>
            </a:r>
            <a:r>
              <a:rPr lang="en-CA" baseline="0" dirty="0" err="1" smtClean="0"/>
              <a:t>rehabiliate</a:t>
            </a:r>
            <a:r>
              <a:rPr lang="en-CA" baseline="0" dirty="0" smtClean="0"/>
              <a:t> them and make them better. Second is to maximize compensation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Just</a:t>
            </a:r>
            <a:r>
              <a:rPr lang="en-CA" baseline="0" dirty="0" smtClean="0"/>
              <a:t> a significant contributing factor – our cases are not trivial but some of our colleagues are ; collateral data and skepticism help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67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Opinions in records are </a:t>
            </a:r>
            <a:r>
              <a:rPr lang="en-CA" dirty="0" err="1" smtClean="0"/>
              <a:t>admissable</a:t>
            </a:r>
            <a:r>
              <a:rPr lang="en-CA" baseline="0" dirty="0" smtClean="0"/>
              <a:t> ; use for motivation, compliance, model </a:t>
            </a:r>
            <a:r>
              <a:rPr lang="en-CA" baseline="0" dirty="0" err="1" smtClean="0"/>
              <a:t>pt</a:t>
            </a:r>
            <a:r>
              <a:rPr lang="en-CA" baseline="0" dirty="0" smtClean="0"/>
              <a:t>; remember everything goes to everybody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Anticipate</a:t>
            </a:r>
            <a:r>
              <a:rPr lang="en-CA" baseline="0" dirty="0" smtClean="0"/>
              <a:t> a difference once o/s the </a:t>
            </a:r>
            <a:r>
              <a:rPr lang="en-CA" baseline="0" dirty="0" err="1" smtClean="0"/>
              <a:t>hx</a:t>
            </a:r>
            <a:r>
              <a:rPr lang="en-CA" baseline="0" dirty="0" smtClean="0"/>
              <a:t>; limit of N/P assessment; patients </a:t>
            </a:r>
            <a:r>
              <a:rPr lang="en-CA" baseline="0" dirty="0" err="1" smtClean="0"/>
              <a:t>misrecall</a:t>
            </a:r>
            <a:r>
              <a:rPr lang="en-CA" baseline="0" dirty="0" smtClean="0"/>
              <a:t> things, distort, confabulate and lie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Comper</a:t>
            </a:r>
            <a:r>
              <a:rPr lang="en-CA" dirty="0" smtClean="0"/>
              <a:t> regarding</a:t>
            </a:r>
            <a:r>
              <a:rPr lang="en-CA" baseline="0" dirty="0" smtClean="0"/>
              <a:t> Krystal “excellent recovery” I have been saying this for years at the </a:t>
            </a:r>
            <a:r>
              <a:rPr lang="en-CA" baseline="0" dirty="0" err="1" smtClean="0"/>
              <a:t>Comper</a:t>
            </a:r>
            <a:r>
              <a:rPr lang="en-CA" baseline="0" dirty="0" smtClean="0"/>
              <a:t> conference and he still does it! and he is forgetful, can’t focus and confabulates!</a:t>
            </a:r>
          </a:p>
          <a:p>
            <a:r>
              <a:rPr lang="en-CA" baseline="0" dirty="0" smtClean="0"/>
              <a:t>Importance of context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03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Double blind double cohort</a:t>
            </a:r>
            <a:r>
              <a:rPr lang="en-CA" baseline="0" dirty="0" smtClean="0"/>
              <a:t> meta analysis ; defence argument nothing wrong with Bob because most people with mild TBI get better!!! Studies show (example) </a:t>
            </a:r>
          </a:p>
          <a:p>
            <a:r>
              <a:rPr lang="en-CA" baseline="0" dirty="0" smtClean="0"/>
              <a:t>It is generally accepted in the medical community….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1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You may</a:t>
            </a:r>
            <a:r>
              <a:rPr lang="en-CA" baseline="0" dirty="0" smtClean="0"/>
              <a:t> or may not have an opportunity to hear. Can you say it is important to cross-reference this with family ; for the experts we will give you these to review; Snow ignores them and calls them advocacy.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49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Here is an example of someone</a:t>
            </a:r>
            <a:r>
              <a:rPr lang="en-CA" baseline="0" dirty="0" smtClean="0"/>
              <a:t> giving expert testimony How there was an objection to their testimony How they were qualified using the </a:t>
            </a:r>
            <a:r>
              <a:rPr lang="en-CA" baseline="0" dirty="0" err="1" smtClean="0"/>
              <a:t>voir</a:t>
            </a:r>
            <a:r>
              <a:rPr lang="en-CA" baseline="0" dirty="0" smtClean="0"/>
              <a:t> dire system and the dangers of asking a question of a witness to which you don’t know the answer.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A00A-6C2B-460F-9BF2-3B516F23C86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4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orizo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228600" y="4572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281AA-A21A-4C3D-BC61-9B38FBB2B0F2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B03A1-F121-41F8-B7CD-0B299B8EE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CE37C-768A-4291-83DC-924351596004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390E7-218E-45F3-8FFB-A7D60AB16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4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3C99-447B-48C2-A6ED-23EF6F7B7451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67FA7-8C39-4400-9B87-3AE5ED75C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4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I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Book Antiqua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Book Antiqua"/>
                </a:endParaRPr>
              </a:p>
            </p:txBody>
          </p:sp>
        </p:grpSp>
      </p:grpSp>
      <p:sp>
        <p:nvSpPr>
          <p:cNvPr id="13" name="AutoShape 17" descr="DR_NEWLOGO_COLOUR"/>
          <p:cNvSpPr>
            <a:spLocks noChangeAspect="1" noChangeArrowheads="1"/>
          </p:cNvSpPr>
          <p:nvPr userDrawn="1"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4" name="Picture 18" descr="DR_NEWLOGO_COLOUR"/>
          <p:cNvPicPr>
            <a:picLocks noChangeAspect="1" noChangeArrowheads="1"/>
          </p:cNvPicPr>
          <p:nvPr userDrawn="1"/>
        </p:nvPicPr>
        <p:blipFill>
          <a:blip r:embed="rId2"/>
          <a:srcRect t="18288" b="23165"/>
          <a:stretch>
            <a:fillRect/>
          </a:stretch>
        </p:blipFill>
        <p:spPr bwMode="auto">
          <a:xfrm>
            <a:off x="6606540" y="6080064"/>
            <a:ext cx="2537460" cy="777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711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79388" y="6092825"/>
            <a:ext cx="249237" cy="5508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7DB28-103B-43B1-9D63-845816959E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95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6563" y="6215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53B8-BBE2-4146-94E2-9083D050E0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67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BDC28-8E90-4B2A-AFC6-3AE63FD566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0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D1D22-AD8A-47AD-A05B-E1124E0A98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13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CEE2A-96D4-41D8-8D7B-E3C92C0320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39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008D7-7109-4626-84FC-1A9B6EC03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8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3591B-B025-4A88-8B7C-A14F7F1652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23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2B1F0-BF4C-4A5F-BCC9-F4431F3EAF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1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D2B33-63D7-4C56-A56D-C8EA573F0686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E9C8F-90BF-4864-BB4E-83350EFE9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89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39850-80D6-4EDC-B697-D76C0C3D65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56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48386-B4FA-4820-A918-3BB81F4BB7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35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5DB53-03BA-4B25-9203-F279D8F4E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94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8FAA-AF7D-49A8-AF13-EFFACF921E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0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58DEF-989B-423D-B92E-5409EDC97C99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DBDFE-C32D-4BA4-8BB3-27E2C12FA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3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F1161-5BF0-4039-A7B1-F4122E2AB560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8D846-0F0B-4740-B5F3-3922DBB34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8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F8D2C-5684-4326-92F2-478BA59F719E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6A4D6-49BA-4DBB-937D-0EA5B9B9E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5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182E4-18E1-4DEB-BCE8-85C3D4DE51BB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A7136-90AC-4542-A017-6B227C1EA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7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2A4E2-D1F0-4610-8176-D88EFD10B3E7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C1313-9857-4B80-8D7D-76209CC3B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13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57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1227"/>
            </a:gs>
            <a:gs pos="45000">
              <a:srgbClr val="00001A"/>
            </a:gs>
            <a:gs pos="80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814349A-0D67-4ACD-B0D7-DAA445D22FF0}" type="datetimeFigureOut">
              <a:rPr 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81F6836-417C-4A7A-A4CC-90DB857C5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6" r:id="rId8"/>
    <p:sldLayoutId id="2147483767" r:id="rId9"/>
    <p:sldLayoutId id="2147483763" r:id="rId10"/>
    <p:sldLayoutId id="21474837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4608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59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4608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08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Book Antiqua"/>
                </a:endParaRPr>
              </a:p>
            </p:txBody>
          </p:sp>
        </p:grp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4609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4609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DBB81B2-5C30-4544-B725-9844A84D3A70}" type="slidenum">
              <a:rPr lang="en-US">
                <a:solidFill>
                  <a:srgbClr val="000000"/>
                </a:solidFill>
                <a:latin typeface="Book Antiqu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4" name="Picture 18" descr="DR_NEWLOGO_COLOUR"/>
          <p:cNvPicPr>
            <a:picLocks noChangeAspect="1" noChangeArrowheads="1"/>
          </p:cNvPicPr>
          <p:nvPr/>
        </p:nvPicPr>
        <p:blipFill>
          <a:blip r:embed="rId14"/>
          <a:srcRect l="35528" t="24945" r="36283" b="50646"/>
          <a:stretch>
            <a:fillRect/>
          </a:stretch>
        </p:blipFill>
        <p:spPr bwMode="auto">
          <a:xfrm>
            <a:off x="8096849" y="5951240"/>
            <a:ext cx="1047151" cy="90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4393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Lucida Sans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Lucida Sans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Lucida Sans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Lucida Sans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58975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Challenges of Litigating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mild traumatic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brain injury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9595" y="5504180"/>
            <a:ext cx="2681605" cy="820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219200" y="4267200"/>
            <a:ext cx="6400800" cy="1752600"/>
          </a:xfrm>
        </p:spPr>
        <p:txBody>
          <a:bodyPr>
            <a:normAutofit/>
          </a:bodyPr>
          <a:lstStyle/>
          <a:p>
            <a:pPr eaLnBrk="1" fontAlgn="auto" hangingPunct="1">
              <a:buFont typeface="Arial" pitchFamily="34" charset="0"/>
              <a:buNone/>
              <a:defRPr/>
            </a:pPr>
            <a:endParaRPr lang="en-US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Brian M. Cameron</a:t>
            </a:r>
            <a:endParaRPr lang="en-US" sz="2000" dirty="0" smtClean="0"/>
          </a:p>
          <a:p>
            <a:pPr eaLnBrk="1" fontAlgn="auto" hangingPunct="1">
              <a:buFont typeface="Arial" pitchFamily="34" charset="0"/>
              <a:buNone/>
              <a:defRPr/>
            </a:pPr>
            <a:r>
              <a:rPr lang="en-US" sz="2000" dirty="0" smtClean="0"/>
              <a:t>Sudbury – October 2017</a:t>
            </a:r>
            <a:endParaRPr lang="en-US" sz="2000" dirty="0" smtClean="0"/>
          </a:p>
          <a:p>
            <a:pPr eaLnBrk="1" fontAlgn="auto" hangingPunct="1">
              <a:buFont typeface="Arial" pitchFamily="34" charset="0"/>
              <a:buNone/>
              <a:defRPr/>
            </a:pP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7620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5794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Terms/Phrases Which Might be Misconstrued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600200"/>
            <a:ext cx="7924800" cy="4114800"/>
          </a:xfrm>
        </p:spPr>
        <p:txBody>
          <a:bodyPr>
            <a:normAutofit/>
          </a:bodyPr>
          <a:lstStyle/>
          <a:p>
            <a:pPr lvl="0"/>
            <a:r>
              <a:rPr lang="en-CA" sz="3600" dirty="0"/>
              <a:t>Patient </a:t>
            </a:r>
            <a:r>
              <a:rPr lang="en-CA" sz="3600" dirty="0" smtClean="0"/>
              <a:t>has </a:t>
            </a:r>
            <a:r>
              <a:rPr lang="en-CA" sz="3600" dirty="0"/>
              <a:t>made a good “recovery”, patient is “better”</a:t>
            </a:r>
            <a:endParaRPr lang="en-CA" sz="3600" i="1" dirty="0"/>
          </a:p>
        </p:txBody>
      </p:sp>
    </p:spTree>
    <p:extLst>
      <p:ext uri="{BB962C8B-B14F-4D97-AF65-F5344CB8AC3E}">
        <p14:creationId xmlns:p14="http://schemas.microsoft.com/office/powerpoint/2010/main" val="21829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4572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Collateral Documentation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447800"/>
            <a:ext cx="7924800" cy="4114800"/>
          </a:xfrm>
        </p:spPr>
        <p:txBody>
          <a:bodyPr>
            <a:normAutofit/>
          </a:bodyPr>
          <a:lstStyle/>
          <a:p>
            <a:pPr lvl="0"/>
            <a:r>
              <a:rPr lang="en-CA" sz="3600" dirty="0"/>
              <a:t>Pre-ax records</a:t>
            </a:r>
          </a:p>
          <a:p>
            <a:pPr lvl="0"/>
            <a:r>
              <a:rPr lang="en-CA" sz="3600" dirty="0"/>
              <a:t>Will-say statements</a:t>
            </a:r>
          </a:p>
          <a:p>
            <a:pPr lvl="0"/>
            <a:endParaRPr lang="en-CA" sz="3600" i="1" dirty="0"/>
          </a:p>
        </p:txBody>
      </p:sp>
    </p:spTree>
    <p:extLst>
      <p:ext uri="{BB962C8B-B14F-4D97-AF65-F5344CB8AC3E}">
        <p14:creationId xmlns:p14="http://schemas.microsoft.com/office/powerpoint/2010/main" val="13596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9906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Authoritative Studies/Literature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9906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 the Before and After</a:t>
            </a:r>
            <a:b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Functionality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0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9906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the Importance of the Evidence of Lay Witnesses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3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4572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 Good Witness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447800"/>
            <a:ext cx="7924800" cy="4114800"/>
          </a:xfrm>
        </p:spPr>
        <p:txBody>
          <a:bodyPr>
            <a:normAutofit/>
          </a:bodyPr>
          <a:lstStyle/>
          <a:p>
            <a:pPr lvl="0"/>
            <a:r>
              <a:rPr lang="en-CA" sz="3600" dirty="0"/>
              <a:t>Be objective</a:t>
            </a:r>
          </a:p>
          <a:p>
            <a:pPr lvl="0"/>
            <a:r>
              <a:rPr lang="en-CA" sz="3600" dirty="0"/>
              <a:t>Do not advocate</a:t>
            </a:r>
          </a:p>
          <a:p>
            <a:pPr lvl="0"/>
            <a:r>
              <a:rPr lang="en-CA" sz="3600" dirty="0"/>
              <a:t>Speak to the jury in simple </a:t>
            </a:r>
            <a:r>
              <a:rPr lang="en-CA" sz="3600" dirty="0" smtClean="0"/>
              <a:t>terms</a:t>
            </a:r>
          </a:p>
          <a:p>
            <a:pPr lvl="0"/>
            <a:r>
              <a:rPr lang="en-CA" sz="3600" dirty="0" smtClean="0"/>
              <a:t>Embrace demonstrative evidence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3596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85800"/>
            <a:ext cx="687272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85800"/>
            <a:ext cx="687272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533400"/>
            <a:ext cx="687272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 Cousin Vinny Captu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762000"/>
            <a:ext cx="68516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4572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ctr"/>
            <a:r>
              <a:rPr lang="en-CA" sz="40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Objective</a:t>
            </a:r>
            <a:endParaRPr lang="en-CA" sz="40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447800"/>
            <a:ext cx="7924800" cy="4114800"/>
          </a:xfrm>
        </p:spPr>
        <p:txBody>
          <a:bodyPr>
            <a:normAutofit/>
          </a:bodyPr>
          <a:lstStyle/>
          <a:p>
            <a:pPr lvl="0"/>
            <a:r>
              <a:rPr lang="en-CA" sz="3600" dirty="0"/>
              <a:t>Assist the patient/client </a:t>
            </a:r>
            <a:r>
              <a:rPr lang="en-CA" sz="3600" dirty="0" smtClean="0"/>
              <a:t>in achieving </a:t>
            </a:r>
            <a:r>
              <a:rPr lang="en-CA" sz="3600" dirty="0"/>
              <a:t>fair compensation for their injury</a:t>
            </a:r>
          </a:p>
          <a:p>
            <a:pPr lvl="0"/>
            <a:r>
              <a:rPr lang="en-CA" sz="3600" dirty="0"/>
              <a:t>Understand the challenges we face</a:t>
            </a:r>
          </a:p>
          <a:p>
            <a:pPr lvl="0"/>
            <a:r>
              <a:rPr lang="en-CA" sz="3600" dirty="0"/>
              <a:t>Provide guidance in how you can assist the patient/client</a:t>
            </a:r>
          </a:p>
        </p:txBody>
      </p:sp>
    </p:spTree>
    <p:extLst>
      <p:ext uri="{BB962C8B-B14F-4D97-AF65-F5344CB8AC3E}">
        <p14:creationId xmlns:p14="http://schemas.microsoft.com/office/powerpoint/2010/main" val="25102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4572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ctr"/>
            <a:r>
              <a:rPr lang="en-CA" sz="40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Challenges</a:t>
            </a:r>
            <a:endParaRPr lang="en-CA" sz="40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447800"/>
            <a:ext cx="7924800" cy="41148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CA" sz="3600" dirty="0"/>
              <a:t>No positive imaging </a:t>
            </a:r>
          </a:p>
          <a:p>
            <a:pPr lvl="0"/>
            <a:r>
              <a:rPr lang="en-CA" sz="3600" dirty="0" smtClean="0"/>
              <a:t>Sometimes minimal </a:t>
            </a:r>
            <a:r>
              <a:rPr lang="en-CA" sz="3600" dirty="0"/>
              <a:t>property damage</a:t>
            </a:r>
          </a:p>
          <a:p>
            <a:pPr lvl="0"/>
            <a:r>
              <a:rPr lang="en-CA" sz="3600" dirty="0"/>
              <a:t>Patient looks and sounds normal</a:t>
            </a:r>
          </a:p>
          <a:p>
            <a:pPr lvl="0"/>
            <a:r>
              <a:rPr lang="en-CA" sz="3600" dirty="0"/>
              <a:t>Patient may be in denial</a:t>
            </a:r>
          </a:p>
          <a:p>
            <a:r>
              <a:rPr lang="en-CA" sz="3600" dirty="0"/>
              <a:t>There may be issues of co-morbidity (emotionality and/or longstanding personality issues…) </a:t>
            </a:r>
            <a:endParaRPr lang="en-CA" sz="3600" i="1" dirty="0"/>
          </a:p>
        </p:txBody>
      </p:sp>
    </p:spTree>
    <p:extLst>
      <p:ext uri="{BB962C8B-B14F-4D97-AF65-F5344CB8AC3E}">
        <p14:creationId xmlns:p14="http://schemas.microsoft.com/office/powerpoint/2010/main" val="62912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4572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ctr"/>
            <a:r>
              <a:rPr lang="en-CA" sz="40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Defences</a:t>
            </a:r>
            <a:endParaRPr lang="en-CA" sz="40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219200"/>
            <a:ext cx="7924800" cy="47244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CA" sz="3600" dirty="0"/>
              <a:t>Any impairment flows from pre-morbid, long-standing emotional problems</a:t>
            </a:r>
          </a:p>
          <a:p>
            <a:pPr lvl="0"/>
            <a:r>
              <a:rPr lang="en-CA" sz="3600" dirty="0"/>
              <a:t>Any impairment flows from some other event </a:t>
            </a:r>
            <a:r>
              <a:rPr lang="en-CA" sz="3600" dirty="0" smtClean="0"/>
              <a:t>which </a:t>
            </a:r>
            <a:r>
              <a:rPr lang="en-CA" sz="3600" dirty="0"/>
              <a:t>occurred pre or post </a:t>
            </a:r>
            <a:r>
              <a:rPr lang="en-CA" sz="3600" dirty="0" smtClean="0"/>
              <a:t>collision</a:t>
            </a:r>
            <a:endParaRPr lang="en-CA" sz="3600" dirty="0"/>
          </a:p>
          <a:p>
            <a:pPr lvl="0"/>
            <a:r>
              <a:rPr lang="en-CA" sz="3600" dirty="0"/>
              <a:t>If there was an injury, it was trivial, and any ongoing impairment is the result of an emotional </a:t>
            </a:r>
            <a:r>
              <a:rPr lang="en-CA" sz="3600" dirty="0" smtClean="0"/>
              <a:t>reaction</a:t>
            </a:r>
            <a:endParaRPr lang="en-CA" sz="3600" dirty="0"/>
          </a:p>
          <a:p>
            <a:pPr lvl="0"/>
            <a:r>
              <a:rPr lang="en-CA" sz="3600" dirty="0"/>
              <a:t>The plaintiff is malingering</a:t>
            </a:r>
          </a:p>
          <a:p>
            <a:r>
              <a:rPr lang="en-CA" sz="3600" dirty="0"/>
              <a:t>The plaintiff is the subject of iatrogenic factors perpetuated by the idiots at TRI</a:t>
            </a:r>
            <a:endParaRPr lang="en-CA" sz="3600" i="1" dirty="0"/>
          </a:p>
        </p:txBody>
      </p:sp>
    </p:spTree>
    <p:extLst>
      <p:ext uri="{BB962C8B-B14F-4D97-AF65-F5344CB8AC3E}">
        <p14:creationId xmlns:p14="http://schemas.microsoft.com/office/powerpoint/2010/main" val="569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4572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How Jurors Think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447800"/>
            <a:ext cx="7924800" cy="4114800"/>
          </a:xfrm>
        </p:spPr>
        <p:txBody>
          <a:bodyPr>
            <a:normAutofit/>
          </a:bodyPr>
          <a:lstStyle/>
          <a:p>
            <a:pPr lvl="0"/>
            <a:r>
              <a:rPr lang="en-CA" sz="3600" dirty="0" smtClean="0"/>
              <a:t>Skeptical</a:t>
            </a:r>
            <a:endParaRPr lang="en-CA" sz="3600" dirty="0"/>
          </a:p>
          <a:p>
            <a:pPr lvl="0"/>
            <a:r>
              <a:rPr lang="en-CA" sz="3600" dirty="0"/>
              <a:t>Imaging is infallible (the CSI effect)</a:t>
            </a:r>
          </a:p>
          <a:p>
            <a:pPr lvl="0"/>
            <a:r>
              <a:rPr lang="en-CA" sz="3600" dirty="0"/>
              <a:t>Plaintiff looks fine</a:t>
            </a:r>
          </a:p>
          <a:p>
            <a:r>
              <a:rPr lang="en-CA" sz="3600" dirty="0"/>
              <a:t>The Plaintiff’s lawyer has no credibility and is trying to get rich</a:t>
            </a:r>
            <a:endParaRPr lang="en-CA" sz="3600" i="1" dirty="0"/>
          </a:p>
        </p:txBody>
      </p:sp>
    </p:spTree>
    <p:extLst>
      <p:ext uri="{BB962C8B-B14F-4D97-AF65-F5344CB8AC3E}">
        <p14:creationId xmlns:p14="http://schemas.microsoft.com/office/powerpoint/2010/main" val="33842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4572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295400"/>
            <a:ext cx="7924800" cy="47244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CA" sz="3600" dirty="0"/>
              <a:t>Depends on whether you are </a:t>
            </a:r>
            <a:r>
              <a:rPr lang="en-CA" sz="3600" dirty="0" smtClean="0"/>
              <a:t>a treating </a:t>
            </a:r>
            <a:r>
              <a:rPr lang="en-CA" sz="3600" dirty="0"/>
              <a:t>or </a:t>
            </a:r>
            <a:r>
              <a:rPr lang="en-CA" sz="3600" dirty="0" smtClean="0"/>
              <a:t>medical/legal </a:t>
            </a:r>
            <a:r>
              <a:rPr lang="en-CA" sz="3600" dirty="0"/>
              <a:t>expert or both</a:t>
            </a:r>
          </a:p>
          <a:p>
            <a:pPr lvl="0"/>
            <a:r>
              <a:rPr lang="en-CA" sz="3600" dirty="0"/>
              <a:t>Be mindful of accident-related information (accident report, ambulance call report, damage photographs…)</a:t>
            </a:r>
          </a:p>
          <a:p>
            <a:pPr lvl="0"/>
            <a:r>
              <a:rPr lang="en-CA" sz="3600" dirty="0"/>
              <a:t>Pay attention  to early entries( LOC, diminished GCS)</a:t>
            </a:r>
          </a:p>
          <a:p>
            <a:pPr lvl="0"/>
            <a:r>
              <a:rPr lang="en-CA" sz="3600" dirty="0"/>
              <a:t>Chart detailed information/observations (pain, memory, cognition, dizziness…)</a:t>
            </a:r>
          </a:p>
          <a:p>
            <a:r>
              <a:rPr lang="en-CA" sz="3600" dirty="0"/>
              <a:t>Seek out information </a:t>
            </a:r>
            <a:r>
              <a:rPr lang="en-CA" sz="3600" dirty="0" smtClean="0"/>
              <a:t>from </a:t>
            </a:r>
            <a:r>
              <a:rPr lang="en-CA" sz="3600" dirty="0"/>
              <a:t>collateral sources</a:t>
            </a:r>
            <a:endParaRPr lang="en-CA" sz="3600" i="1" dirty="0"/>
          </a:p>
        </p:txBody>
      </p:sp>
    </p:spTree>
    <p:extLst>
      <p:ext uri="{BB962C8B-B14F-4D97-AF65-F5344CB8AC3E}">
        <p14:creationId xmlns:p14="http://schemas.microsoft.com/office/powerpoint/2010/main" val="21829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13716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503238"/>
            <a:ext cx="8382000" cy="14017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that Accident Related</a:t>
            </a:r>
            <a:b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Impairments Need Not be the Sole Cause of the Problem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2133600"/>
            <a:ext cx="7924800" cy="4114800"/>
          </a:xfrm>
        </p:spPr>
        <p:txBody>
          <a:bodyPr>
            <a:normAutofit/>
          </a:bodyPr>
          <a:lstStyle/>
          <a:p>
            <a:pPr lvl="0"/>
            <a:r>
              <a:rPr lang="en-CA" sz="3600" dirty="0"/>
              <a:t>Did the crash play a significant contributory role?</a:t>
            </a:r>
          </a:p>
          <a:p>
            <a:pPr lvl="0"/>
            <a:r>
              <a:rPr lang="en-CA" sz="3600" dirty="0"/>
              <a:t>Acknowledge non-accident related contributory </a:t>
            </a:r>
            <a:r>
              <a:rPr lang="en-CA" sz="3600" dirty="0" smtClean="0"/>
              <a:t>issues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1829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4572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Wary of the Patient in Denial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447800"/>
            <a:ext cx="7924800" cy="4114800"/>
          </a:xfrm>
        </p:spPr>
        <p:txBody>
          <a:bodyPr>
            <a:normAutofit/>
          </a:bodyPr>
          <a:lstStyle/>
          <a:p>
            <a:pPr lvl="0"/>
            <a:r>
              <a:rPr lang="en-CA" sz="3600" dirty="0"/>
              <a:t>Seek out evidence of real world function</a:t>
            </a:r>
          </a:p>
          <a:p>
            <a:pPr lvl="0"/>
            <a:r>
              <a:rPr lang="en-CA" sz="3600" dirty="0"/>
              <a:t>Don’t always accept what the patient is telling you</a:t>
            </a:r>
          </a:p>
          <a:p>
            <a:r>
              <a:rPr lang="en-CA" sz="3600" dirty="0"/>
              <a:t>Be wary of the malingerer</a:t>
            </a:r>
            <a:endParaRPr lang="en-CA" sz="3600" i="1" dirty="0"/>
          </a:p>
        </p:txBody>
      </p:sp>
    </p:spTree>
    <p:extLst>
      <p:ext uri="{BB962C8B-B14F-4D97-AF65-F5344CB8AC3E}">
        <p14:creationId xmlns:p14="http://schemas.microsoft.com/office/powerpoint/2010/main" val="21829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52400" y="11430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960438"/>
            <a:ext cx="8382000" cy="715962"/>
          </a:xfrm>
        </p:spPr>
        <p:txBody>
          <a:bodyPr/>
          <a:lstStyle/>
          <a:p>
            <a:pPr algn="ctr"/>
            <a:r>
              <a:rPr lang="en-CA" sz="3600" b="1" cap="none" dirty="0" smtClean="0">
                <a:solidFill>
                  <a:srgbClr val="FFE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Appropriate Recommendations for Short, Medium and long Term Care</a:t>
            </a:r>
            <a:endParaRPr lang="en-CA" sz="3600" b="1" cap="none" dirty="0">
              <a:solidFill>
                <a:srgbClr val="FFE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981200"/>
            <a:ext cx="7924800" cy="4114800"/>
          </a:xfrm>
        </p:spPr>
        <p:txBody>
          <a:bodyPr>
            <a:normAutofit/>
          </a:bodyPr>
          <a:lstStyle/>
          <a:p>
            <a:pPr lvl="0"/>
            <a:r>
              <a:rPr lang="en-CA" sz="3600" dirty="0"/>
              <a:t>(Neuropsychological evaluation, in-home O.T. assessment, ENT evaluation…)</a:t>
            </a:r>
            <a:endParaRPr lang="en-CA" sz="3600" i="1" dirty="0"/>
          </a:p>
        </p:txBody>
      </p:sp>
    </p:spTree>
    <p:extLst>
      <p:ext uri="{BB962C8B-B14F-4D97-AF65-F5344CB8AC3E}">
        <p14:creationId xmlns:p14="http://schemas.microsoft.com/office/powerpoint/2010/main" val="21829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Horizo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WO OT 613a pre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51D93"/>
      </a:accent1>
      <a:accent2>
        <a:srgbClr val="92D050"/>
      </a:accent2>
      <a:accent3>
        <a:srgbClr val="FFFFFF"/>
      </a:accent3>
      <a:accent4>
        <a:srgbClr val="000000"/>
      </a:accent4>
      <a:accent5>
        <a:srgbClr val="C00000"/>
      </a:accent5>
      <a:accent6>
        <a:srgbClr val="051D93"/>
      </a:accent6>
      <a:hlink>
        <a:srgbClr val="5A84D8"/>
      </a:hlink>
      <a:folHlink>
        <a:srgbClr val="C0000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R Templat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 Templat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 Templat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 Templat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 Templat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 Templat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 Templat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 Templat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 Templat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 Templat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R Template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F658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ABB8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1287</TotalTime>
  <Words>636</Words>
  <Application>Microsoft Office PowerPoint</Application>
  <PresentationFormat>On-screen Show (4:3)</PresentationFormat>
  <Paragraphs>72</Paragraphs>
  <Slides>19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Horizon</vt:lpstr>
      <vt:lpstr>UWO OT 613a pres</vt:lpstr>
      <vt:lpstr>Challenges of Litigating mild traumatic brain injury</vt:lpstr>
      <vt:lpstr>The Objective</vt:lpstr>
      <vt:lpstr>The Challenges</vt:lpstr>
      <vt:lpstr>Standard Defences</vt:lpstr>
      <vt:lpstr>Understand How Jurors Think</vt:lpstr>
      <vt:lpstr>Strategies</vt:lpstr>
      <vt:lpstr>Understand that Accident Related Impairments Need Not be the Sole Cause of the Problem</vt:lpstr>
      <vt:lpstr>Be Wary of the Patient in Denial</vt:lpstr>
      <vt:lpstr>Make Appropriate Recommendations for Short, Medium and long Term Care</vt:lpstr>
      <vt:lpstr>Avoid Terms/Phrases Which Might be Misconstrued</vt:lpstr>
      <vt:lpstr>Review Collateral Documentation</vt:lpstr>
      <vt:lpstr>Reference Authoritative Studies/Literature</vt:lpstr>
      <vt:lpstr>Contrast the Before and After Functionality</vt:lpstr>
      <vt:lpstr>Stress the Importance of the Evidence of Lay Witnesses</vt:lpstr>
      <vt:lpstr>Be a Good Witness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TEN LTD TIPS</dc:title>
  <dc:creator>Ms. Terry O'Sullivan</dc:creator>
  <cp:lastModifiedBy>Diana Rockbrune</cp:lastModifiedBy>
  <cp:revision>85</cp:revision>
  <dcterms:created xsi:type="dcterms:W3CDTF">2011-01-24T14:47:42Z</dcterms:created>
  <dcterms:modified xsi:type="dcterms:W3CDTF">2017-10-30T21:08:34Z</dcterms:modified>
</cp:coreProperties>
</file>