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16"/>
  </p:notesMasterIdLst>
  <p:sldIdLst>
    <p:sldId id="510" r:id="rId2"/>
    <p:sldId id="454" r:id="rId3"/>
    <p:sldId id="512" r:id="rId4"/>
    <p:sldId id="513" r:id="rId5"/>
    <p:sldId id="514" r:id="rId6"/>
    <p:sldId id="516" r:id="rId7"/>
    <p:sldId id="518" r:id="rId8"/>
    <p:sldId id="521" r:id="rId9"/>
    <p:sldId id="520" r:id="rId10"/>
    <p:sldId id="522" r:id="rId11"/>
    <p:sldId id="523" r:id="rId12"/>
    <p:sldId id="492" r:id="rId13"/>
    <p:sldId id="524" r:id="rId14"/>
    <p:sldId id="511" r:id="rId15"/>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5pPr>
    <a:lvl6pPr marL="2286000" algn="l" defTabSz="914400" rtl="0" eaLnBrk="1" latinLnBrk="0" hangingPunct="1">
      <a:defRPr sz="2400" kern="1200">
        <a:solidFill>
          <a:schemeClr val="tx1"/>
        </a:solidFill>
        <a:latin typeface="Verdana" pitchFamily="34" charset="0"/>
        <a:ea typeface="ＭＳ Ｐゴシック" charset="-128"/>
        <a:cs typeface="+mn-cs"/>
      </a:defRPr>
    </a:lvl6pPr>
    <a:lvl7pPr marL="2743200" algn="l" defTabSz="914400" rtl="0" eaLnBrk="1" latinLnBrk="0" hangingPunct="1">
      <a:defRPr sz="2400" kern="1200">
        <a:solidFill>
          <a:schemeClr val="tx1"/>
        </a:solidFill>
        <a:latin typeface="Verdana" pitchFamily="34" charset="0"/>
        <a:ea typeface="ＭＳ Ｐゴシック" charset="-128"/>
        <a:cs typeface="+mn-cs"/>
      </a:defRPr>
    </a:lvl7pPr>
    <a:lvl8pPr marL="3200400" algn="l" defTabSz="914400" rtl="0" eaLnBrk="1" latinLnBrk="0" hangingPunct="1">
      <a:defRPr sz="2400" kern="1200">
        <a:solidFill>
          <a:schemeClr val="tx1"/>
        </a:solidFill>
        <a:latin typeface="Verdana" pitchFamily="34" charset="0"/>
        <a:ea typeface="ＭＳ Ｐゴシック" charset="-128"/>
        <a:cs typeface="+mn-cs"/>
      </a:defRPr>
    </a:lvl8pPr>
    <a:lvl9pPr marL="3657600" algn="l" defTabSz="914400" rtl="0" eaLnBrk="1" latinLnBrk="0" hangingPunct="1">
      <a:defRPr sz="2400"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000000"/>
    <a:srgbClr val="8E7F72"/>
    <a:srgbClr val="FFFFCC"/>
    <a:srgbClr val="FFFF99"/>
    <a:srgbClr val="797061"/>
    <a:srgbClr val="8E84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94777" autoAdjust="0"/>
  </p:normalViewPr>
  <p:slideViewPr>
    <p:cSldViewPr>
      <p:cViewPr>
        <p:scale>
          <a:sx n="70" d="100"/>
          <a:sy n="70" d="100"/>
        </p:scale>
        <p:origin x="-1142"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9507" name="Rectangle 3"/>
          <p:cNvSpPr>
            <a:spLocks noGrp="1" noChangeArrowheads="1"/>
          </p:cNvSpPr>
          <p:nvPr>
            <p:ph type="dt" idx="1"/>
          </p:nvPr>
        </p:nvSpPr>
        <p:spPr bwMode="auto">
          <a:xfrm>
            <a:off x="3970938"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9509" name="Rectangle 5"/>
          <p:cNvSpPr>
            <a:spLocks noGrp="1" noChangeArrowheads="1"/>
          </p:cNvSpPr>
          <p:nvPr>
            <p:ph type="body" sz="quarter" idx="3"/>
          </p:nvPr>
        </p:nvSpPr>
        <p:spPr bwMode="auto">
          <a:xfrm>
            <a:off x="701040" y="4387136"/>
            <a:ext cx="560832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9511" name="Rectangle 7"/>
          <p:cNvSpPr>
            <a:spLocks noGrp="1" noChangeArrowheads="1"/>
          </p:cNvSpPr>
          <p:nvPr>
            <p:ph type="sldNum" sz="quarter" idx="5"/>
          </p:nvPr>
        </p:nvSpPr>
        <p:spPr bwMode="auto">
          <a:xfrm>
            <a:off x="3970938"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eaLnBrk="1" hangingPunct="1">
              <a:defRPr sz="1200">
                <a:latin typeface="Arial" charset="0"/>
              </a:defRPr>
            </a:lvl1pPr>
          </a:lstStyle>
          <a:p>
            <a:pPr>
              <a:defRPr/>
            </a:pPr>
            <a:fld id="{62009992-C14A-4481-AEB3-C43D997565DF}" type="slidenum">
              <a:rPr lang="en-US"/>
              <a:pPr>
                <a:defRPr/>
              </a:pPr>
              <a:t>‹#›</a:t>
            </a:fld>
            <a:endParaRPr lang="en-US"/>
          </a:p>
        </p:txBody>
      </p:sp>
    </p:spTree>
    <p:extLst>
      <p:ext uri="{BB962C8B-B14F-4D97-AF65-F5344CB8AC3E}">
        <p14:creationId xmlns:p14="http://schemas.microsoft.com/office/powerpoint/2010/main" val="2334220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a:t>
            </a:fld>
            <a:endParaRPr lang="en-US"/>
          </a:p>
        </p:txBody>
      </p:sp>
    </p:spTree>
    <p:extLst>
      <p:ext uri="{BB962C8B-B14F-4D97-AF65-F5344CB8AC3E}">
        <p14:creationId xmlns:p14="http://schemas.microsoft.com/office/powerpoint/2010/main" val="1750487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 we</a:t>
            </a:r>
            <a:r>
              <a:rPr lang="en-US" baseline="0" dirty="0" smtClean="0"/>
              <a:t> comment to the fact that we anticipate the people in the room have likely attended at many conferences, seminars and workshops over the course of the past 18-months which have highlighted the new definitions. Acknowledge that we recognize they likely still somewhat uncomfortable with the definitions given the extent of the revisions and the new level of detail involved for each criterion.  Note that we won’t focus on the definitions themselves for today’s purposes but invite they visit our website or contact us with any questions.</a:t>
            </a:r>
            <a:endParaRPr lang="en-US"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a:t>
            </a:fld>
            <a:endParaRPr lang="en-US"/>
          </a:p>
        </p:txBody>
      </p:sp>
    </p:spTree>
    <p:extLst>
      <p:ext uri="{BB962C8B-B14F-4D97-AF65-F5344CB8AC3E}">
        <p14:creationId xmlns:p14="http://schemas.microsoft.com/office/powerpoint/2010/main" val="3552485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12</a:t>
            </a:fld>
            <a:endParaRPr lang="en-US"/>
          </a:p>
        </p:txBody>
      </p:sp>
    </p:spTree>
    <p:extLst>
      <p:ext uri="{BB962C8B-B14F-4D97-AF65-F5344CB8AC3E}">
        <p14:creationId xmlns:p14="http://schemas.microsoft.com/office/powerpoint/2010/main" val="344390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13</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14</a:t>
            </a:fld>
            <a:endParaRPr lang="en-US"/>
          </a:p>
        </p:txBody>
      </p:sp>
    </p:spTree>
    <p:extLst>
      <p:ext uri="{BB962C8B-B14F-4D97-AF65-F5344CB8AC3E}">
        <p14:creationId xmlns:p14="http://schemas.microsoft.com/office/powerpoint/2010/main" val="1750487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0838" name="Rectangle 6"/>
          <p:cNvSpPr>
            <a:spLocks noGrp="1" noChangeArrowheads="1"/>
          </p:cNvSpPr>
          <p:nvPr>
            <p:ph type="ctrTitle"/>
          </p:nvPr>
        </p:nvSpPr>
        <p:spPr>
          <a:xfrm>
            <a:off x="762000" y="2057400"/>
            <a:ext cx="7772400" cy="1600200"/>
          </a:xfrm>
          <a:effectLst>
            <a:outerShdw dist="35921" dir="2700000" algn="ctr" rotWithShape="0">
              <a:srgbClr val="000000">
                <a:alpha val="20000"/>
              </a:srgbClr>
            </a:outerShdw>
          </a:effectLst>
        </p:spPr>
        <p:txBody>
          <a:bodyPr/>
          <a:lstStyle>
            <a:lvl1pPr>
              <a:defRPr sz="4800"/>
            </a:lvl1pPr>
          </a:lstStyle>
          <a:p>
            <a:pPr lvl="0"/>
            <a:r>
              <a:rPr lang="en-US" noProof="0" smtClean="0"/>
              <a:t>Click to edit Master title style</a:t>
            </a:r>
          </a:p>
        </p:txBody>
      </p:sp>
      <p:sp>
        <p:nvSpPr>
          <p:cNvPr id="120839" name="Rectangle 7"/>
          <p:cNvSpPr>
            <a:spLocks noGrp="1" noChangeArrowheads="1"/>
          </p:cNvSpPr>
          <p:nvPr>
            <p:ph type="subTitle" idx="1"/>
          </p:nvPr>
        </p:nvSpPr>
        <p:spPr>
          <a:xfrm>
            <a:off x="790575" y="3657600"/>
            <a:ext cx="7772400" cy="1143000"/>
          </a:xfrm>
          <a:effectLst>
            <a:outerShdw dist="35921" dir="2700000" algn="ctr" rotWithShape="0">
              <a:srgbClr val="000000"/>
            </a:outerShdw>
          </a:effectLst>
        </p:spPr>
        <p:txBody>
          <a:bodyPr/>
          <a:lstStyle>
            <a:lvl1pPr marL="0" indent="0" algn="ctr">
              <a:lnSpc>
                <a:spcPct val="110000"/>
              </a:lnSpc>
              <a:buFontTx/>
              <a:buNone/>
              <a:defRPr>
                <a:solidFill>
                  <a:srgbClr val="FFCC66"/>
                </a:solidFill>
              </a:defRPr>
            </a:lvl1pPr>
          </a:lstStyle>
          <a:p>
            <a:pPr lvl="0"/>
            <a:r>
              <a:rPr lang="en-US" noProof="0" smtClean="0"/>
              <a:t>Click to edit Master subtitle style</a:t>
            </a:r>
          </a:p>
        </p:txBody>
      </p:sp>
      <p:pic>
        <p:nvPicPr>
          <p:cNvPr id="5" name="Picture 4"/>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231197" y="5943600"/>
            <a:ext cx="2681605" cy="820420"/>
          </a:xfrm>
          <a:prstGeom prst="rect">
            <a:avLst/>
          </a:prstGeom>
          <a:noFill/>
          <a:ln>
            <a:solidFill>
              <a:schemeClr val="bg1"/>
            </a:solidFill>
          </a:ln>
        </p:spPr>
      </p:pic>
    </p:spTree>
    <p:extLst>
      <p:ext uri="{BB962C8B-B14F-4D97-AF65-F5344CB8AC3E}">
        <p14:creationId xmlns:p14="http://schemas.microsoft.com/office/powerpoint/2010/main" val="3653684905"/>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27051286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2019300" cy="5791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304800"/>
            <a:ext cx="59055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83416980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02917616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2444722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101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66381201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283378486"/>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118554659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4973269"/>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6724222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579397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00"/>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57200" y="304800"/>
            <a:ext cx="8077200" cy="1143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119814" name="Rectangle 6"/>
          <p:cNvSpPr>
            <a:spLocks noGrp="1" noChangeArrowheads="1"/>
          </p:cNvSpPr>
          <p:nvPr>
            <p:ph type="body" idx="1"/>
          </p:nvPr>
        </p:nvSpPr>
        <p:spPr bwMode="auto">
          <a:xfrm>
            <a:off x="533400" y="1676400"/>
            <a:ext cx="8001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98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81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981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98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build="p">
        <p:tmplLst>
          <p:tmpl lvl="1">
            <p:tnLst>
              <p:par>
                <p:cTn presetID="1" presetClass="entr" presetSubtype="0" fill="hold" nodeType="with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p:titleStyle>
    <p:body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ccidentbenefitsontari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8"/>
          <p:cNvSpPr txBox="1">
            <a:spLocks noChangeArrowheads="1"/>
          </p:cNvSpPr>
          <p:nvPr/>
        </p:nvSpPr>
        <p:spPr bwMode="auto">
          <a:xfrm>
            <a:off x="2143046" y="5200962"/>
            <a:ext cx="4800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pPr algn="ctr"/>
            <a:r>
              <a:rPr lang="en-CA" sz="1400" dirty="0">
                <a:solidFill>
                  <a:srgbClr val="FFCC66"/>
                </a:solidFill>
                <a:latin typeface="+mn-lt"/>
              </a:rPr>
              <a:t>Stephen Glenney, Occupational Therapist, Abilities Rehab</a:t>
            </a:r>
          </a:p>
          <a:p>
            <a:pPr algn="ctr"/>
            <a:r>
              <a:rPr lang="en-CA" sz="1400" dirty="0">
                <a:solidFill>
                  <a:srgbClr val="FFCC66"/>
                </a:solidFill>
                <a:latin typeface="+mn-lt"/>
              </a:rPr>
              <a:t>Dr. Matias Mariani, Neuropsychologist </a:t>
            </a:r>
          </a:p>
          <a:p>
            <a:pPr algn="ctr"/>
            <a:r>
              <a:rPr lang="en-CA" sz="1400" dirty="0" smtClean="0">
                <a:solidFill>
                  <a:srgbClr val="FFCC66"/>
                </a:solidFill>
                <a:latin typeface="+mn-lt"/>
              </a:rPr>
              <a:t>Robert </a:t>
            </a:r>
            <a:r>
              <a:rPr lang="en-CA" sz="1400" dirty="0">
                <a:solidFill>
                  <a:srgbClr val="FFCC66"/>
                </a:solidFill>
                <a:latin typeface="+mn-lt"/>
              </a:rPr>
              <a:t>Durante, Partner, Oatley Vigmond </a:t>
            </a:r>
          </a:p>
          <a:p>
            <a:pPr algn="ctr"/>
            <a:endParaRPr lang="en-CA" sz="1400" dirty="0">
              <a:solidFill>
                <a:srgbClr val="FFFF00"/>
              </a:solidFill>
              <a:latin typeface="+mn-lt"/>
            </a:endParaRPr>
          </a:p>
        </p:txBody>
      </p:sp>
      <p:sp>
        <p:nvSpPr>
          <p:cNvPr id="6" name="Subtitle 2"/>
          <p:cNvSpPr txBox="1">
            <a:spLocks/>
          </p:cNvSpPr>
          <p:nvPr/>
        </p:nvSpPr>
        <p:spPr bwMode="auto">
          <a:xfrm>
            <a:off x="990600" y="381000"/>
            <a:ext cx="7483522"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lgn="ctr">
              <a:buNone/>
            </a:pPr>
            <a:r>
              <a:rPr lang="en-CA" sz="2400" dirty="0">
                <a:solidFill>
                  <a:srgbClr val="FFCC66"/>
                </a:solidFill>
              </a:rPr>
              <a:t>Joining Disciplines to Establish </a:t>
            </a:r>
            <a:endParaRPr lang="en-CA" sz="2400" dirty="0" smtClean="0">
              <a:solidFill>
                <a:srgbClr val="FFCC66"/>
              </a:solidFill>
            </a:endParaRPr>
          </a:p>
          <a:p>
            <a:pPr marL="0" indent="0" algn="ctr">
              <a:buNone/>
            </a:pPr>
            <a:r>
              <a:rPr lang="en-CA" sz="2400" dirty="0" smtClean="0">
                <a:solidFill>
                  <a:srgbClr val="FFCC66"/>
                </a:solidFill>
              </a:rPr>
              <a:t>Catastrophic </a:t>
            </a:r>
            <a:r>
              <a:rPr lang="en-CA" sz="2400" dirty="0">
                <a:solidFill>
                  <a:srgbClr val="FFCC66"/>
                </a:solidFill>
              </a:rPr>
              <a:t>Impairment </a:t>
            </a:r>
          </a:p>
          <a:p>
            <a:endParaRPr lang="en-CA" sz="2000" dirty="0"/>
          </a:p>
          <a:p>
            <a:pPr marL="0" indent="0" algn="ctr">
              <a:buFontTx/>
              <a:buNone/>
            </a:pPr>
            <a:endParaRPr lang="en-US" altLang="en-US" sz="2000" kern="0" dirty="0" smtClean="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23946" y="1295400"/>
            <a:ext cx="5638800" cy="391814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7" name="TextBox 2"/>
          <p:cNvSpPr txBox="1">
            <a:spLocks noChangeArrowheads="1"/>
          </p:cNvSpPr>
          <p:nvPr/>
        </p:nvSpPr>
        <p:spPr bwMode="auto">
          <a:xfrm>
            <a:off x="4800600" y="3241531"/>
            <a:ext cx="2286000" cy="6155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pitchFamily="34" charset="0"/>
                <a:ea typeface="ＭＳ Ｐゴシック" pitchFamily="34" charset="-128"/>
              </a:defRPr>
            </a:lvl1pPr>
            <a:lvl2pPr marL="742950" indent="-285750">
              <a:defRPr sz="2400">
                <a:solidFill>
                  <a:schemeClr val="tx1"/>
                </a:solidFill>
                <a:latin typeface="Verdana" pitchFamily="34" charset="0"/>
                <a:ea typeface="ＭＳ Ｐゴシック" pitchFamily="34" charset="-128"/>
              </a:defRPr>
            </a:lvl2pPr>
            <a:lvl3pPr marL="1143000" indent="-228600">
              <a:defRPr sz="2400">
                <a:solidFill>
                  <a:schemeClr val="tx1"/>
                </a:solidFill>
                <a:latin typeface="Verdana" pitchFamily="34" charset="0"/>
                <a:ea typeface="ＭＳ Ｐゴシック" pitchFamily="34" charset="-128"/>
              </a:defRPr>
            </a:lvl3pPr>
            <a:lvl4pPr marL="1600200" indent="-228600">
              <a:defRPr sz="2400">
                <a:solidFill>
                  <a:schemeClr val="tx1"/>
                </a:solidFill>
                <a:latin typeface="Verdana" pitchFamily="34" charset="0"/>
                <a:ea typeface="ＭＳ Ｐゴシック" pitchFamily="34" charset="-128"/>
              </a:defRPr>
            </a:lvl4pPr>
            <a:lvl5pPr marL="2057400" indent="-228600">
              <a:defRPr sz="2400">
                <a:solidFill>
                  <a:schemeClr val="tx1"/>
                </a:solidFill>
                <a:latin typeface="Verdana"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9pPr>
          </a:lstStyle>
          <a:p>
            <a:pPr algn="ctr"/>
            <a:r>
              <a:rPr lang="en-US" altLang="en-US" sz="1800" b="1" dirty="0" smtClean="0">
                <a:solidFill>
                  <a:srgbClr val="000014"/>
                </a:solidFill>
              </a:rPr>
              <a:t>SABS</a:t>
            </a:r>
          </a:p>
          <a:p>
            <a:pPr algn="ctr"/>
            <a:r>
              <a:rPr lang="en-US" altLang="en-US" sz="1600" b="1" dirty="0" smtClean="0">
                <a:solidFill>
                  <a:srgbClr val="000014"/>
                </a:solidFill>
              </a:rPr>
              <a:t>This way to CAT…</a:t>
            </a:r>
            <a:endParaRPr lang="en-US" altLang="en-US" sz="1600" b="1" dirty="0">
              <a:solidFill>
                <a:srgbClr val="000014"/>
              </a:solidFill>
            </a:endParaRPr>
          </a:p>
        </p:txBody>
      </p:sp>
    </p:spTree>
    <p:extLst>
      <p:ext uri="{BB962C8B-B14F-4D97-AF65-F5344CB8AC3E}">
        <p14:creationId xmlns:p14="http://schemas.microsoft.com/office/powerpoint/2010/main" val="16085749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Arial" panose="020B0604020202020204" pitchFamily="34" charset="0"/>
                <a:cs typeface="Arial" panose="020B0604020202020204" pitchFamily="34" charset="0"/>
              </a:rPr>
              <a:t>Perils, Pitfalls, </a:t>
            </a:r>
            <a:r>
              <a:rPr lang="en-US" sz="4000" dirty="0">
                <a:latin typeface="Arial" panose="020B0604020202020204" pitchFamily="34" charset="0"/>
                <a:cs typeface="Arial" panose="020B0604020202020204" pitchFamily="34" charset="0"/>
              </a:rPr>
              <a:t>&amp;</a:t>
            </a:r>
            <a:r>
              <a:rPr lang="en-US" sz="4000" dirty="0" smtClean="0">
                <a:latin typeface="Arial" panose="020B0604020202020204" pitchFamily="34" charset="0"/>
                <a:cs typeface="Arial" panose="020B0604020202020204" pitchFamily="34" charset="0"/>
              </a:rPr>
              <a:t> Recommendations </a:t>
            </a:r>
            <a:r>
              <a:rPr lang="en-US" sz="4000" dirty="0">
                <a:latin typeface="Arial" panose="020B0604020202020204" pitchFamily="34" charset="0"/>
                <a:cs typeface="Arial" panose="020B0604020202020204" pitchFamily="34" charset="0"/>
              </a:rPr>
              <a:t>F</a:t>
            </a:r>
            <a:r>
              <a:rPr lang="en-US" sz="4000" dirty="0" smtClean="0">
                <a:latin typeface="Arial" panose="020B0604020202020204" pitchFamily="34" charset="0"/>
                <a:cs typeface="Arial" panose="020B0604020202020204" pitchFamily="34" charset="0"/>
              </a:rPr>
              <a:t>rom Practice</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3400" y="1447800"/>
            <a:ext cx="8001000" cy="4648200"/>
          </a:xfrm>
        </p:spPr>
        <p:txBody>
          <a:bodyPr>
            <a:noAutofit/>
          </a:bodyPr>
          <a:lstStyle/>
          <a:p>
            <a:r>
              <a:rPr lang="en-US" sz="1800" dirty="0" smtClean="0">
                <a:latin typeface="Arial" panose="020B0604020202020204" pitchFamily="34" charset="0"/>
                <a:cs typeface="Arial" panose="020B0604020202020204" pitchFamily="34" charset="0"/>
              </a:rPr>
              <a:t>Validity</a:t>
            </a:r>
          </a:p>
          <a:p>
            <a:r>
              <a:rPr lang="en-US" sz="1800" dirty="0" smtClean="0">
                <a:latin typeface="Arial" panose="020B0604020202020204" pitchFamily="34" charset="0"/>
                <a:cs typeface="Arial" panose="020B0604020202020204" pitchFamily="34" charset="0"/>
              </a:rPr>
              <a:t>How to coordinate between healthcare providers?</a:t>
            </a:r>
          </a:p>
          <a:p>
            <a:pPr lvl="1"/>
            <a:r>
              <a:rPr lang="en-US" sz="1800" dirty="0" smtClean="0">
                <a:latin typeface="Arial" panose="020B0604020202020204" pitchFamily="34" charset="0"/>
                <a:cs typeface="Arial" panose="020B0604020202020204" pitchFamily="34" charset="0"/>
              </a:rPr>
              <a:t>Timing: 7 days</a:t>
            </a:r>
          </a:p>
          <a:p>
            <a:pPr lvl="1"/>
            <a:r>
              <a:rPr lang="en-US" sz="1800" dirty="0" smtClean="0">
                <a:latin typeface="Arial" panose="020B0604020202020204" pitchFamily="34" charset="0"/>
                <a:cs typeface="Arial" panose="020B0604020202020204" pitchFamily="34" charset="0"/>
              </a:rPr>
              <a:t>Number of GOSEs: Look for convergent data and try to understand divergent findings</a:t>
            </a:r>
          </a:p>
          <a:p>
            <a:pPr lvl="1"/>
            <a:r>
              <a:rPr lang="en-US" sz="1800" dirty="0" smtClean="0">
                <a:latin typeface="Arial" panose="020B0604020202020204" pitchFamily="34" charset="0"/>
                <a:cs typeface="Arial" panose="020B0604020202020204" pitchFamily="34" charset="0"/>
              </a:rPr>
              <a:t>Assessment materials: Practice effects? Reliability? </a:t>
            </a:r>
          </a:p>
          <a:p>
            <a:r>
              <a:rPr lang="en-US" sz="1800" dirty="0" smtClean="0">
                <a:latin typeface="Arial" panose="020B0604020202020204" pitchFamily="34" charset="0"/>
                <a:cs typeface="Arial" panose="020B0604020202020204" pitchFamily="34" charset="0"/>
              </a:rPr>
              <a:t>Rely on your strengths within your scope of practice and controlled acts</a:t>
            </a:r>
          </a:p>
          <a:p>
            <a:r>
              <a:rPr lang="en-US" sz="1800" dirty="0" smtClean="0">
                <a:latin typeface="Arial" panose="020B0604020202020204" pitchFamily="34" charset="0"/>
                <a:cs typeface="Arial" panose="020B0604020202020204" pitchFamily="34" charset="0"/>
              </a:rPr>
              <a:t>Find various ways to evaluate areas of functioning</a:t>
            </a:r>
          </a:p>
          <a:p>
            <a:pPr lvl="1"/>
            <a:r>
              <a:rPr lang="en-US" sz="1800" dirty="0" smtClean="0">
                <a:latin typeface="Arial" panose="020B0604020202020204" pitchFamily="34" charset="0"/>
                <a:cs typeface="Arial" panose="020B0604020202020204" pitchFamily="34" charset="0"/>
              </a:rPr>
              <a:t>Collateral information</a:t>
            </a:r>
          </a:p>
          <a:p>
            <a:pPr lvl="1"/>
            <a:r>
              <a:rPr lang="en-US" sz="1800" dirty="0" smtClean="0">
                <a:latin typeface="Arial" panose="020B0604020202020204" pitchFamily="34" charset="0"/>
                <a:cs typeface="Arial" panose="020B0604020202020204" pitchFamily="34" charset="0"/>
              </a:rPr>
              <a:t>In-vivo skills vs. reported functioning: subjective vs. objective</a:t>
            </a:r>
          </a:p>
          <a:p>
            <a:pPr lvl="1"/>
            <a:r>
              <a:rPr lang="en-US" sz="1800" dirty="0" smtClean="0">
                <a:latin typeface="Arial" panose="020B0604020202020204" pitchFamily="34" charset="0"/>
                <a:cs typeface="Arial" panose="020B0604020202020204" pitchFamily="34" charset="0"/>
              </a:rPr>
              <a:t>Standardized testing</a:t>
            </a:r>
          </a:p>
          <a:p>
            <a:r>
              <a:rPr lang="en-US" sz="1800" dirty="0" smtClean="0">
                <a:latin typeface="Arial" panose="020B0604020202020204" pitchFamily="34" charset="0"/>
                <a:cs typeface="Arial" panose="020B0604020202020204" pitchFamily="34" charset="0"/>
              </a:rPr>
              <a:t>Borderline result: give benefit of the doubt to the individual</a:t>
            </a:r>
          </a:p>
          <a:p>
            <a:r>
              <a:rPr lang="en-US" sz="1800" dirty="0" smtClean="0">
                <a:latin typeface="Arial" panose="020B0604020202020204" pitchFamily="34" charset="0"/>
                <a:cs typeface="Arial" panose="020B0604020202020204" pitchFamily="34" charset="0"/>
              </a:rPr>
              <a:t>Narrative reports add clarity and richness to the classification provided</a:t>
            </a:r>
          </a:p>
          <a:p>
            <a:r>
              <a:rPr lang="en-US" sz="1800" dirty="0" smtClean="0">
                <a:latin typeface="Arial" panose="020B0604020202020204" pitchFamily="34" charset="0"/>
                <a:cs typeface="Arial" panose="020B0604020202020204" pitchFamily="34" charset="0"/>
              </a:rPr>
              <a:t>Challenges (e.g., access to relevant data, financial restraints, timelines, disagreements between practitioners, etc.)</a:t>
            </a:r>
          </a:p>
        </p:txBody>
      </p:sp>
    </p:spTree>
    <p:extLst>
      <p:ext uri="{BB962C8B-B14F-4D97-AF65-F5344CB8AC3E}">
        <p14:creationId xmlns:p14="http://schemas.microsoft.com/office/powerpoint/2010/main" val="3625873907"/>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panose="020B0604020202020204" pitchFamily="34" charset="0"/>
                <a:cs typeface="Arial" panose="020B0604020202020204" pitchFamily="34" charset="0"/>
              </a:rPr>
              <a:t>Focus Points</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676400"/>
            <a:ext cx="8610600" cy="4419600"/>
          </a:xfrm>
        </p:spPr>
        <p:txBody>
          <a:bodyPr/>
          <a:lstStyle/>
          <a:p>
            <a:r>
              <a:rPr lang="en-US" sz="2400" dirty="0" smtClean="0">
                <a:latin typeface="Arial" panose="020B0604020202020204" pitchFamily="34" charset="0"/>
                <a:cs typeface="Arial" panose="020B0604020202020204" pitchFamily="34" charset="0"/>
              </a:rPr>
              <a:t>Question #2b: Wilson article differs from form</a:t>
            </a:r>
          </a:p>
          <a:p>
            <a:pPr lvl="1"/>
            <a:r>
              <a:rPr lang="en-US" dirty="0" smtClean="0">
                <a:latin typeface="Arial" panose="020B0604020202020204" pitchFamily="34" charset="0"/>
                <a:cs typeface="Arial" panose="020B0604020202020204" pitchFamily="34" charset="0"/>
              </a:rPr>
              <a:t>Frequent help means not being able to </a:t>
            </a:r>
            <a:r>
              <a:rPr lang="en-US" i="1" dirty="0" smtClean="0">
                <a:latin typeface="Arial" panose="020B0604020202020204" pitchFamily="34" charset="0"/>
                <a:cs typeface="Arial" panose="020B0604020202020204" pitchFamily="34" charset="0"/>
              </a:rPr>
              <a:t>look after self </a:t>
            </a:r>
            <a:r>
              <a:rPr lang="en-US" dirty="0" smtClean="0">
                <a:latin typeface="Arial" panose="020B0604020202020204" pitchFamily="34" charset="0"/>
                <a:cs typeface="Arial" panose="020B0604020202020204" pitchFamily="34" charset="0"/>
              </a:rPr>
              <a:t>for 8 hours. Simply leaving an individual alone at home for 8 hours with all necessities does not imply independence. Remember key words to determine independence (e.g., prompted, supervised)</a:t>
            </a:r>
          </a:p>
          <a:p>
            <a:r>
              <a:rPr lang="en-US" sz="2400" dirty="0" smtClean="0">
                <a:latin typeface="Arial" panose="020B0604020202020204" pitchFamily="34" charset="0"/>
                <a:cs typeface="Arial" panose="020B0604020202020204" pitchFamily="34" charset="0"/>
              </a:rPr>
              <a:t>Questions #3/4: Capability to do, not actual shopping and travelling</a:t>
            </a:r>
          </a:p>
          <a:p>
            <a:r>
              <a:rPr lang="en-US" sz="2400" dirty="0" smtClean="0">
                <a:latin typeface="Arial" panose="020B0604020202020204" pitchFamily="34" charset="0"/>
                <a:cs typeface="Arial" panose="020B0604020202020204" pitchFamily="34" charset="0"/>
              </a:rPr>
              <a:t>Question #5: An individual who is unable to keep a job without accommodations meets criteria</a:t>
            </a:r>
          </a:p>
          <a:p>
            <a:endParaRPr lang="en-US" dirty="0"/>
          </a:p>
        </p:txBody>
      </p:sp>
    </p:spTree>
    <p:extLst>
      <p:ext uri="{BB962C8B-B14F-4D97-AF65-F5344CB8AC3E}">
        <p14:creationId xmlns:p14="http://schemas.microsoft.com/office/powerpoint/2010/main" val="183738905"/>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b="0" dirty="0" smtClean="0"/>
              <a:t>Achieving a CAT impairment for even our most seriously injured client is now </a:t>
            </a:r>
            <a:r>
              <a:rPr lang="en-US" sz="2600" b="0" dirty="0" smtClean="0"/>
              <a:t>more </a:t>
            </a:r>
            <a:r>
              <a:rPr lang="en-US" sz="2600" b="0" dirty="0" smtClean="0"/>
              <a:t>difficult</a:t>
            </a:r>
            <a:endParaRPr lang="en-US" sz="2600" b="0" dirty="0" smtClean="0"/>
          </a:p>
          <a:p>
            <a:endParaRPr lang="en-US" sz="2600" b="0" dirty="0"/>
          </a:p>
          <a:p>
            <a:r>
              <a:rPr lang="en-US" sz="2600" b="0" dirty="0" smtClean="0"/>
              <a:t>Many who would have been CAT in past are not CAT under the current regime</a:t>
            </a:r>
          </a:p>
          <a:p>
            <a:endParaRPr lang="en-US" sz="2600" b="0" dirty="0"/>
          </a:p>
          <a:p>
            <a:r>
              <a:rPr lang="en-US" sz="2600" b="0" dirty="0" smtClean="0"/>
              <a:t>We must be pro-active in supporting our clients who may be forever classed as non-CAT</a:t>
            </a:r>
          </a:p>
        </p:txBody>
      </p:sp>
      <p:sp>
        <p:nvSpPr>
          <p:cNvPr id="22531" name="Title 2"/>
          <p:cNvSpPr>
            <a:spLocks noGrp="1"/>
          </p:cNvSpPr>
          <p:nvPr>
            <p:ph type="title"/>
          </p:nvPr>
        </p:nvSpPr>
        <p:spPr/>
        <p:txBody>
          <a:bodyPr/>
          <a:lstStyle/>
          <a:p>
            <a:r>
              <a:rPr lang="en-US" altLang="en-US" sz="4000" dirty="0" smtClean="0">
                <a:latin typeface="+mn-lt"/>
              </a:rPr>
              <a:t>A Harsh Reality</a:t>
            </a:r>
            <a:r>
              <a:rPr lang="en-US" altLang="en-US" sz="3000" dirty="0" smtClean="0"/>
              <a:t/>
            </a:r>
            <a:br>
              <a:rPr lang="en-US" altLang="en-US" sz="3000" dirty="0" smtClean="0"/>
            </a:br>
            <a:endParaRPr lang="en-US" altLang="en-US" sz="3000" dirty="0" smtClean="0"/>
          </a:p>
        </p:txBody>
      </p:sp>
    </p:spTree>
    <p:extLst>
      <p:ext uri="{BB962C8B-B14F-4D97-AF65-F5344CB8AC3E}">
        <p14:creationId xmlns:p14="http://schemas.microsoft.com/office/powerpoint/2010/main" val="2718204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67" y="457200"/>
            <a:ext cx="7772400" cy="1470025"/>
          </a:xfrm>
        </p:spPr>
        <p:txBody>
          <a:bodyPr/>
          <a:lstStyle/>
          <a:p>
            <a:r>
              <a:rPr lang="en-CA" dirty="0" smtClean="0"/>
              <a:t>Questions</a:t>
            </a:r>
            <a:r>
              <a:rPr lang="en-CA" dirty="0" smtClean="0">
                <a:solidFill>
                  <a:srgbClr val="FFCC66"/>
                </a:solidFill>
              </a:rPr>
              <a:t/>
            </a:r>
            <a:br>
              <a:rPr lang="en-CA" dirty="0" smtClean="0">
                <a:solidFill>
                  <a:srgbClr val="FFCC66"/>
                </a:solidFill>
              </a:rPr>
            </a:br>
            <a:endParaRPr lang="en-CA" dirty="0">
              <a:solidFill>
                <a:srgbClr val="FFCC66"/>
              </a:solidFill>
            </a:endParaRPr>
          </a:p>
        </p:txBody>
      </p:sp>
      <p:sp>
        <p:nvSpPr>
          <p:cNvPr id="4"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cxnSp>
        <p:nvCxnSpPr>
          <p:cNvPr id="7" name="Straight Connector 6"/>
          <p:cNvCxnSpPr/>
          <p:nvPr/>
        </p:nvCxnSpPr>
        <p:spPr bwMode="auto">
          <a:xfrm>
            <a:off x="5410200" y="5181600"/>
            <a:ext cx="381000" cy="0"/>
          </a:xfrm>
          <a:prstGeom prst="line">
            <a:avLst/>
          </a:pr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bwMode="auto">
          <a:xfrm>
            <a:off x="5410200" y="5029200"/>
            <a:ext cx="533400" cy="302861"/>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10" name="TextBox 9"/>
          <p:cNvSpPr txBox="1"/>
          <p:nvPr/>
        </p:nvSpPr>
        <p:spPr>
          <a:xfrm>
            <a:off x="5410200" y="4964668"/>
            <a:ext cx="685800" cy="369332"/>
          </a:xfrm>
          <a:prstGeom prst="rect">
            <a:avLst/>
          </a:prstGeom>
          <a:noFill/>
        </p:spPr>
        <p:txBody>
          <a:bodyPr wrap="square" rtlCol="0">
            <a:spAutoFit/>
          </a:bodyPr>
          <a:lstStyle/>
          <a:p>
            <a:r>
              <a:rPr lang="en-US" sz="1800" b="1" u="sng" dirty="0" smtClean="0">
                <a:solidFill>
                  <a:srgbClr val="000000"/>
                </a:solidFill>
                <a:latin typeface="+mn-lt"/>
              </a:rPr>
              <a:t>will</a:t>
            </a:r>
            <a:endParaRPr lang="en-US" sz="1800" b="1" u="sng" dirty="0">
              <a:solidFill>
                <a:srgbClr val="000000"/>
              </a:solidFill>
              <a:latin typeface="+mn-lt"/>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828800"/>
            <a:ext cx="380999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44512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8"/>
          <p:cNvSpPr txBox="1">
            <a:spLocks noChangeArrowheads="1"/>
          </p:cNvSpPr>
          <p:nvPr/>
        </p:nvSpPr>
        <p:spPr bwMode="auto">
          <a:xfrm>
            <a:off x="2143046" y="5200962"/>
            <a:ext cx="4800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pPr algn="ctr"/>
            <a:r>
              <a:rPr lang="en-CA" sz="1400" dirty="0">
                <a:solidFill>
                  <a:srgbClr val="FFCC66"/>
                </a:solidFill>
                <a:latin typeface="+mn-lt"/>
              </a:rPr>
              <a:t>Stephen Glenney, Occupational Therapist, Abilities Rehab</a:t>
            </a:r>
          </a:p>
          <a:p>
            <a:pPr algn="ctr"/>
            <a:r>
              <a:rPr lang="en-CA" sz="1400" dirty="0">
                <a:solidFill>
                  <a:srgbClr val="FFCC66"/>
                </a:solidFill>
                <a:latin typeface="+mn-lt"/>
              </a:rPr>
              <a:t>Dr. Matias Mariani, Neuropsychologist </a:t>
            </a:r>
          </a:p>
          <a:p>
            <a:pPr algn="ctr"/>
            <a:r>
              <a:rPr lang="en-CA" sz="1400" dirty="0" smtClean="0">
                <a:solidFill>
                  <a:srgbClr val="FFCC66"/>
                </a:solidFill>
                <a:latin typeface="+mn-lt"/>
              </a:rPr>
              <a:t>Robert </a:t>
            </a:r>
            <a:r>
              <a:rPr lang="en-CA" sz="1400" dirty="0">
                <a:solidFill>
                  <a:srgbClr val="FFCC66"/>
                </a:solidFill>
                <a:latin typeface="+mn-lt"/>
              </a:rPr>
              <a:t>Durante, Partner, Oatley Vigmond </a:t>
            </a:r>
          </a:p>
          <a:p>
            <a:pPr algn="ctr"/>
            <a:endParaRPr lang="en-CA" sz="1400" dirty="0">
              <a:solidFill>
                <a:srgbClr val="FFFF00"/>
              </a:solidFill>
              <a:latin typeface="+mn-lt"/>
            </a:endParaRPr>
          </a:p>
        </p:txBody>
      </p:sp>
      <p:sp>
        <p:nvSpPr>
          <p:cNvPr id="6" name="Subtitle 2"/>
          <p:cNvSpPr txBox="1">
            <a:spLocks/>
          </p:cNvSpPr>
          <p:nvPr/>
        </p:nvSpPr>
        <p:spPr bwMode="auto">
          <a:xfrm>
            <a:off x="990600" y="381000"/>
            <a:ext cx="7483522"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lgn="ctr">
              <a:buNone/>
            </a:pPr>
            <a:r>
              <a:rPr lang="en-CA" sz="2400" dirty="0">
                <a:solidFill>
                  <a:srgbClr val="FFCC66"/>
                </a:solidFill>
              </a:rPr>
              <a:t>Joining Disciplines to Establish </a:t>
            </a:r>
            <a:endParaRPr lang="en-CA" sz="2400" dirty="0" smtClean="0">
              <a:solidFill>
                <a:srgbClr val="FFCC66"/>
              </a:solidFill>
            </a:endParaRPr>
          </a:p>
          <a:p>
            <a:pPr marL="0" indent="0" algn="ctr">
              <a:buNone/>
            </a:pPr>
            <a:r>
              <a:rPr lang="en-CA" sz="2400" dirty="0" smtClean="0">
                <a:solidFill>
                  <a:srgbClr val="FFCC66"/>
                </a:solidFill>
              </a:rPr>
              <a:t>Catastrophic </a:t>
            </a:r>
            <a:r>
              <a:rPr lang="en-CA" sz="2400" dirty="0">
                <a:solidFill>
                  <a:srgbClr val="FFCC66"/>
                </a:solidFill>
              </a:rPr>
              <a:t>Impairment </a:t>
            </a:r>
          </a:p>
          <a:p>
            <a:endParaRPr lang="en-CA" sz="2000" dirty="0"/>
          </a:p>
          <a:p>
            <a:pPr marL="0" indent="0" algn="ctr">
              <a:buFontTx/>
              <a:buNone/>
            </a:pPr>
            <a:endParaRPr lang="en-US" altLang="en-US" sz="2000" kern="0" dirty="0" smtClean="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23946" y="1295400"/>
            <a:ext cx="5638800" cy="391814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7" name="TextBox 2"/>
          <p:cNvSpPr txBox="1">
            <a:spLocks noChangeArrowheads="1"/>
          </p:cNvSpPr>
          <p:nvPr/>
        </p:nvSpPr>
        <p:spPr bwMode="auto">
          <a:xfrm>
            <a:off x="4800600" y="3241531"/>
            <a:ext cx="2286000" cy="6155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pitchFamily="34" charset="0"/>
                <a:ea typeface="ＭＳ Ｐゴシック" pitchFamily="34" charset="-128"/>
              </a:defRPr>
            </a:lvl1pPr>
            <a:lvl2pPr marL="742950" indent="-285750">
              <a:defRPr sz="2400">
                <a:solidFill>
                  <a:schemeClr val="tx1"/>
                </a:solidFill>
                <a:latin typeface="Verdana" pitchFamily="34" charset="0"/>
                <a:ea typeface="ＭＳ Ｐゴシック" pitchFamily="34" charset="-128"/>
              </a:defRPr>
            </a:lvl2pPr>
            <a:lvl3pPr marL="1143000" indent="-228600">
              <a:defRPr sz="2400">
                <a:solidFill>
                  <a:schemeClr val="tx1"/>
                </a:solidFill>
                <a:latin typeface="Verdana" pitchFamily="34" charset="0"/>
                <a:ea typeface="ＭＳ Ｐゴシック" pitchFamily="34" charset="-128"/>
              </a:defRPr>
            </a:lvl3pPr>
            <a:lvl4pPr marL="1600200" indent="-228600">
              <a:defRPr sz="2400">
                <a:solidFill>
                  <a:schemeClr val="tx1"/>
                </a:solidFill>
                <a:latin typeface="Verdana" pitchFamily="34" charset="0"/>
                <a:ea typeface="ＭＳ Ｐゴシック" pitchFamily="34" charset="-128"/>
              </a:defRPr>
            </a:lvl4pPr>
            <a:lvl5pPr marL="2057400" indent="-228600">
              <a:defRPr sz="2400">
                <a:solidFill>
                  <a:schemeClr val="tx1"/>
                </a:solidFill>
                <a:latin typeface="Verdana"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pitchFamily="34" charset="-128"/>
              </a:defRPr>
            </a:lvl9pPr>
          </a:lstStyle>
          <a:p>
            <a:pPr algn="ctr"/>
            <a:r>
              <a:rPr lang="en-US" altLang="en-US" sz="1800" b="1" dirty="0" smtClean="0">
                <a:solidFill>
                  <a:srgbClr val="000014"/>
                </a:solidFill>
              </a:rPr>
              <a:t>SABS</a:t>
            </a:r>
          </a:p>
          <a:p>
            <a:pPr algn="ctr"/>
            <a:r>
              <a:rPr lang="en-US" altLang="en-US" sz="1600" b="1" dirty="0" smtClean="0">
                <a:solidFill>
                  <a:srgbClr val="000014"/>
                </a:solidFill>
              </a:rPr>
              <a:t>This way to CAT…</a:t>
            </a:r>
            <a:endParaRPr lang="en-US" altLang="en-US" sz="1600" b="1" dirty="0">
              <a:solidFill>
                <a:srgbClr val="000014"/>
              </a:solidFill>
            </a:endParaRPr>
          </a:p>
        </p:txBody>
      </p:sp>
    </p:spTree>
    <p:extLst>
      <p:ext uri="{BB962C8B-B14F-4D97-AF65-F5344CB8AC3E}">
        <p14:creationId xmlns:p14="http://schemas.microsoft.com/office/powerpoint/2010/main" val="1855652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defRPr/>
            </a:pPr>
            <a:r>
              <a:rPr lang="en-US" sz="2600" b="0" dirty="0" smtClean="0"/>
              <a:t>Consider… </a:t>
            </a:r>
          </a:p>
          <a:p>
            <a:pPr>
              <a:defRPr/>
            </a:pPr>
            <a:endParaRPr lang="en-US" sz="2200" b="0" dirty="0" smtClean="0"/>
          </a:p>
          <a:p>
            <a:pPr lvl="1">
              <a:defRPr/>
            </a:pPr>
            <a:r>
              <a:rPr lang="en-US" sz="2200" b="0" dirty="0"/>
              <a:t>A</a:t>
            </a:r>
            <a:r>
              <a:rPr lang="en-US" sz="2200" b="0" dirty="0" smtClean="0"/>
              <a:t>s of June 1, 2016, the CAT definition contained in the </a:t>
            </a:r>
            <a:r>
              <a:rPr lang="en-US" sz="2200" b="0" i="1" dirty="0" smtClean="0"/>
              <a:t>SABS</a:t>
            </a:r>
            <a:r>
              <a:rPr lang="en-US" sz="2200" b="0" dirty="0" smtClean="0"/>
              <a:t> has a word count of 1,131</a:t>
            </a:r>
          </a:p>
          <a:p>
            <a:pPr lvl="1">
              <a:defRPr/>
            </a:pPr>
            <a:endParaRPr lang="en-US" sz="2200" b="0" dirty="0" smtClean="0"/>
          </a:p>
          <a:p>
            <a:pPr lvl="1">
              <a:defRPr/>
            </a:pPr>
            <a:r>
              <a:rPr lang="en-US" sz="2200" b="0" dirty="0" smtClean="0"/>
              <a:t>In contrast, the prior definition tallied to just 276!</a:t>
            </a:r>
          </a:p>
          <a:p>
            <a:pPr lvl="1">
              <a:defRPr/>
            </a:pPr>
            <a:endParaRPr lang="en-US" sz="2200" dirty="0" smtClean="0"/>
          </a:p>
          <a:p>
            <a:pPr lvl="1">
              <a:defRPr/>
            </a:pPr>
            <a:r>
              <a:rPr lang="en-US" sz="2200" dirty="0" smtClean="0"/>
              <a:t>Visit </a:t>
            </a:r>
            <a:r>
              <a:rPr lang="en-US" sz="2200" dirty="0" smtClean="0">
                <a:hlinkClick r:id="rId3"/>
              </a:rPr>
              <a:t>www.accidentbenefitsontario</a:t>
            </a:r>
            <a:r>
              <a:rPr lang="en-US" sz="2200" u="sng" dirty="0" smtClean="0">
                <a:solidFill>
                  <a:schemeClr val="tx1">
                    <a:lumMod val="40000"/>
                    <a:lumOff val="60000"/>
                  </a:schemeClr>
                </a:solidFill>
              </a:rPr>
              <a:t>.</a:t>
            </a:r>
            <a:r>
              <a:rPr lang="en-US" sz="2200" u="sng" dirty="0" smtClean="0">
                <a:solidFill>
                  <a:schemeClr val="tx1">
                    <a:lumMod val="60000"/>
                    <a:lumOff val="40000"/>
                  </a:schemeClr>
                </a:solidFill>
              </a:rPr>
              <a:t>com</a:t>
            </a:r>
            <a:r>
              <a:rPr lang="en-US" sz="2200" dirty="0" smtClean="0"/>
              <a:t> for details of the current criteria</a:t>
            </a:r>
            <a:endParaRPr lang="en-US" sz="2800" b="0" dirty="0"/>
          </a:p>
          <a:p>
            <a:pPr>
              <a:defRPr/>
            </a:pPr>
            <a:endParaRPr lang="en-US" sz="2600" b="0" dirty="0" smtClean="0"/>
          </a:p>
          <a:p>
            <a:pPr>
              <a:defRPr/>
            </a:pPr>
            <a:endParaRPr lang="en-US" sz="2600" b="0" dirty="0" smtClean="0"/>
          </a:p>
        </p:txBody>
      </p:sp>
      <p:sp>
        <p:nvSpPr>
          <p:cNvPr id="22531" name="Title 2"/>
          <p:cNvSpPr>
            <a:spLocks noGrp="1"/>
          </p:cNvSpPr>
          <p:nvPr>
            <p:ph type="title"/>
          </p:nvPr>
        </p:nvSpPr>
        <p:spPr/>
        <p:txBody>
          <a:bodyPr/>
          <a:lstStyle/>
          <a:p>
            <a:r>
              <a:rPr lang="en-US" altLang="en-US" sz="4000" dirty="0" smtClean="0">
                <a:latin typeface="+mn-lt"/>
              </a:rPr>
              <a:t>New Catastrophic Criteria</a:t>
            </a:r>
          </a:p>
        </p:txBody>
      </p:sp>
    </p:spTree>
    <p:extLst>
      <p:ext uri="{BB962C8B-B14F-4D97-AF65-F5344CB8AC3E}">
        <p14:creationId xmlns:p14="http://schemas.microsoft.com/office/powerpoint/2010/main" val="3605710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New CAT </a:t>
            </a:r>
            <a:r>
              <a:rPr lang="en-US" dirty="0" smtClean="0">
                <a:latin typeface="Arial" panose="020B0604020202020204" pitchFamily="34" charset="0"/>
                <a:cs typeface="Arial" panose="020B0604020202020204" pitchFamily="34" charset="0"/>
              </a:rPr>
              <a:t>criteria…</a:t>
            </a:r>
            <a:endParaRPr lang="en-CA" dirty="0"/>
          </a:p>
        </p:txBody>
      </p:sp>
      <p:sp>
        <p:nvSpPr>
          <p:cNvPr id="3" name="Content Placeholder 2"/>
          <p:cNvSpPr>
            <a:spLocks noGrp="1"/>
          </p:cNvSpPr>
          <p:nvPr>
            <p:ph idx="1"/>
          </p:nvPr>
        </p:nvSpPr>
        <p:spPr>
          <a:xfrm>
            <a:off x="152400" y="1066800"/>
            <a:ext cx="8839200" cy="5029200"/>
          </a:xfrm>
        </p:spPr>
        <p:txBody>
          <a:bodyPr/>
          <a:lstStyle/>
          <a:p>
            <a:endParaRPr lang="en-US" sz="2100" dirty="0" smtClean="0">
              <a:latin typeface="Arial" panose="020B0604020202020204" pitchFamily="34" charset="0"/>
              <a:cs typeface="Arial" panose="020B0604020202020204" pitchFamily="34" charset="0"/>
            </a:endParaRPr>
          </a:p>
          <a:p>
            <a:r>
              <a:rPr lang="en-US" sz="2400" b="0" i="0" dirty="0" smtClean="0">
                <a:latin typeface="Arial" panose="020B0604020202020204" pitchFamily="34" charset="0"/>
                <a:cs typeface="Arial" panose="020B0604020202020204" pitchFamily="34" charset="0"/>
              </a:rPr>
              <a:t>An adult is considered CAT as a result of a TBI…if they meet the following criteria:</a:t>
            </a:r>
          </a:p>
          <a:p>
            <a:pPr marL="514350" indent="-514350">
              <a:buFont typeface="+mj-lt"/>
              <a:buAutoNum type="arabicPeriod"/>
            </a:pPr>
            <a:r>
              <a:rPr lang="en-US" sz="2400" b="0" i="0" dirty="0" smtClean="0">
                <a:latin typeface="Arial" panose="020B0604020202020204" pitchFamily="34" charset="0"/>
                <a:cs typeface="Arial" panose="020B0604020202020204" pitchFamily="34" charset="0"/>
              </a:rPr>
              <a:t>The injury shows </a:t>
            </a:r>
            <a:r>
              <a:rPr lang="en-US" sz="2400" b="0" dirty="0" smtClean="0">
                <a:latin typeface="Arial" panose="020B0604020202020204" pitchFamily="34" charset="0"/>
                <a:cs typeface="Arial" panose="020B0604020202020204" pitchFamily="34" charset="0"/>
              </a:rPr>
              <a:t>positive findings </a:t>
            </a:r>
            <a:r>
              <a:rPr lang="en-US" sz="2400" b="0" i="0" dirty="0" smtClean="0">
                <a:latin typeface="Arial" panose="020B0604020202020204" pitchFamily="34" charset="0"/>
                <a:cs typeface="Arial" panose="020B0604020202020204" pitchFamily="34" charset="0"/>
              </a:rPr>
              <a:t>on a CT scan, or MRI, or any other medically recognized brain diagnostic technology indicating intracranial pathology that is a result of the accident…</a:t>
            </a:r>
            <a:r>
              <a:rPr lang="en-US" sz="2100" b="0" i="0" dirty="0" smtClean="0">
                <a:latin typeface="Arial" panose="020B0604020202020204" pitchFamily="34" charset="0"/>
                <a:cs typeface="Arial" panose="020B0604020202020204" pitchFamily="34" charset="0"/>
              </a:rPr>
              <a:t> </a:t>
            </a:r>
          </a:p>
          <a:p>
            <a:pPr marL="0" indent="0">
              <a:buNone/>
            </a:pPr>
            <a:r>
              <a:rPr lang="en-CA" b="0" i="0" dirty="0" smtClean="0"/>
              <a:t>And…</a:t>
            </a:r>
            <a:endParaRPr lang="en-CA" b="0" i="0" dirty="0"/>
          </a:p>
        </p:txBody>
      </p:sp>
    </p:spTree>
    <p:extLst>
      <p:ext uri="{BB962C8B-B14F-4D97-AF65-F5344CB8AC3E}">
        <p14:creationId xmlns:p14="http://schemas.microsoft.com/office/powerpoint/2010/main" val="1573012093"/>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New CAT </a:t>
            </a:r>
            <a:r>
              <a:rPr lang="en-US" dirty="0" smtClean="0">
                <a:latin typeface="Arial" panose="020B0604020202020204" pitchFamily="34" charset="0"/>
                <a:cs typeface="Arial" panose="020B0604020202020204" pitchFamily="34" charset="0"/>
              </a:rPr>
              <a:t>criteria…</a:t>
            </a:r>
            <a:endParaRPr lang="en-CA" dirty="0"/>
          </a:p>
        </p:txBody>
      </p:sp>
      <p:sp>
        <p:nvSpPr>
          <p:cNvPr id="3" name="Content Placeholder 2"/>
          <p:cNvSpPr>
            <a:spLocks noGrp="1"/>
          </p:cNvSpPr>
          <p:nvPr>
            <p:ph idx="1"/>
          </p:nvPr>
        </p:nvSpPr>
        <p:spPr>
          <a:xfrm>
            <a:off x="152400" y="1066800"/>
            <a:ext cx="8839200" cy="5029200"/>
          </a:xfrm>
        </p:spPr>
        <p:txBody>
          <a:bodyPr/>
          <a:lstStyle/>
          <a:p>
            <a:pPr marL="0" indent="0">
              <a:buNone/>
            </a:pPr>
            <a:r>
              <a:rPr lang="en-US" sz="2100" b="0" i="0" dirty="0" smtClean="0">
                <a:latin typeface="Arial" panose="020B0604020202020204" pitchFamily="34" charset="0"/>
                <a:cs typeface="Arial" panose="020B0604020202020204" pitchFamily="34" charset="0"/>
              </a:rPr>
              <a:t>2.	</a:t>
            </a:r>
            <a:r>
              <a:rPr lang="en-US" sz="2400" b="0" i="0" dirty="0" smtClean="0">
                <a:latin typeface="Arial" panose="020B0604020202020204" pitchFamily="34" charset="0"/>
                <a:cs typeface="Arial" panose="020B0604020202020204" pitchFamily="34" charset="0"/>
              </a:rPr>
              <a:t>When assessed in accordance with the Glasgow 	Outcome Scale and the Extended Glasgow Outcome 	Scale…the injury results in a rating of:</a:t>
            </a:r>
          </a:p>
          <a:p>
            <a:pPr marL="677863" lvl="1"/>
            <a:r>
              <a:rPr lang="en-US" sz="2200" dirty="0" smtClean="0">
                <a:latin typeface="Arial" panose="020B0604020202020204" pitchFamily="34" charset="0"/>
                <a:cs typeface="Arial" panose="020B0604020202020204" pitchFamily="34" charset="0"/>
              </a:rPr>
              <a:t>Vegetative State (VS or VS*), </a:t>
            </a:r>
            <a:r>
              <a:rPr lang="en-US" sz="2200" b="1" dirty="0" smtClean="0">
                <a:latin typeface="Arial" panose="020B0604020202020204" pitchFamily="34" charset="0"/>
                <a:cs typeface="Arial" panose="020B0604020202020204" pitchFamily="34" charset="0"/>
              </a:rPr>
              <a:t>one month or more </a:t>
            </a:r>
            <a:r>
              <a:rPr lang="en-US" sz="2200" dirty="0" smtClean="0">
                <a:latin typeface="Arial" panose="020B0604020202020204" pitchFamily="34" charset="0"/>
                <a:cs typeface="Arial" panose="020B0604020202020204" pitchFamily="34" charset="0"/>
              </a:rPr>
              <a:t>after the accident, </a:t>
            </a:r>
          </a:p>
          <a:p>
            <a:pPr marL="677863" lvl="1"/>
            <a:r>
              <a:rPr lang="en-US" sz="2200" dirty="0" smtClean="0">
                <a:latin typeface="Arial" panose="020B0604020202020204" pitchFamily="34" charset="0"/>
                <a:cs typeface="Arial" panose="020B0604020202020204" pitchFamily="34" charset="0"/>
              </a:rPr>
              <a:t>Upper Severe Disability (Upper SD or Upper SD*) or Lower Severe Disability (Lower SD or Lower SD*), </a:t>
            </a:r>
            <a:r>
              <a:rPr lang="en-US" sz="2200" b="1" dirty="0" smtClean="0">
                <a:latin typeface="Arial" panose="020B0604020202020204" pitchFamily="34" charset="0"/>
                <a:cs typeface="Arial" panose="020B0604020202020204" pitchFamily="34" charset="0"/>
              </a:rPr>
              <a:t>six months or more </a:t>
            </a:r>
            <a:r>
              <a:rPr lang="en-US" sz="2200" dirty="0" smtClean="0">
                <a:latin typeface="Arial" panose="020B0604020202020204" pitchFamily="34" charset="0"/>
                <a:cs typeface="Arial" panose="020B0604020202020204" pitchFamily="34" charset="0"/>
              </a:rPr>
              <a:t>after the accident, or </a:t>
            </a:r>
          </a:p>
          <a:p>
            <a:pPr marL="677863" lvl="1"/>
            <a:r>
              <a:rPr lang="en-US" sz="2200" dirty="0" smtClean="0">
                <a:latin typeface="Arial" panose="020B0604020202020204" pitchFamily="34" charset="0"/>
                <a:cs typeface="Arial" panose="020B0604020202020204" pitchFamily="34" charset="0"/>
              </a:rPr>
              <a:t>Lower Moderate Disability (Lower MD or Lower MD*), </a:t>
            </a:r>
            <a:r>
              <a:rPr lang="en-US" sz="2200" b="1" dirty="0" smtClean="0">
                <a:latin typeface="Arial" panose="020B0604020202020204" pitchFamily="34" charset="0"/>
                <a:cs typeface="Arial" panose="020B0604020202020204" pitchFamily="34" charset="0"/>
              </a:rPr>
              <a:t>one year or more </a:t>
            </a:r>
            <a:r>
              <a:rPr lang="en-US" sz="2200" dirty="0" smtClean="0">
                <a:latin typeface="Arial" panose="020B0604020202020204" pitchFamily="34" charset="0"/>
                <a:cs typeface="Arial" panose="020B0604020202020204" pitchFamily="34" charset="0"/>
              </a:rPr>
              <a:t>after the accident. </a:t>
            </a:r>
          </a:p>
          <a:p>
            <a:pPr marL="452438" lvl="1"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pre-existing disability that impacts on the rating</a:t>
            </a:r>
          </a:p>
          <a:p>
            <a:endParaRPr lang="en-CA" dirty="0"/>
          </a:p>
        </p:txBody>
      </p:sp>
    </p:spTree>
    <p:extLst>
      <p:ext uri="{BB962C8B-B14F-4D97-AF65-F5344CB8AC3E}">
        <p14:creationId xmlns:p14="http://schemas.microsoft.com/office/powerpoint/2010/main" val="2897142510"/>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1143000"/>
          </a:xfrm>
        </p:spPr>
        <p:txBody>
          <a:bodyPr/>
          <a:lstStyle/>
          <a:p>
            <a:r>
              <a:rPr lang="en-US" dirty="0">
                <a:latin typeface="Arial" panose="020B0604020202020204" pitchFamily="34" charset="0"/>
                <a:cs typeface="Arial" panose="020B0604020202020204" pitchFamily="34" charset="0"/>
              </a:rPr>
              <a:t>What Is The Glasgow Outcome </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Scale-Extended (GOSE)?</a:t>
            </a:r>
            <a:endParaRPr lang="en-CA" dirty="0"/>
          </a:p>
        </p:txBody>
      </p:sp>
      <p:sp>
        <p:nvSpPr>
          <p:cNvPr id="3" name="Content Placeholder 2"/>
          <p:cNvSpPr>
            <a:spLocks noGrp="1"/>
          </p:cNvSpPr>
          <p:nvPr>
            <p:ph idx="1"/>
          </p:nvPr>
        </p:nvSpPr>
        <p:spPr>
          <a:xfrm>
            <a:off x="152400" y="1752600"/>
            <a:ext cx="8839200" cy="4343400"/>
          </a:xfrm>
        </p:spPr>
        <p:txBody>
          <a:bodyPr/>
          <a:lstStyle/>
          <a:p>
            <a:r>
              <a:rPr lang="en-CA" sz="2800" b="0" i="0" dirty="0">
                <a:latin typeface="Arial" panose="020B0604020202020204" pitchFamily="34" charset="0"/>
                <a:cs typeface="Arial" panose="020B0604020202020204" pitchFamily="34" charset="0"/>
              </a:rPr>
              <a:t>Standardized interview used to categorize level of disability following a head injury. </a:t>
            </a:r>
          </a:p>
          <a:p>
            <a:r>
              <a:rPr lang="en-CA" sz="2800" b="0" i="0" dirty="0">
                <a:latin typeface="Arial" panose="020B0604020202020204" pitchFamily="34" charset="0"/>
                <a:cs typeface="Arial" panose="020B0604020202020204" pitchFamily="34" charset="0"/>
              </a:rPr>
              <a:t>The scale reflects disability and handicap rather than impairment. </a:t>
            </a:r>
          </a:p>
          <a:p>
            <a:r>
              <a:rPr lang="en-CA" sz="2800" b="0" i="0" dirty="0">
                <a:latin typeface="Arial" panose="020B0604020202020204" pitchFamily="34" charset="0"/>
                <a:cs typeface="Arial" panose="020B0604020202020204" pitchFamily="34" charset="0"/>
              </a:rPr>
              <a:t>It looks at an individual’s overall functioning in important areas of life. </a:t>
            </a:r>
          </a:p>
          <a:p>
            <a:pPr marL="0" indent="0">
              <a:buNone/>
            </a:pPr>
            <a:endParaRPr lang="en-CA" dirty="0"/>
          </a:p>
        </p:txBody>
      </p:sp>
    </p:spTree>
    <p:extLst>
      <p:ext uri="{BB962C8B-B14F-4D97-AF65-F5344CB8AC3E}">
        <p14:creationId xmlns:p14="http://schemas.microsoft.com/office/powerpoint/2010/main" val="2652244565"/>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ea typeface="Arial" charset="0"/>
                <a:cs typeface="Arial" charset="0"/>
              </a:rPr>
              <a:t>Catastrophic Determination by GOSE Ratings</a:t>
            </a:r>
            <a:endParaRPr lang="en-US" dirty="0"/>
          </a:p>
        </p:txBody>
      </p:sp>
      <p:pic>
        <p:nvPicPr>
          <p:cNvPr id="4" name="Content Placeholder 3"/>
          <p:cNvPicPr>
            <a:picLocks noGrp="1" noChangeAspect="1"/>
          </p:cNvPicPr>
          <p:nvPr>
            <p:ph idx="1"/>
          </p:nvPr>
        </p:nvPicPr>
        <p:blipFill>
          <a:blip r:embed="rId2"/>
          <a:stretch>
            <a:fillRect/>
          </a:stretch>
        </p:blipFill>
        <p:spPr>
          <a:xfrm>
            <a:off x="1657350" y="2385391"/>
            <a:ext cx="5477220" cy="3599212"/>
          </a:xfrm>
          <a:prstGeom prst="rect">
            <a:avLst/>
          </a:prstGeom>
        </p:spPr>
      </p:pic>
      <p:sp>
        <p:nvSpPr>
          <p:cNvPr id="5" name="Frame 4"/>
          <p:cNvSpPr/>
          <p:nvPr/>
        </p:nvSpPr>
        <p:spPr>
          <a:xfrm>
            <a:off x="1657350" y="2864226"/>
            <a:ext cx="5591175" cy="444500"/>
          </a:xfrm>
          <a:prstGeom prst="frame">
            <a:avLst/>
          </a:prstGeom>
          <a:solidFill>
            <a:srgbClr val="FF0000"/>
          </a:solidFill>
          <a:ln w="3175" cmpd="dbl">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ame 9"/>
          <p:cNvSpPr/>
          <p:nvPr/>
        </p:nvSpPr>
        <p:spPr>
          <a:xfrm>
            <a:off x="1657350" y="3308726"/>
            <a:ext cx="5591175" cy="444500"/>
          </a:xfrm>
          <a:prstGeom prst="frame">
            <a:avLst/>
          </a:prstGeom>
          <a:solidFill>
            <a:schemeClr val="accent2">
              <a:lumMod val="75000"/>
            </a:schemeClr>
          </a:solidFill>
          <a:ln w="3175" cmpd="dbl">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ame 11"/>
          <p:cNvSpPr/>
          <p:nvPr/>
        </p:nvSpPr>
        <p:spPr>
          <a:xfrm>
            <a:off x="1657350" y="4145254"/>
            <a:ext cx="5591175" cy="444500"/>
          </a:xfrm>
          <a:prstGeom prst="frame">
            <a:avLst/>
          </a:prstGeom>
          <a:solidFill>
            <a:srgbClr val="7030A0"/>
          </a:solidFill>
          <a:ln w="3175" cmpd="dbl">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ame 12"/>
          <p:cNvSpPr/>
          <p:nvPr/>
        </p:nvSpPr>
        <p:spPr>
          <a:xfrm>
            <a:off x="1657350" y="3726990"/>
            <a:ext cx="5591175" cy="444500"/>
          </a:xfrm>
          <a:prstGeom prst="frame">
            <a:avLst/>
          </a:prstGeom>
          <a:solidFill>
            <a:schemeClr val="accent2">
              <a:lumMod val="75000"/>
            </a:schemeClr>
          </a:solidFill>
          <a:ln w="3175" cmpd="dbl">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p:cNvSpPr txBox="1"/>
          <p:nvPr/>
        </p:nvSpPr>
        <p:spPr>
          <a:xfrm>
            <a:off x="7505701" y="2921000"/>
            <a:ext cx="1701107" cy="461665"/>
          </a:xfrm>
          <a:prstGeom prst="rect">
            <a:avLst/>
          </a:prstGeom>
          <a:noFill/>
        </p:spPr>
        <p:txBody>
          <a:bodyPr wrap="none" rtlCol="0">
            <a:spAutoFit/>
          </a:bodyPr>
          <a:lstStyle/>
          <a:p>
            <a:r>
              <a:rPr lang="en-US" smtClean="0"/>
              <a:t>1+ Month</a:t>
            </a:r>
            <a:endParaRPr lang="en-US"/>
          </a:p>
        </p:txBody>
      </p:sp>
      <p:sp>
        <p:nvSpPr>
          <p:cNvPr id="15" name="TextBox 14"/>
          <p:cNvSpPr txBox="1"/>
          <p:nvPr/>
        </p:nvSpPr>
        <p:spPr>
          <a:xfrm>
            <a:off x="7505700" y="3542324"/>
            <a:ext cx="1701107" cy="461665"/>
          </a:xfrm>
          <a:prstGeom prst="rect">
            <a:avLst/>
          </a:prstGeom>
          <a:noFill/>
        </p:spPr>
        <p:txBody>
          <a:bodyPr wrap="none" rtlCol="0">
            <a:spAutoFit/>
          </a:bodyPr>
          <a:lstStyle/>
          <a:p>
            <a:r>
              <a:rPr lang="en-US" dirty="0"/>
              <a:t>6</a:t>
            </a:r>
            <a:r>
              <a:rPr lang="en-US" dirty="0" smtClean="0"/>
              <a:t>+ Month</a:t>
            </a:r>
            <a:endParaRPr lang="en-US" dirty="0"/>
          </a:p>
        </p:txBody>
      </p:sp>
      <p:sp>
        <p:nvSpPr>
          <p:cNvPr id="16" name="TextBox 15"/>
          <p:cNvSpPr txBox="1"/>
          <p:nvPr/>
        </p:nvSpPr>
        <p:spPr>
          <a:xfrm>
            <a:off x="7531657" y="4145254"/>
            <a:ext cx="1409040" cy="461665"/>
          </a:xfrm>
          <a:prstGeom prst="rect">
            <a:avLst/>
          </a:prstGeom>
          <a:noFill/>
        </p:spPr>
        <p:txBody>
          <a:bodyPr wrap="none" rtlCol="0">
            <a:spAutoFit/>
          </a:bodyPr>
          <a:lstStyle/>
          <a:p>
            <a:r>
              <a:rPr lang="en-US" dirty="0" smtClean="0"/>
              <a:t>1+ Year</a:t>
            </a:r>
            <a:endParaRPr lang="en-US" dirty="0"/>
          </a:p>
        </p:txBody>
      </p:sp>
      <p:sp>
        <p:nvSpPr>
          <p:cNvPr id="17" name="Right Bracket 16"/>
          <p:cNvSpPr/>
          <p:nvPr/>
        </p:nvSpPr>
        <p:spPr>
          <a:xfrm>
            <a:off x="7334250" y="3308726"/>
            <a:ext cx="171449" cy="836528"/>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a:stCxn id="14" idx="1"/>
          </p:cNvCxnSpPr>
          <p:nvPr/>
        </p:nvCxnSpPr>
        <p:spPr>
          <a:xfrm flipH="1" flipV="1">
            <a:off x="7334250" y="3105666"/>
            <a:ext cx="171451" cy="4616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7334249" y="4350266"/>
            <a:ext cx="1714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87445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8915400" cy="1143000"/>
          </a:xfrm>
        </p:spPr>
        <p:txBody>
          <a:bodyPr>
            <a:noAutofit/>
          </a:bodyPr>
          <a:lstStyle/>
          <a:p>
            <a:r>
              <a:rPr lang="en-US" sz="3600" dirty="0" smtClean="0">
                <a:effectLst/>
                <a:latin typeface="Arial" panose="020B0604020202020204" pitchFamily="34" charset="0"/>
                <a:ea typeface="Arial" charset="0"/>
                <a:cs typeface="Arial" panose="020B0604020202020204" pitchFamily="34" charset="0"/>
              </a:rPr>
              <a:t>Catastrophic Determination by </a:t>
            </a:r>
            <a:br>
              <a:rPr lang="en-US" sz="3600" dirty="0" smtClean="0">
                <a:effectLst/>
                <a:latin typeface="Arial" panose="020B0604020202020204" pitchFamily="34" charset="0"/>
                <a:ea typeface="Arial" charset="0"/>
                <a:cs typeface="Arial" panose="020B0604020202020204" pitchFamily="34" charset="0"/>
              </a:rPr>
            </a:br>
            <a:r>
              <a:rPr lang="en-US" sz="3600" dirty="0" smtClean="0">
                <a:effectLst/>
                <a:latin typeface="Arial" panose="020B0604020202020204" pitchFamily="34" charset="0"/>
                <a:ea typeface="Arial" charset="0"/>
                <a:cs typeface="Arial" panose="020B0604020202020204" pitchFamily="34" charset="0"/>
              </a:rPr>
              <a:t>GOSE Ratings</a:t>
            </a:r>
            <a:endParaRPr lang="en-US" sz="3600" dirty="0">
              <a:latin typeface="Arial" panose="020B0604020202020204" pitchFamily="34" charset="0"/>
              <a:ea typeface="Arial" charset="0"/>
              <a:cs typeface="Arial" panose="020B0604020202020204" pitchFamily="34" charset="0"/>
            </a:endParaRPr>
          </a:p>
        </p:txBody>
      </p:sp>
      <p:sp>
        <p:nvSpPr>
          <p:cNvPr id="3" name="Content Placeholder 2"/>
          <p:cNvSpPr>
            <a:spLocks noGrp="1"/>
          </p:cNvSpPr>
          <p:nvPr>
            <p:ph idx="1"/>
          </p:nvPr>
        </p:nvSpPr>
        <p:spPr>
          <a:xfrm>
            <a:off x="152400" y="1676400"/>
            <a:ext cx="8915400" cy="4419600"/>
          </a:xfrm>
        </p:spPr>
        <p:txBody>
          <a:bodyPr numCol="3">
            <a:normAutofit fontScale="62500" lnSpcReduction="20000"/>
          </a:bodyPr>
          <a:lstStyle/>
          <a:p>
            <a:pPr marL="0" indent="0">
              <a:buNone/>
            </a:pPr>
            <a:r>
              <a:rPr lang="en-US" b="1" u="sng" dirty="0" smtClean="0"/>
              <a:t>1+ Month post-MVA</a:t>
            </a:r>
          </a:p>
          <a:p>
            <a:pPr marL="0" indent="0">
              <a:buNone/>
            </a:pPr>
            <a:r>
              <a:rPr lang="en-CA" dirty="0" smtClean="0">
                <a:solidFill>
                  <a:srgbClr val="FF0000"/>
                </a:solidFill>
              </a:rPr>
              <a:t>Vegetative </a:t>
            </a:r>
            <a:r>
              <a:rPr lang="en-CA" dirty="0">
                <a:solidFill>
                  <a:srgbClr val="FF0000"/>
                </a:solidFill>
              </a:rPr>
              <a:t>(non-verbal)</a:t>
            </a:r>
            <a:endParaRPr lang="en-US" dirty="0">
              <a:solidFill>
                <a:srgbClr val="FF0000"/>
              </a:solidFill>
            </a:endParaRPr>
          </a:p>
          <a:p>
            <a:pPr marL="277813" indent="-277813">
              <a:buFont typeface="+mj-lt"/>
              <a:buAutoNum type="arabicPeriod" startAt="2"/>
            </a:pPr>
            <a:r>
              <a:rPr lang="en-CA" sz="2000" dirty="0"/>
              <a:t>Unable to interact with the environment, unresponsive to </a:t>
            </a:r>
            <a:r>
              <a:rPr lang="en-CA" sz="2000" dirty="0" smtClean="0"/>
              <a:t>commands</a:t>
            </a:r>
          </a:p>
          <a:p>
            <a:endParaRPr lang="en-CA" dirty="0"/>
          </a:p>
          <a:p>
            <a:pPr marL="0" indent="0">
              <a:buNone/>
            </a:pPr>
            <a:endParaRPr lang="en-CA" dirty="0" smtClean="0"/>
          </a:p>
          <a:p>
            <a:endParaRPr lang="en-CA" dirty="0"/>
          </a:p>
          <a:p>
            <a:endParaRPr lang="en-CA" dirty="0" smtClean="0"/>
          </a:p>
          <a:p>
            <a:endParaRPr lang="en-CA" dirty="0" smtClean="0"/>
          </a:p>
          <a:p>
            <a:endParaRPr lang="en-CA" dirty="0"/>
          </a:p>
          <a:p>
            <a:endParaRPr lang="en-CA" dirty="0" smtClean="0"/>
          </a:p>
          <a:p>
            <a:endParaRPr lang="en-CA" dirty="0" smtClean="0"/>
          </a:p>
          <a:p>
            <a:pPr marL="0" indent="0">
              <a:buNone/>
            </a:pPr>
            <a:r>
              <a:rPr lang="en-CA" b="1" u="sng" dirty="0" smtClean="0"/>
              <a:t>6+ Months post-MVA</a:t>
            </a:r>
            <a:endParaRPr lang="en-US" b="1" u="sng" dirty="0"/>
          </a:p>
          <a:p>
            <a:pPr marL="0" indent="0">
              <a:buNone/>
            </a:pPr>
            <a:r>
              <a:rPr lang="en-US" dirty="0" smtClean="0">
                <a:solidFill>
                  <a:schemeClr val="accent2">
                    <a:lumMod val="75000"/>
                  </a:schemeClr>
                </a:solidFill>
              </a:rPr>
              <a:t>Severe disability</a:t>
            </a:r>
          </a:p>
          <a:p>
            <a:pPr marL="277813" indent="-277813">
              <a:buFont typeface="+mj-lt"/>
              <a:buAutoNum type="arabicPeriod" startAt="3"/>
            </a:pPr>
            <a:r>
              <a:rPr lang="en-CA" sz="2000" dirty="0" smtClean="0"/>
              <a:t>Needs </a:t>
            </a:r>
            <a:r>
              <a:rPr lang="en-CA" sz="2000" dirty="0"/>
              <a:t>frequent help </a:t>
            </a:r>
            <a:r>
              <a:rPr lang="en-CA" sz="2000" dirty="0" smtClean="0"/>
              <a:t>with daily activities or </a:t>
            </a:r>
            <a:r>
              <a:rPr lang="en-CA" sz="2000" dirty="0"/>
              <a:t>someone to be around most of the </a:t>
            </a:r>
            <a:r>
              <a:rPr lang="en-CA" sz="2000" dirty="0" smtClean="0"/>
              <a:t>time. Unable </a:t>
            </a:r>
            <a:r>
              <a:rPr lang="en-CA" sz="2000" dirty="0"/>
              <a:t>to be left alone for up to </a:t>
            </a:r>
            <a:r>
              <a:rPr lang="en-CA" sz="2000" dirty="0" smtClean="0"/>
              <a:t>8 hours. </a:t>
            </a:r>
          </a:p>
          <a:p>
            <a:pPr marL="277813" indent="-277813">
              <a:buFont typeface="+mj-lt"/>
              <a:buAutoNum type="arabicPeriod" startAt="3"/>
            </a:pPr>
            <a:r>
              <a:rPr lang="en-CA" sz="2000" dirty="0" smtClean="0"/>
              <a:t>Can </a:t>
            </a:r>
            <a:r>
              <a:rPr lang="en-CA" sz="2000" dirty="0"/>
              <a:t>be left alone at home for </a:t>
            </a:r>
            <a:r>
              <a:rPr lang="en-CA" sz="2000" dirty="0" smtClean="0"/>
              <a:t>up to 8 hours, but</a:t>
            </a:r>
          </a:p>
          <a:p>
            <a:pPr marL="277813" indent="-277813"/>
            <a:r>
              <a:rPr lang="en-CA" sz="2000" dirty="0" smtClean="0"/>
              <a:t>Cannot be independent for 24 hours</a:t>
            </a:r>
            <a:endParaRPr lang="en-US" sz="2000" dirty="0"/>
          </a:p>
          <a:p>
            <a:pPr marL="277813" lvl="2" indent="-277813"/>
            <a:r>
              <a:rPr lang="en-CA" sz="2100" dirty="0"/>
              <a:t>Cannot shop </a:t>
            </a:r>
            <a:r>
              <a:rPr lang="en-CA" sz="2100" dirty="0" smtClean="0"/>
              <a:t>or travel locally without assistance</a:t>
            </a:r>
          </a:p>
          <a:p>
            <a:pPr marL="277813" lvl="2" indent="-277813"/>
            <a:endParaRPr lang="en-CA" sz="1600" dirty="0" smtClean="0"/>
          </a:p>
          <a:p>
            <a:pPr marL="277813" lvl="2" indent="-277813"/>
            <a:endParaRPr lang="en-CA" sz="1600" dirty="0" smtClean="0"/>
          </a:p>
          <a:p>
            <a:pPr marL="277813" lvl="2" indent="-277813"/>
            <a:endParaRPr lang="en-CA" sz="1600" dirty="0"/>
          </a:p>
          <a:p>
            <a:pPr marL="277813" lvl="2" indent="-277813"/>
            <a:endParaRPr lang="en-CA" sz="1600" dirty="0" smtClean="0"/>
          </a:p>
          <a:p>
            <a:pPr marL="277813" lvl="2" indent="-277813"/>
            <a:endParaRPr lang="en-CA" sz="1600" dirty="0" smtClean="0"/>
          </a:p>
          <a:p>
            <a:pPr marL="277813" lvl="2" indent="-277813"/>
            <a:endParaRPr lang="en-CA" sz="1600" dirty="0" smtClean="0"/>
          </a:p>
          <a:p>
            <a:pPr marL="0" indent="0">
              <a:buNone/>
            </a:pPr>
            <a:endParaRPr lang="en-CA" sz="1600" dirty="0"/>
          </a:p>
          <a:p>
            <a:pPr marL="0" indent="0">
              <a:buNone/>
            </a:pPr>
            <a:endParaRPr lang="en-CA" sz="1600" dirty="0" smtClean="0">
              <a:solidFill>
                <a:srgbClr val="7030A0"/>
              </a:solidFill>
            </a:endParaRPr>
          </a:p>
          <a:p>
            <a:pPr marL="0" indent="0">
              <a:buNone/>
            </a:pPr>
            <a:endParaRPr lang="en-CA" u="sng" dirty="0" smtClean="0"/>
          </a:p>
          <a:p>
            <a:pPr marL="0" indent="0">
              <a:buNone/>
            </a:pPr>
            <a:r>
              <a:rPr lang="en-CA" u="sng" dirty="0" smtClean="0"/>
              <a:t>1</a:t>
            </a:r>
            <a:r>
              <a:rPr lang="en-CA" u="sng" dirty="0"/>
              <a:t>+ Year post-MVA</a:t>
            </a:r>
            <a:endParaRPr lang="en-US" u="sng" dirty="0"/>
          </a:p>
          <a:p>
            <a:pPr marL="0" indent="0">
              <a:buNone/>
            </a:pPr>
            <a:r>
              <a:rPr lang="en-US" dirty="0" smtClean="0">
                <a:solidFill>
                  <a:srgbClr val="7030A0"/>
                </a:solidFill>
              </a:rPr>
              <a:t>Lower Moderate disability</a:t>
            </a:r>
          </a:p>
          <a:p>
            <a:pPr marL="269875" indent="-269875">
              <a:buFont typeface="+mj-lt"/>
              <a:buAutoNum type="arabicPeriod" startAt="5"/>
            </a:pPr>
            <a:r>
              <a:rPr lang="en-US" sz="2000" dirty="0" smtClean="0"/>
              <a:t>Can be independent in home and travel/shop without assistance, but:</a:t>
            </a:r>
          </a:p>
          <a:p>
            <a:pPr marL="269875" indent="-269875"/>
            <a:r>
              <a:rPr lang="en-US" sz="2000" dirty="0" smtClean="0"/>
              <a:t>Is unable to work, or can only work in a sheltered or non-competitive position (or unable to look after others at home at pre-MVA capacity)</a:t>
            </a:r>
          </a:p>
          <a:p>
            <a:pPr marL="269875" indent="-269875"/>
            <a:r>
              <a:rPr lang="en-US" sz="2000" dirty="0" smtClean="0"/>
              <a:t>Rarely or never participates in social/leisure activities</a:t>
            </a:r>
          </a:p>
          <a:p>
            <a:pPr marL="269875" indent="-269875"/>
            <a:r>
              <a:rPr lang="en-US" sz="2000" dirty="0" smtClean="0"/>
              <a:t>Experiences/exhibits constant, daily, and intolerable family and friendship disruptions due to psychological problems (e.g., personality changes, quick temper, irritability, anxiety and sensitivity mood, depression, unreasonable or childish </a:t>
            </a:r>
            <a:r>
              <a:rPr lang="en-US" sz="2000" dirty="0" err="1" smtClean="0"/>
              <a:t>behaviour</a:t>
            </a:r>
            <a:r>
              <a:rPr lang="en-US" sz="2000" dirty="0" smtClean="0"/>
              <a:t>).</a:t>
            </a:r>
          </a:p>
        </p:txBody>
      </p:sp>
      <p:sp>
        <p:nvSpPr>
          <p:cNvPr id="5" name="Rectangle 4"/>
          <p:cNvSpPr/>
          <p:nvPr/>
        </p:nvSpPr>
        <p:spPr>
          <a:xfrm>
            <a:off x="628650" y="6211669"/>
            <a:ext cx="7886700" cy="769441"/>
          </a:xfrm>
          <a:prstGeom prst="rect">
            <a:avLst/>
          </a:prstGeom>
        </p:spPr>
        <p:txBody>
          <a:bodyPr wrap="square">
            <a:spAutoFit/>
          </a:bodyPr>
          <a:lstStyle/>
          <a:p>
            <a:r>
              <a:rPr lang="en-US" sz="1100" i="1" dirty="0" smtClean="0">
                <a:effectLst/>
                <a:ea typeface="Arial" charset="0"/>
                <a:cs typeface="Arial" charset="0"/>
              </a:rPr>
              <a:t>(WILSON, J., PETTIGREW, L. AND TEASDALE, G. STRUCTURED INTERVIEWS FOR GLASGOW OUTCOME AND THE EXTENDED GLASGOW OUTCOME SCALE. GUIDELINES FOR THEIR USE. J. NEUROTRAUMA 15 (8): 573-85. 1997) </a:t>
            </a:r>
            <a:r>
              <a:rPr lang="en-US" sz="1100" dirty="0" smtClean="0">
                <a:effectLst/>
                <a:ea typeface="Arial" charset="0"/>
                <a:cs typeface="Arial" charset="0"/>
              </a:rPr>
              <a:t/>
            </a:r>
            <a:br>
              <a:rPr lang="en-US" sz="1100" dirty="0" smtClean="0">
                <a:effectLst/>
                <a:ea typeface="Arial" charset="0"/>
                <a:cs typeface="Arial" charset="0"/>
              </a:rPr>
            </a:br>
            <a:endParaRPr lang="en-US" sz="1100" dirty="0" smtClean="0">
              <a:ea typeface="Arial" charset="0"/>
              <a:cs typeface="Arial" charset="0"/>
            </a:endParaRPr>
          </a:p>
        </p:txBody>
      </p:sp>
    </p:spTree>
    <p:extLst>
      <p:ext uri="{BB962C8B-B14F-4D97-AF65-F5344CB8AC3E}">
        <p14:creationId xmlns:p14="http://schemas.microsoft.com/office/powerpoint/2010/main" val="3466268404"/>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panose="020B0604020202020204" pitchFamily="34" charset="0"/>
                <a:cs typeface="Arial" panose="020B0604020202020204" pitchFamily="34" charset="0"/>
              </a:rPr>
              <a:t>GOSE: 9 Questions</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990600"/>
            <a:ext cx="8915400" cy="5654749"/>
          </a:xfrm>
        </p:spPr>
        <p:txBody>
          <a:bodyPr>
            <a:normAutofit fontScale="40000" lnSpcReduction="20000"/>
          </a:bodyPr>
          <a:lstStyle/>
          <a:p>
            <a:pPr marL="514350" indent="-514350">
              <a:buFont typeface="+mj-lt"/>
              <a:buAutoNum type="arabicPeriod"/>
            </a:pPr>
            <a:r>
              <a:rPr lang="en-CA" sz="4500" b="1" dirty="0" smtClean="0">
                <a:latin typeface="Arial" panose="020B0604020202020204" pitchFamily="34" charset="0"/>
                <a:cs typeface="Arial" panose="020B0604020202020204" pitchFamily="34" charset="0"/>
              </a:rPr>
              <a:t>Consciousness</a:t>
            </a:r>
          </a:p>
          <a:p>
            <a:pPr marL="514350" indent="-514350">
              <a:buFont typeface="+mj-lt"/>
              <a:buAutoNum type="arabicPeriod"/>
            </a:pPr>
            <a:r>
              <a:rPr lang="en-CA" sz="4500" b="1" dirty="0" smtClean="0">
                <a:latin typeface="Arial" panose="020B0604020202020204" pitchFamily="34" charset="0"/>
                <a:cs typeface="Arial" panose="020B0604020202020204" pitchFamily="34" charset="0"/>
              </a:rPr>
              <a:t>Independence </a:t>
            </a:r>
            <a:r>
              <a:rPr lang="en-CA" sz="4500" b="1" dirty="0">
                <a:latin typeface="Arial" panose="020B0604020202020204" pitchFamily="34" charset="0"/>
                <a:cs typeface="Arial" panose="020B0604020202020204" pitchFamily="34" charset="0"/>
              </a:rPr>
              <a:t>at </a:t>
            </a:r>
            <a:r>
              <a:rPr lang="en-CA" sz="4500" b="1" dirty="0" smtClean="0">
                <a:latin typeface="Arial" panose="020B0604020202020204" pitchFamily="34" charset="0"/>
                <a:cs typeface="Arial" panose="020B0604020202020204" pitchFamily="34" charset="0"/>
              </a:rPr>
              <a:t>home </a:t>
            </a:r>
            <a:r>
              <a:rPr lang="en-CA" sz="4500" dirty="0" smtClean="0">
                <a:latin typeface="Arial" panose="020B0604020202020204" pitchFamily="34" charset="0"/>
                <a:cs typeface="Arial" panose="020B0604020202020204" pitchFamily="34" charset="0"/>
              </a:rPr>
              <a:t>(do they need prompting, reminders, cueing, or supervision?)</a:t>
            </a:r>
          </a:p>
          <a:p>
            <a:pPr lvl="2"/>
            <a:r>
              <a:rPr lang="en-CA" sz="4500" dirty="0" smtClean="0">
                <a:latin typeface="Arial" panose="020B0604020202020204" pitchFamily="34" charset="0"/>
                <a:cs typeface="Arial" panose="020B0604020202020204" pitchFamily="34" charset="0"/>
              </a:rPr>
              <a:t>Basic personal </a:t>
            </a:r>
            <a:r>
              <a:rPr lang="en-CA" sz="4500" dirty="0">
                <a:latin typeface="Arial" panose="020B0604020202020204" pitchFamily="34" charset="0"/>
                <a:cs typeface="Arial" panose="020B0604020202020204" pitchFamily="34" charset="0"/>
              </a:rPr>
              <a:t>c</a:t>
            </a:r>
            <a:r>
              <a:rPr lang="en-CA" sz="4500" dirty="0" smtClean="0">
                <a:latin typeface="Arial" panose="020B0604020202020204" pitchFamily="34" charset="0"/>
                <a:cs typeface="Arial" panose="020B0604020202020204" pitchFamily="34" charset="0"/>
              </a:rPr>
              <a:t>are tasks, medications</a:t>
            </a:r>
          </a:p>
          <a:p>
            <a:pPr lvl="2"/>
            <a:r>
              <a:rPr lang="en-CA" sz="4500" dirty="0" smtClean="0">
                <a:latin typeface="Arial" panose="020B0604020202020204" pitchFamily="34" charset="0"/>
                <a:cs typeface="Arial" panose="020B0604020202020204" pitchFamily="34" charset="0"/>
              </a:rPr>
              <a:t>Meal planning, preparation, safety </a:t>
            </a:r>
          </a:p>
          <a:p>
            <a:pPr lvl="2"/>
            <a:r>
              <a:rPr lang="en-CA" sz="4500" dirty="0" smtClean="0">
                <a:latin typeface="Arial" panose="020B0604020202020204" pitchFamily="34" charset="0"/>
                <a:cs typeface="Arial" panose="020B0604020202020204" pitchFamily="34" charset="0"/>
              </a:rPr>
              <a:t>Response to emergency situations</a:t>
            </a:r>
          </a:p>
          <a:p>
            <a:pPr marL="514350" indent="-514350">
              <a:buFont typeface="+mj-lt"/>
              <a:buAutoNum type="arabicPeriod"/>
            </a:pPr>
            <a:r>
              <a:rPr lang="en-CA" sz="4500" b="1" dirty="0" smtClean="0">
                <a:latin typeface="Arial" panose="020B0604020202020204" pitchFamily="34" charset="0"/>
                <a:cs typeface="Arial" panose="020B0604020202020204" pitchFamily="34" charset="0"/>
              </a:rPr>
              <a:t>Independence </a:t>
            </a:r>
            <a:r>
              <a:rPr lang="en-CA" sz="4500" b="1" dirty="0">
                <a:latin typeface="Arial" panose="020B0604020202020204" pitchFamily="34" charset="0"/>
                <a:cs typeface="Arial" panose="020B0604020202020204" pitchFamily="34" charset="0"/>
              </a:rPr>
              <a:t>outside </a:t>
            </a:r>
            <a:r>
              <a:rPr lang="en-CA" sz="4500" b="1" dirty="0" smtClean="0">
                <a:latin typeface="Arial" panose="020B0604020202020204" pitchFamily="34" charset="0"/>
                <a:cs typeface="Arial" panose="020B0604020202020204" pitchFamily="34" charset="0"/>
              </a:rPr>
              <a:t>home </a:t>
            </a:r>
            <a:r>
              <a:rPr lang="en-CA" sz="4500" dirty="0" smtClean="0">
                <a:latin typeface="Arial" panose="020B0604020202020204" pitchFamily="34" charset="0"/>
                <a:cs typeface="Arial" panose="020B0604020202020204" pitchFamily="34" charset="0"/>
              </a:rPr>
              <a:t>- </a:t>
            </a:r>
            <a:r>
              <a:rPr lang="en-CA" sz="4500" b="1" dirty="0" smtClean="0">
                <a:latin typeface="Arial" panose="020B0604020202020204" pitchFamily="34" charset="0"/>
                <a:cs typeface="Arial" panose="020B0604020202020204" pitchFamily="34" charset="0"/>
              </a:rPr>
              <a:t>shopping/money management </a:t>
            </a:r>
            <a:endParaRPr lang="en-US" sz="4500" b="1" dirty="0" smtClean="0">
              <a:latin typeface="Arial" panose="020B0604020202020204" pitchFamily="34" charset="0"/>
              <a:cs typeface="Arial" panose="020B0604020202020204" pitchFamily="34" charset="0"/>
            </a:endParaRPr>
          </a:p>
          <a:p>
            <a:pPr marL="514350" indent="-514350">
              <a:buFont typeface="+mj-lt"/>
              <a:buAutoNum type="arabicPeriod"/>
            </a:pPr>
            <a:r>
              <a:rPr lang="en-CA" sz="4500" b="1" dirty="0" smtClean="0">
                <a:latin typeface="Arial" panose="020B0604020202020204" pitchFamily="34" charset="0"/>
                <a:cs typeface="Arial" panose="020B0604020202020204" pitchFamily="34" charset="0"/>
              </a:rPr>
              <a:t>Independence outside home-travel </a:t>
            </a:r>
            <a:r>
              <a:rPr lang="en-CA" sz="4500" dirty="0" smtClean="0">
                <a:latin typeface="Arial" panose="020B0604020202020204" pitchFamily="34" charset="0"/>
                <a:cs typeface="Arial" panose="020B0604020202020204" pitchFamily="34" charset="0"/>
              </a:rPr>
              <a:t>(can they plan, manage money, behave appropriately in public?)</a:t>
            </a:r>
          </a:p>
          <a:p>
            <a:pPr marL="514350" indent="-514350">
              <a:buFont typeface="+mj-lt"/>
              <a:buAutoNum type="arabicPeriod"/>
            </a:pPr>
            <a:r>
              <a:rPr lang="en-CA" sz="4500" b="1" dirty="0" smtClean="0">
                <a:latin typeface="Arial" panose="020B0604020202020204" pitchFamily="34" charset="0"/>
                <a:cs typeface="Arial" panose="020B0604020202020204" pitchFamily="34" charset="0"/>
              </a:rPr>
              <a:t>Work</a:t>
            </a:r>
            <a:r>
              <a:rPr lang="en-CA" sz="4500" dirty="0" smtClean="0">
                <a:latin typeface="Arial" panose="020B0604020202020204" pitchFamily="34" charset="0"/>
                <a:cs typeface="Arial" panose="020B0604020202020204" pitchFamily="34" charset="0"/>
              </a:rPr>
              <a:t> </a:t>
            </a:r>
          </a:p>
          <a:p>
            <a:pPr lvl="2"/>
            <a:r>
              <a:rPr lang="en-US" sz="4500" dirty="0" smtClean="0">
                <a:latin typeface="Arial" panose="020B0604020202020204" pitchFamily="34" charset="0"/>
                <a:cs typeface="Arial" panose="020B0604020202020204" pitchFamily="34" charset="0"/>
              </a:rPr>
              <a:t>Competitive vs. non-competitive</a:t>
            </a:r>
          </a:p>
          <a:p>
            <a:pPr lvl="2"/>
            <a:r>
              <a:rPr lang="en-US" sz="4500" dirty="0" smtClean="0">
                <a:latin typeface="Arial" panose="020B0604020202020204" pitchFamily="34" charset="0"/>
                <a:cs typeface="Arial" panose="020B0604020202020204" pitchFamily="34" charset="0"/>
              </a:rPr>
              <a:t>Sheltered, need for accommodations, change in workload, demands, or skills, </a:t>
            </a:r>
            <a:endParaRPr lang="en-US" sz="4500" dirty="0">
              <a:latin typeface="Arial" panose="020B0604020202020204" pitchFamily="34" charset="0"/>
              <a:cs typeface="Arial" panose="020B0604020202020204" pitchFamily="34" charset="0"/>
            </a:endParaRPr>
          </a:p>
          <a:p>
            <a:pPr marL="514350" indent="-514350">
              <a:buFont typeface="+mj-lt"/>
              <a:buAutoNum type="arabicPeriod"/>
            </a:pPr>
            <a:r>
              <a:rPr lang="en-CA" sz="4500" b="1" dirty="0">
                <a:latin typeface="Arial" panose="020B0604020202020204" pitchFamily="34" charset="0"/>
                <a:cs typeface="Arial" panose="020B0604020202020204" pitchFamily="34" charset="0"/>
              </a:rPr>
              <a:t>Social and leisure </a:t>
            </a:r>
            <a:r>
              <a:rPr lang="en-CA" sz="4500" b="1" dirty="0" smtClean="0">
                <a:latin typeface="Arial" panose="020B0604020202020204" pitchFamily="34" charset="0"/>
                <a:cs typeface="Arial" panose="020B0604020202020204" pitchFamily="34" charset="0"/>
              </a:rPr>
              <a:t>activities</a:t>
            </a:r>
          </a:p>
          <a:p>
            <a:pPr lvl="2"/>
            <a:r>
              <a:rPr lang="en-CA" sz="4500" dirty="0" smtClean="0">
                <a:latin typeface="Arial" panose="020B0604020202020204" pitchFamily="34" charset="0"/>
                <a:cs typeface="Arial" panose="020B0604020202020204" pitchFamily="34" charset="0"/>
              </a:rPr>
              <a:t>Changes in participation and/or attendance, reduction in frequency and/or quality of activities</a:t>
            </a:r>
            <a:endParaRPr lang="en-US" sz="4500" dirty="0">
              <a:latin typeface="Arial" panose="020B0604020202020204" pitchFamily="34" charset="0"/>
              <a:cs typeface="Arial" panose="020B0604020202020204" pitchFamily="34" charset="0"/>
            </a:endParaRPr>
          </a:p>
          <a:p>
            <a:pPr marL="514350" indent="-514350">
              <a:buFont typeface="+mj-lt"/>
              <a:buAutoNum type="arabicPeriod"/>
            </a:pPr>
            <a:r>
              <a:rPr lang="en-CA" sz="4500" b="1" dirty="0">
                <a:latin typeface="Arial" panose="020B0604020202020204" pitchFamily="34" charset="0"/>
                <a:cs typeface="Arial" panose="020B0604020202020204" pitchFamily="34" charset="0"/>
              </a:rPr>
              <a:t>Family and </a:t>
            </a:r>
            <a:r>
              <a:rPr lang="en-CA" sz="4500" b="1" dirty="0" smtClean="0">
                <a:latin typeface="Arial" panose="020B0604020202020204" pitchFamily="34" charset="0"/>
                <a:cs typeface="Arial" panose="020B0604020202020204" pitchFamily="34" charset="0"/>
              </a:rPr>
              <a:t>friendships</a:t>
            </a:r>
            <a:endParaRPr lang="en-US" sz="4500" b="1" dirty="0">
              <a:latin typeface="Arial" panose="020B0604020202020204" pitchFamily="34" charset="0"/>
              <a:cs typeface="Arial" panose="020B0604020202020204" pitchFamily="34" charset="0"/>
            </a:endParaRPr>
          </a:p>
          <a:p>
            <a:pPr marL="514350" indent="-514350">
              <a:buFont typeface="+mj-lt"/>
              <a:buAutoNum type="arabicPeriod"/>
            </a:pPr>
            <a:r>
              <a:rPr lang="en-CA" sz="4500" b="1" dirty="0">
                <a:latin typeface="Arial" panose="020B0604020202020204" pitchFamily="34" charset="0"/>
                <a:cs typeface="Arial" panose="020B0604020202020204" pitchFamily="34" charset="0"/>
              </a:rPr>
              <a:t>Return to normal </a:t>
            </a:r>
            <a:r>
              <a:rPr lang="en-CA" sz="4500" b="1" dirty="0" smtClean="0">
                <a:latin typeface="Arial" panose="020B0604020202020204" pitchFamily="34" charset="0"/>
                <a:cs typeface="Arial" panose="020B0604020202020204" pitchFamily="34" charset="0"/>
              </a:rPr>
              <a:t>life</a:t>
            </a:r>
          </a:p>
          <a:p>
            <a:pPr marL="514350" indent="-514350">
              <a:buFont typeface="+mj-lt"/>
              <a:buAutoNum type="arabicPeriod"/>
            </a:pPr>
            <a:r>
              <a:rPr lang="en-CA" sz="4500" b="1" dirty="0" smtClean="0">
                <a:latin typeface="Arial" panose="020B0604020202020204" pitchFamily="34" charset="0"/>
                <a:cs typeface="Arial" panose="020B0604020202020204" pitchFamily="34" charset="0"/>
              </a:rPr>
              <a:t>Most important factor in functional outcome</a:t>
            </a:r>
            <a:endParaRPr lang="en-US" sz="4500" b="1" dirty="0">
              <a:latin typeface="Arial" panose="020B0604020202020204" pitchFamily="34" charset="0"/>
              <a:cs typeface="Arial" panose="020B0604020202020204" pitchFamily="34" charset="0"/>
            </a:endParaRPr>
          </a:p>
          <a:p>
            <a:pPr marL="514350" indent="-514350">
              <a:buFont typeface="+mj-lt"/>
              <a:buAutoNum type="arabicPeriod"/>
            </a:pPr>
            <a:endParaRPr lang="en-US" dirty="0"/>
          </a:p>
        </p:txBody>
      </p:sp>
    </p:spTree>
    <p:extLst>
      <p:ext uri="{BB962C8B-B14F-4D97-AF65-F5344CB8AC3E}">
        <p14:creationId xmlns:p14="http://schemas.microsoft.com/office/powerpoint/2010/main" val="878453358"/>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382000" cy="1143000"/>
          </a:xfrm>
        </p:spPr>
        <p:txBody>
          <a:bodyPr>
            <a:normAutofit/>
          </a:bodyPr>
          <a:lstStyle/>
          <a:p>
            <a:r>
              <a:rPr lang="en-US" u="sng" dirty="0" smtClean="0">
                <a:latin typeface="Arial" panose="020B0604020202020204" pitchFamily="34" charset="0"/>
                <a:cs typeface="Arial" panose="020B0604020202020204" pitchFamily="34" charset="0"/>
              </a:rPr>
              <a:t>4 Rules </a:t>
            </a:r>
            <a:r>
              <a:rPr lang="en-US" dirty="0" smtClean="0">
                <a:latin typeface="Arial" panose="020B0604020202020204" pitchFamily="34" charset="0"/>
                <a:cs typeface="Arial" panose="020B0604020202020204" pitchFamily="34" charset="0"/>
              </a:rPr>
              <a:t>When Conducting The GOSE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143000"/>
            <a:ext cx="8839200" cy="5033963"/>
          </a:xfrm>
        </p:spPr>
        <p:txBody>
          <a:bodyPr>
            <a:noAutofit/>
          </a:bodyPr>
          <a:lstStyle/>
          <a:p>
            <a:pPr marL="514350" indent="-514350">
              <a:buFont typeface="+mj-lt"/>
              <a:buAutoNum type="arabicPeriod"/>
            </a:pPr>
            <a:r>
              <a:rPr lang="en-US" sz="2400" b="0" i="0" dirty="0" smtClean="0">
                <a:latin typeface="Arial" panose="020B0604020202020204" pitchFamily="34" charset="0"/>
                <a:cs typeface="Arial" panose="020B0604020202020204" pitchFamily="34" charset="0"/>
              </a:rPr>
              <a:t>Must identify pre-injury status to determine change due to TBI. </a:t>
            </a:r>
          </a:p>
          <a:p>
            <a:pPr marL="514350" indent="-514350">
              <a:buFont typeface="+mj-lt"/>
              <a:buAutoNum type="arabicPeriod"/>
            </a:pPr>
            <a:r>
              <a:rPr lang="en-US" sz="2400" b="0" i="0" dirty="0" smtClean="0">
                <a:latin typeface="Arial" panose="020B0604020202020204" pitchFamily="34" charset="0"/>
                <a:cs typeface="Arial" panose="020B0604020202020204" pitchFamily="34" charset="0"/>
              </a:rPr>
              <a:t>Only </a:t>
            </a:r>
            <a:r>
              <a:rPr lang="en-US" sz="2400" b="0" i="0" dirty="0">
                <a:latin typeface="Arial" panose="020B0604020202020204" pitchFamily="34" charset="0"/>
                <a:cs typeface="Arial" panose="020B0604020202020204" pitchFamily="34" charset="0"/>
              </a:rPr>
              <a:t>pre-injury status and current status should be </a:t>
            </a:r>
            <a:r>
              <a:rPr lang="en-US" sz="2400" b="0" i="0" dirty="0" smtClean="0">
                <a:latin typeface="Arial" panose="020B0604020202020204" pitchFamily="34" charset="0"/>
                <a:cs typeface="Arial" panose="020B0604020202020204" pitchFamily="34" charset="0"/>
              </a:rPr>
              <a:t>considered. Current status is defined as problems and capabilities evident over the past week or so. Ignore recovery to date. </a:t>
            </a:r>
          </a:p>
          <a:p>
            <a:pPr marL="514350" indent="-514350">
              <a:buFont typeface="+mj-lt"/>
              <a:buAutoNum type="arabicPeriod"/>
            </a:pPr>
            <a:r>
              <a:rPr lang="en-US" sz="2400" b="0" i="0" dirty="0" smtClean="0">
                <a:latin typeface="Arial" panose="020B0604020202020204" pitchFamily="34" charset="0"/>
                <a:cs typeface="Arial" panose="020B0604020202020204" pitchFamily="34" charset="0"/>
              </a:rPr>
              <a:t>The </a:t>
            </a:r>
            <a:r>
              <a:rPr lang="en-US" sz="2400" b="0" i="0" dirty="0">
                <a:latin typeface="Arial" panose="020B0604020202020204" pitchFamily="34" charset="0"/>
                <a:cs typeface="Arial" panose="020B0604020202020204" pitchFamily="34" charset="0"/>
              </a:rPr>
              <a:t>disability must be a result of physical or mental </a:t>
            </a:r>
            <a:r>
              <a:rPr lang="en-US" sz="2400" b="0" i="0" dirty="0" smtClean="0">
                <a:latin typeface="Arial" panose="020B0604020202020204" pitchFamily="34" charset="0"/>
                <a:cs typeface="Arial" panose="020B0604020202020204" pitchFamily="34" charset="0"/>
              </a:rPr>
              <a:t>impairment. </a:t>
            </a:r>
            <a:r>
              <a:rPr lang="en-US" sz="2400" b="0" i="0" dirty="0">
                <a:latin typeface="Arial" panose="020B0604020202020204" pitchFamily="34" charset="0"/>
                <a:cs typeface="Arial" panose="020B0604020202020204" pitchFamily="34" charset="0"/>
              </a:rPr>
              <a:t>It must be considered if the person is in fact capable of something even though they don’t actually do it. </a:t>
            </a:r>
            <a:endParaRPr lang="en-US" sz="2400" b="0" i="0" dirty="0" smtClean="0">
              <a:latin typeface="Arial" panose="020B0604020202020204" pitchFamily="34" charset="0"/>
              <a:cs typeface="Arial" panose="020B0604020202020204" pitchFamily="34" charset="0"/>
            </a:endParaRPr>
          </a:p>
          <a:p>
            <a:pPr marL="514350" indent="-514350">
              <a:buFont typeface="+mj-lt"/>
              <a:buAutoNum type="arabicPeriod"/>
            </a:pPr>
            <a:r>
              <a:rPr lang="en-US" sz="2400" b="0" i="0" dirty="0" smtClean="0">
                <a:latin typeface="Arial" panose="020B0604020202020204" pitchFamily="34" charset="0"/>
                <a:cs typeface="Arial" panose="020B0604020202020204" pitchFamily="34" charset="0"/>
              </a:rPr>
              <a:t>Use </a:t>
            </a:r>
            <a:r>
              <a:rPr lang="en-US" sz="2400" b="0" i="0" dirty="0">
                <a:latin typeface="Arial" panose="020B0604020202020204" pitchFamily="34" charset="0"/>
                <a:cs typeface="Arial" panose="020B0604020202020204" pitchFamily="34" charset="0"/>
              </a:rPr>
              <a:t>the best source of information </a:t>
            </a:r>
            <a:r>
              <a:rPr lang="en-US" sz="2400" b="0" i="0" dirty="0" smtClean="0">
                <a:latin typeface="Arial" panose="020B0604020202020204" pitchFamily="34" charset="0"/>
                <a:cs typeface="Arial" panose="020B0604020202020204" pitchFamily="34" charset="0"/>
              </a:rPr>
              <a:t>available. </a:t>
            </a:r>
            <a:r>
              <a:rPr lang="en-US" sz="2400" b="0" i="0" dirty="0">
                <a:latin typeface="Arial" panose="020B0604020202020204" pitchFamily="34" charset="0"/>
                <a:cs typeface="Arial" panose="020B0604020202020204" pitchFamily="34" charset="0"/>
              </a:rPr>
              <a:t>If the person lacks insight, a caregiver or companion should be </a:t>
            </a:r>
            <a:r>
              <a:rPr lang="en-US" sz="2400" b="0" i="0" dirty="0" smtClean="0">
                <a:latin typeface="Arial" panose="020B0604020202020204" pitchFamily="34" charset="0"/>
                <a:cs typeface="Arial" panose="020B0604020202020204" pitchFamily="34" charset="0"/>
              </a:rPr>
              <a:t>consulted. Use standardized measures as appropriate to corroborate interview. </a:t>
            </a:r>
            <a:endParaRPr lang="en-US" sz="2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572482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1_Bloorview_Kids_Rehab_ppt">
  <a:themeElements>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fontScheme name="1_Bloorview_Kids_Rehab_ppt">
      <a:majorFont>
        <a:latin typeface="Verdana"/>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1_Bloorview_Kids_Rehab_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oorview_Kids_Rehab_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oorview_Kids_Rehab_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oorview_Kids_Rehab_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oorview_Kids_Rehab_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oorview_Kids_Rehab_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oorview_Kids_Rehab_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oorview_Kids_Rehab_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oorview_Kids_Rehab_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oorview_Kids_Rehab_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oorview_Kids_Rehab_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oorview_Kids_Rehab_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1703</TotalTime>
  <Words>1013</Words>
  <Application>Microsoft Office PowerPoint</Application>
  <PresentationFormat>On-screen Show (4:3)</PresentationFormat>
  <Paragraphs>129</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1_Bloorview_Kids_Rehab_ppt</vt:lpstr>
      <vt:lpstr>PowerPoint Presentation</vt:lpstr>
      <vt:lpstr>New Catastrophic Criteria</vt:lpstr>
      <vt:lpstr>New CAT criteria…</vt:lpstr>
      <vt:lpstr>New CAT criteria…</vt:lpstr>
      <vt:lpstr>What Is The Glasgow Outcome  Scale-Extended (GOSE)?</vt:lpstr>
      <vt:lpstr>Catastrophic Determination by GOSE Ratings</vt:lpstr>
      <vt:lpstr>Catastrophic Determination by  GOSE Ratings</vt:lpstr>
      <vt:lpstr>GOSE: 9 Questions</vt:lpstr>
      <vt:lpstr>4 Rules When Conducting The GOSE</vt:lpstr>
      <vt:lpstr>Perils, Pitfalls, &amp; Recommendations From Practice</vt:lpstr>
      <vt:lpstr>Focus Points</vt:lpstr>
      <vt:lpstr>A Harsh Reality </vt:lpstr>
      <vt:lpstr>Questions </vt:lpstr>
      <vt:lpstr>PowerPoint Presentation</vt:lpstr>
    </vt:vector>
  </TitlesOfParts>
  <Company>OV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terry</dc:creator>
  <cp:lastModifiedBy>Robert M. Durante</cp:lastModifiedBy>
  <cp:revision>225</cp:revision>
  <cp:lastPrinted>2015-10-19T17:09:54Z</cp:lastPrinted>
  <dcterms:created xsi:type="dcterms:W3CDTF">2009-01-27T19:20:47Z</dcterms:created>
  <dcterms:modified xsi:type="dcterms:W3CDTF">2017-10-25T11:30:21Z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