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8" name="Shape 13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3175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Neuroplasticity:…"/>
          <p:cNvSpPr txBox="1"/>
          <p:nvPr/>
        </p:nvSpPr>
        <p:spPr>
          <a:xfrm>
            <a:off x="799926" y="499752"/>
            <a:ext cx="11404948" cy="160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5200">
                <a:latin typeface="Arial"/>
                <a:ea typeface="Arial"/>
                <a:cs typeface="Arial"/>
                <a:sym typeface="Arial"/>
              </a:defRPr>
            </a:pPr>
            <a:r>
              <a:t>Neuroplasticity:</a:t>
            </a:r>
          </a:p>
          <a:p>
            <a:pPr>
              <a:defRPr b="1" sz="5200">
                <a:latin typeface="Arial"/>
                <a:ea typeface="Arial"/>
                <a:cs typeface="Arial"/>
                <a:sym typeface="Arial"/>
              </a:defRPr>
            </a:pPr>
            <a:r>
              <a:t>History, Concepts, and Mechanisms</a:t>
            </a:r>
          </a:p>
        </p:txBody>
      </p:sp>
      <p:sp>
        <p:nvSpPr>
          <p:cNvPr id="118" name="Hans C. Dringenberg…"/>
          <p:cNvSpPr txBox="1"/>
          <p:nvPr/>
        </p:nvSpPr>
        <p:spPr>
          <a:xfrm>
            <a:off x="833220" y="2318047"/>
            <a:ext cx="11338360" cy="2285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Hans C. Dringenberg</a:t>
            </a:r>
          </a:p>
          <a:p>
            <a:pPr defTabSz="457200">
              <a:defRPr sz="3000">
                <a:latin typeface="Arial"/>
                <a:ea typeface="Arial"/>
                <a:cs typeface="Arial"/>
                <a:sym typeface="Arial"/>
              </a:defRPr>
            </a:pPr>
          </a:p>
          <a:p>
            <a:pPr defTabSz="457200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Departments of Psychology and Centre for Neuroscience Studies,</a:t>
            </a:r>
          </a:p>
          <a:p>
            <a:pPr defTabSz="457200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Queen’s University, Kingston, Ontario, Canada</a:t>
            </a:r>
            <a:endParaRPr sz="3200"/>
          </a:p>
        </p:txBody>
      </p:sp>
      <p:pic>
        <p:nvPicPr>
          <p:cNvPr id="11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08000" y="5435600"/>
            <a:ext cx="6045200" cy="3949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12995" y="5884290"/>
            <a:ext cx="4025203" cy="27528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751821" y="5740780"/>
            <a:ext cx="2935984" cy="3039838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lide Number"/>
          <p:cNvSpPr txBox="1"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itle Text"/>
          <p:cNvSpPr txBox="1"/>
          <p:nvPr>
            <p:ph type="title"/>
          </p:nvPr>
        </p:nvSpPr>
        <p:spPr>
          <a:xfrm>
            <a:off x="975359" y="541866"/>
            <a:ext cx="11054082" cy="2275841"/>
          </a:xfrm>
          <a:prstGeom prst="rect">
            <a:avLst/>
          </a:prstGeom>
        </p:spPr>
        <p:txBody>
          <a:bodyPr lIns="72248" tIns="72248" rIns="72248" bIns="72248">
            <a:noAutofit/>
          </a:bodyPr>
          <a:lstStyle>
            <a:lvl1pPr marL="40639" marR="40639" defTabSz="914400">
              <a:defRPr sz="6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0" name="Body Level One…"/>
          <p:cNvSpPr txBox="1"/>
          <p:nvPr>
            <p:ph type="body" idx="1"/>
          </p:nvPr>
        </p:nvSpPr>
        <p:spPr>
          <a:xfrm>
            <a:off x="975359" y="2817706"/>
            <a:ext cx="11054082" cy="6935895"/>
          </a:xfrm>
          <a:prstGeom prst="rect">
            <a:avLst/>
          </a:prstGeom>
        </p:spPr>
        <p:txBody>
          <a:bodyPr lIns="72248" tIns="72248" rIns="72248" bIns="72248" anchor="t">
            <a:noAutofit/>
          </a:bodyPr>
          <a:lstStyle>
            <a:lvl1pPr marL="512127" marR="40639" indent="-471487" defTabSz="914400">
              <a:spcBef>
                <a:spcPts val="700"/>
              </a:spcBef>
              <a:buSzPct val="100000"/>
              <a:defRPr sz="4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  <a:lvl2pPr marL="885643" marR="40639" indent="-387803" defTabSz="914400">
              <a:spcBef>
                <a:spcPts val="600"/>
              </a:spcBef>
              <a:buSzPct val="100000"/>
              <a:buChar char="–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2pPr>
            <a:lvl3pPr marL="1278889" marR="40639" indent="-323850" defTabSz="914400">
              <a:spcBef>
                <a:spcPts val="500"/>
              </a:spcBef>
              <a:buSzPct val="100000"/>
              <a:defRPr sz="3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3pPr>
            <a:lvl4pPr marL="1732279" marR="40639" indent="-320039" defTabSz="914400">
              <a:spcBef>
                <a:spcPts val="400"/>
              </a:spcBef>
              <a:buSzPct val="100000"/>
              <a:buChar char="–"/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4pPr>
            <a:lvl5pPr marL="2189479" marR="40639" indent="-320039" defTabSz="914400">
              <a:spcBef>
                <a:spcPts val="400"/>
              </a:spcBef>
              <a:buSzPct val="100000"/>
              <a:buChar char="»"/>
              <a:defRPr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1" name="Slide Number"/>
          <p:cNvSpPr txBox="1"/>
          <p:nvPr>
            <p:ph type="sldNum" sz="quarter" idx="2"/>
          </p:nvPr>
        </p:nvSpPr>
        <p:spPr>
          <a:xfrm>
            <a:off x="10469037" y="8886613"/>
            <a:ext cx="411472" cy="403720"/>
          </a:xfrm>
          <a:prstGeom prst="rect">
            <a:avLst/>
          </a:prstGeom>
        </p:spPr>
        <p:txBody>
          <a:bodyPr lIns="72248" tIns="72248" rIns="72248" bIns="72248"/>
          <a:lstStyle>
            <a:lvl1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19250" y="6604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299" y="638919"/>
            <a:ext cx="5325770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png"/><Relationship Id="rId3" Type="http://schemas.openxmlformats.org/officeDocument/2006/relationships/image" Target="../media/image1.tif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27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2.tif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4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5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tif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tif"/><Relationship Id="rId3" Type="http://schemas.openxmlformats.org/officeDocument/2006/relationships/image" Target="../media/image36.pn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27.pn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tif"/><Relationship Id="rId3" Type="http://schemas.openxmlformats.org/officeDocument/2006/relationships/image" Target="../media/image6.tif"/><Relationship Id="rId4" Type="http://schemas.openxmlformats.org/officeDocument/2006/relationships/image" Target="../media/image37.pn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36.pn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image" Target="../media/image40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ajal’s ambiguity regarding plasticity:…"/>
          <p:cNvSpPr txBox="1"/>
          <p:nvPr/>
        </p:nvSpPr>
        <p:spPr>
          <a:xfrm>
            <a:off x="127161" y="751259"/>
            <a:ext cx="11923118" cy="5228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b="1" sz="4000">
                <a:solidFill>
                  <a:srgbClr val="FFFC7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Cajal’s ambiguity regarding plasticity:</a:t>
            </a:r>
          </a:p>
          <a:p>
            <a:pPr algn="l" defTabSz="457200">
              <a:defRPr b="1" sz="4000">
                <a:solidFill>
                  <a:srgbClr val="FFFC79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457200">
              <a:defRPr b="1" sz="4000">
                <a:solidFill>
                  <a:srgbClr val="FFFC7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	</a:t>
            </a:r>
            <a:r>
              <a:rPr b="0"/>
              <a:t>“proliferative inability”</a:t>
            </a:r>
            <a:endParaRPr b="0"/>
          </a:p>
          <a:p>
            <a:pPr algn="l" defTabSz="457200">
              <a:defRPr b="1" sz="4000">
                <a:solidFill>
                  <a:srgbClr val="FFFC79"/>
                </a:solidFill>
                <a:latin typeface="Arial"/>
                <a:ea typeface="Arial"/>
                <a:cs typeface="Arial"/>
                <a:sym typeface="Arial"/>
              </a:defRPr>
            </a:pPr>
            <a:endParaRPr b="0"/>
          </a:p>
          <a:p>
            <a:pPr algn="l" defTabSz="457200">
              <a:defRPr b="1" sz="4000">
                <a:solidFill>
                  <a:srgbClr val="FFFC7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0"/>
              <a:t>	“(after development)...growth and regeneration of </a:t>
            </a:r>
            <a:endParaRPr b="0"/>
          </a:p>
          <a:p>
            <a:pPr algn="l" defTabSz="457200">
              <a:defRPr b="1" sz="4000">
                <a:solidFill>
                  <a:srgbClr val="FFFC7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0"/>
              <a:t>	axons and dendrites dried up irrevocably” </a:t>
            </a:r>
            <a:endParaRPr b="0"/>
          </a:p>
          <a:p>
            <a:pPr algn="l" defTabSz="457200">
              <a:defRPr b="1" sz="4000">
                <a:solidFill>
                  <a:srgbClr val="FFFC7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0"/>
              <a:t>	</a:t>
            </a:r>
            <a:endParaRPr b="0"/>
          </a:p>
          <a:p>
            <a:pPr algn="l" defTabSz="457200">
              <a:defRPr b="1" sz="4000">
                <a:solidFill>
                  <a:srgbClr val="FFFC7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0"/>
              <a:t>	“restorative plasticity”, i.e., some capacity for</a:t>
            </a:r>
            <a:endParaRPr b="0"/>
          </a:p>
          <a:p>
            <a:pPr algn="l" defTabSz="457200">
              <a:defRPr b="1" sz="4000">
                <a:solidFill>
                  <a:srgbClr val="FFFC7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0"/>
              <a:t>	plastic reorganization after brain injury</a:t>
            </a:r>
          </a:p>
        </p:txBody>
      </p:sp>
      <p:sp>
        <p:nvSpPr>
          <p:cNvPr id="171" name="TINS 25:589 (2002)"/>
          <p:cNvSpPr txBox="1"/>
          <p:nvPr/>
        </p:nvSpPr>
        <p:spPr>
          <a:xfrm>
            <a:off x="9192815" y="8991897"/>
            <a:ext cx="3706020" cy="558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b="1" sz="3200">
                <a:solidFill>
                  <a:srgbClr val="FFFC7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TINS 25:589 (2002)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image.png" descr="image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9800" y="1671339"/>
            <a:ext cx="4606727" cy="7209484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Donald O. Hebb (1904-1985)"/>
          <p:cNvSpPr txBox="1"/>
          <p:nvPr/>
        </p:nvSpPr>
        <p:spPr>
          <a:xfrm>
            <a:off x="2225651" y="251686"/>
            <a:ext cx="8553498" cy="817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40639" marR="40639" algn="l" defTabSz="914400">
              <a:buClr>
                <a:srgbClr val="000000"/>
              </a:buClr>
              <a:buFont typeface="Times"/>
              <a:defRPr b="1" sz="5000">
                <a:solidFill>
                  <a:srgbClr val="F6EE23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Donald O. Hebb (1904-1985)</a:t>
            </a:r>
          </a:p>
        </p:txBody>
      </p:sp>
      <p:pic>
        <p:nvPicPr>
          <p:cNvPr id="17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29450" y="1671339"/>
            <a:ext cx="4668140" cy="7209484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1949"/>
          <p:cNvSpPr txBox="1"/>
          <p:nvPr/>
        </p:nvSpPr>
        <p:spPr>
          <a:xfrm>
            <a:off x="8895804" y="9023350"/>
            <a:ext cx="113139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FFEC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1949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4998" y="381000"/>
            <a:ext cx="5325005" cy="8813800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Line"/>
          <p:cNvSpPr/>
          <p:nvPr/>
        </p:nvSpPr>
        <p:spPr>
          <a:xfrm flipV="1">
            <a:off x="6183528" y="2523953"/>
            <a:ext cx="1" cy="5414506"/>
          </a:xfrm>
          <a:prstGeom prst="line">
            <a:avLst/>
          </a:prstGeom>
          <a:ln w="1016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</a:p>
        </p:txBody>
      </p:sp>
      <p:sp>
        <p:nvSpPr>
          <p:cNvPr id="180" name="Line"/>
          <p:cNvSpPr/>
          <p:nvPr/>
        </p:nvSpPr>
        <p:spPr>
          <a:xfrm flipH="1" flipV="1">
            <a:off x="6219168" y="7885741"/>
            <a:ext cx="6614091" cy="1"/>
          </a:xfrm>
          <a:prstGeom prst="line">
            <a:avLst/>
          </a:prstGeom>
          <a:ln w="1016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</a:p>
        </p:txBody>
      </p:sp>
      <p:sp>
        <p:nvSpPr>
          <p:cNvPr id="181" name="Errors"/>
          <p:cNvSpPr txBox="1"/>
          <p:nvPr/>
        </p:nvSpPr>
        <p:spPr>
          <a:xfrm rot="16200000">
            <a:off x="5186552" y="4794250"/>
            <a:ext cx="132496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Errors</a:t>
            </a:r>
          </a:p>
        </p:txBody>
      </p:sp>
      <p:sp>
        <p:nvSpPr>
          <p:cNvPr id="182" name="Training Days"/>
          <p:cNvSpPr txBox="1"/>
          <p:nvPr/>
        </p:nvSpPr>
        <p:spPr>
          <a:xfrm>
            <a:off x="6707184" y="8150031"/>
            <a:ext cx="556397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Training Days</a:t>
            </a:r>
          </a:p>
        </p:txBody>
      </p:sp>
      <p:sp>
        <p:nvSpPr>
          <p:cNvPr id="186" name="Connection Line"/>
          <p:cNvSpPr/>
          <p:nvPr/>
        </p:nvSpPr>
        <p:spPr>
          <a:xfrm>
            <a:off x="6474301" y="2729210"/>
            <a:ext cx="6122344" cy="45354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352" y="8236"/>
                  <a:pt x="8552" y="15436"/>
                  <a:pt x="21600" y="21600"/>
                </a:cubicBezTo>
              </a:path>
            </a:pathLst>
          </a:custGeom>
          <a:ln w="127000">
            <a:solidFill>
              <a:schemeClr val="accent5"/>
            </a:solidFill>
            <a:miter lim="400000"/>
          </a:ln>
        </p:spPr>
        <p:txBody>
          <a:bodyPr/>
          <a:lstStyle/>
          <a:p>
            <a:pPr/>
          </a:p>
        </p:txBody>
      </p:sp>
      <p:sp>
        <p:nvSpPr>
          <p:cNvPr id="187" name="Connection Line"/>
          <p:cNvSpPr/>
          <p:nvPr/>
        </p:nvSpPr>
        <p:spPr>
          <a:xfrm>
            <a:off x="6458399" y="3148310"/>
            <a:ext cx="6122343" cy="45477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895" fill="norm" stroke="1" extrusionOk="0">
                <a:moveTo>
                  <a:pt x="0" y="0"/>
                </a:moveTo>
                <a:cubicBezTo>
                  <a:pt x="421" y="14654"/>
                  <a:pt x="7621" y="21600"/>
                  <a:pt x="21600" y="20838"/>
                </a:cubicBezTo>
              </a:path>
            </a:pathLst>
          </a:custGeom>
          <a:ln w="127000">
            <a:solidFill>
              <a:schemeClr val="accent3">
                <a:hueOff val="-499813"/>
                <a:satOff val="-5228"/>
                <a:lumOff val="24899"/>
              </a:schemeClr>
            </a:solidFill>
            <a:miter lim="400000"/>
          </a:ln>
        </p:spPr>
        <p:txBody>
          <a:bodyPr/>
          <a:lstStyle/>
          <a:p>
            <a:pPr/>
          </a:p>
        </p:txBody>
      </p:sp>
      <p:sp>
        <p:nvSpPr>
          <p:cNvPr id="185" name="Home Rat…"/>
          <p:cNvSpPr txBox="1"/>
          <p:nvPr/>
        </p:nvSpPr>
        <p:spPr>
          <a:xfrm>
            <a:off x="9708743" y="2603500"/>
            <a:ext cx="2274114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solidFill>
                  <a:schemeClr val="accent3">
                    <a:hueOff val="-499813"/>
                    <a:satOff val="-5228"/>
                    <a:lumOff val="24899"/>
                  </a:schemeClr>
                </a:solidFill>
              </a:defRPr>
            </a:pPr>
            <a:r>
              <a:t>Home Rat</a:t>
            </a:r>
          </a:p>
          <a:p>
            <a:pPr algn="l">
              <a:defRPr>
                <a:solidFill>
                  <a:schemeClr val="accent5"/>
                </a:solidFill>
              </a:defRPr>
            </a:pPr>
            <a:r>
              <a:t>Lab Rat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84794" y="1107978"/>
            <a:ext cx="8176650" cy="8109074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Brain plasticity: Empirical evidence"/>
          <p:cNvSpPr txBox="1"/>
          <p:nvPr/>
        </p:nvSpPr>
        <p:spPr>
          <a:xfrm>
            <a:off x="1939329" y="177219"/>
            <a:ext cx="9126142" cy="656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lnSpc>
                <a:spcPct val="150000"/>
              </a:lnSpc>
              <a:defRPr b="1" sz="4000">
                <a:solidFill>
                  <a:srgbClr val="FFF82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b="0" u="sng"/>
            </a:pPr>
            <a:r>
              <a:rPr b="1" u="none"/>
              <a:t>	Brain plasticity: Empirical evidence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03377" y="342096"/>
            <a:ext cx="10198046" cy="90694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37200" y="-1003300"/>
            <a:ext cx="4241800" cy="3606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5100" y="190500"/>
            <a:ext cx="4896751" cy="979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92150" y="1778000"/>
            <a:ext cx="11874500" cy="6928783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Motor &amp; Somatosensory    Visual Cortex…"/>
          <p:cNvSpPr txBox="1"/>
          <p:nvPr/>
        </p:nvSpPr>
        <p:spPr>
          <a:xfrm>
            <a:off x="704570" y="8280399"/>
            <a:ext cx="11849660" cy="1016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 sz="3000">
                <a:solidFill>
                  <a:schemeClr val="accent3">
                    <a:hueOff val="-499813"/>
                    <a:satOff val="-5228"/>
                    <a:lumOff val="24899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                      Motor &amp; Somatosensory    </a:t>
            </a:r>
            <a:r>
              <a:rPr>
                <a:solidFill>
                  <a:schemeClr val="accent5">
                    <a:hueOff val="101205"/>
                    <a:satOff val="-13598"/>
                    <a:lumOff val="23877"/>
                  </a:schemeClr>
                </a:solidFill>
              </a:rPr>
              <a:t>Visual Cortex </a:t>
            </a:r>
          </a:p>
          <a:p>
            <a:pPr algn="l">
              <a:defRPr b="1" sz="3000">
                <a:solidFill>
                  <a:schemeClr val="accent3">
                    <a:hueOff val="-499813"/>
                    <a:satOff val="-5228"/>
                    <a:lumOff val="24899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                      Cortex      </a:t>
            </a:r>
          </a:p>
        </p:txBody>
      </p:sp>
      <p:sp>
        <p:nvSpPr>
          <p:cNvPr id="198" name="Enrichment between 766-904 days of age"/>
          <p:cNvSpPr txBox="1"/>
          <p:nvPr/>
        </p:nvSpPr>
        <p:spPr>
          <a:xfrm>
            <a:off x="6825009" y="2046561"/>
            <a:ext cx="5564648" cy="422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b="1" sz="22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Enrichment between 766-904 days of age</a:t>
            </a:r>
          </a:p>
        </p:txBody>
      </p:sp>
      <p:sp>
        <p:nvSpPr>
          <p:cNvPr id="199" name="(Diamond et al., Exp Neurol 87; 1985)"/>
          <p:cNvSpPr txBox="1"/>
          <p:nvPr/>
        </p:nvSpPr>
        <p:spPr>
          <a:xfrm>
            <a:off x="8992220" y="9314932"/>
            <a:ext cx="3951722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t>(Diamond et al., </a:t>
            </a:r>
            <a:r>
              <a:rPr i="1"/>
              <a:t>Exp Neurol </a:t>
            </a:r>
            <a:r>
              <a:t>87; 1985)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Brain Structure                     Rearing…"/>
          <p:cNvSpPr txBox="1"/>
          <p:nvPr/>
        </p:nvSpPr>
        <p:spPr>
          <a:xfrm>
            <a:off x="433908" y="660399"/>
            <a:ext cx="8906955" cy="695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b="1" sz="3000" u="sng">
                <a:latin typeface="Helvetica"/>
                <a:ea typeface="Helvetica"/>
                <a:cs typeface="Helvetica"/>
                <a:sym typeface="Helvetica"/>
              </a:defRPr>
            </a:pPr>
            <a:r>
              <a:t>Brain Structure</a:t>
            </a:r>
            <a:r>
              <a:rPr u="none"/>
              <a:t>				                 </a:t>
            </a:r>
            <a:r>
              <a:t>Rearing</a:t>
            </a:r>
            <a:endParaRPr u="none"/>
          </a:p>
          <a:p>
            <a:pPr algn="l" defTabSz="457200">
              <a:defRPr b="1" sz="3000">
                <a:latin typeface="Helvetica"/>
                <a:ea typeface="Helvetica"/>
                <a:cs typeface="Helvetica"/>
                <a:sym typeface="Helvetica"/>
              </a:defRPr>
            </a:pPr>
            <a:r>
              <a:t>Cortex Thickness &amp;Weight		     ER &gt; SR &gt; IR </a:t>
            </a:r>
          </a:p>
          <a:p>
            <a:pPr algn="l" defTabSz="457200">
              <a:defRPr b="1" sz="3000">
                <a:latin typeface="Helvetica"/>
                <a:ea typeface="Helvetica"/>
                <a:cs typeface="Helvetica"/>
                <a:sym typeface="Helvetica"/>
              </a:defRPr>
            </a:pPr>
            <a:r>
              <a:t>Corpus Callosum Thickness		 ER &gt; SR &gt; IR </a:t>
            </a:r>
          </a:p>
          <a:p>
            <a:pPr algn="l" defTabSz="457200">
              <a:defRPr b="1" sz="3000">
                <a:latin typeface="Helvetica"/>
                <a:ea typeface="Helvetica"/>
                <a:cs typeface="Helvetica"/>
                <a:sym typeface="Helvetica"/>
              </a:defRPr>
            </a:pPr>
            <a:r>
              <a:t>Neuron Size					                  ER &gt; SR &gt; IR	</a:t>
            </a:r>
          </a:p>
          <a:p>
            <a:pPr algn="l" defTabSz="457200">
              <a:defRPr b="1" sz="3000">
                <a:latin typeface="Helvetica"/>
                <a:ea typeface="Helvetica"/>
                <a:cs typeface="Helvetica"/>
                <a:sym typeface="Helvetica"/>
              </a:defRPr>
            </a:pPr>
            <a:r>
              <a:t>Dendrite Length				              ER &gt; SR &gt; IR </a:t>
            </a:r>
          </a:p>
          <a:p>
            <a:pPr algn="l" defTabSz="457200">
              <a:defRPr b="1" sz="3000">
                <a:latin typeface="Helvetica"/>
                <a:ea typeface="Helvetica"/>
                <a:cs typeface="Helvetica"/>
                <a:sym typeface="Helvetica"/>
              </a:defRPr>
            </a:pPr>
            <a:r>
              <a:t>Synapses/Neuron				          ER &gt; SR &gt; IR	</a:t>
            </a:r>
          </a:p>
          <a:p>
            <a:pPr algn="l" defTabSz="457200">
              <a:defRPr b="1" sz="3000">
                <a:latin typeface="Helvetica"/>
                <a:ea typeface="Helvetica"/>
                <a:cs typeface="Helvetica"/>
                <a:sym typeface="Helvetica"/>
              </a:defRPr>
            </a:pPr>
            <a:r>
              <a:t>Neurotransmitters 				          ER &gt; SR &gt; IR	</a:t>
            </a:r>
          </a:p>
          <a:p>
            <a:pPr algn="l" defTabSz="457200">
              <a:defRPr b="1" sz="3000">
                <a:latin typeface="Helvetica"/>
                <a:ea typeface="Helvetica"/>
                <a:cs typeface="Helvetica"/>
                <a:sym typeface="Helvetica"/>
              </a:defRPr>
            </a:pPr>
            <a:r>
              <a:t>(e.g. Acetylcholine)	</a:t>
            </a:r>
          </a:p>
          <a:p>
            <a:pPr algn="l" defTabSz="457200">
              <a:defRPr b="1" sz="3000">
                <a:latin typeface="Helvetica"/>
                <a:ea typeface="Helvetica"/>
                <a:cs typeface="Helvetica"/>
                <a:sym typeface="Helvetica"/>
              </a:defRPr>
            </a:pPr>
            <a:r>
              <a:t>Adult Neurogenesis			              ER &gt; SR &gt; IR	</a:t>
            </a:r>
          </a:p>
          <a:p>
            <a:pPr algn="l" defTabSz="457200">
              <a:defRPr b="1" sz="300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defRPr b="1" sz="300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defRPr b="1" sz="3000" u="sng">
                <a:latin typeface="Helvetica"/>
                <a:ea typeface="Helvetica"/>
                <a:cs typeface="Helvetica"/>
                <a:sym typeface="Helvetica"/>
              </a:defRPr>
            </a:pPr>
            <a:r>
              <a:t>Behavior</a:t>
            </a:r>
            <a:r>
              <a:rPr u="none"/>
              <a:t>					                         </a:t>
            </a:r>
            <a:r>
              <a:t>Rearing</a:t>
            </a:r>
            <a:endParaRPr u="none"/>
          </a:p>
          <a:p>
            <a:pPr algn="l" defTabSz="457200">
              <a:defRPr b="1" sz="3000">
                <a:latin typeface="Helvetica"/>
                <a:ea typeface="Helvetica"/>
                <a:cs typeface="Helvetica"/>
                <a:sym typeface="Helvetica"/>
              </a:defRPr>
            </a:pPr>
            <a:r>
              <a:t>Perception (e.g.,vision)                 ER &gt; SR &gt; IR</a:t>
            </a:r>
          </a:p>
          <a:p>
            <a:pPr algn="l" defTabSz="457200">
              <a:defRPr b="1" sz="3000">
                <a:latin typeface="Helvetica"/>
                <a:ea typeface="Helvetica"/>
                <a:cs typeface="Helvetica"/>
                <a:sym typeface="Helvetica"/>
              </a:defRPr>
            </a:pPr>
            <a:r>
              <a:t>Cognition (l</a:t>
            </a:r>
            <a:r>
              <a:t>earning/memory)	     ER &gt; SR &gt; IR</a:t>
            </a:r>
          </a:p>
          <a:p>
            <a:pPr algn="l" defTabSz="457200">
              <a:defRPr b="1" sz="3000">
                <a:latin typeface="Helvetica"/>
                <a:ea typeface="Helvetica"/>
                <a:cs typeface="Helvetica"/>
                <a:sym typeface="Helvetica"/>
              </a:defRPr>
            </a:pPr>
            <a:r>
              <a:t>Recovery from brain injury	         ER &gt; SR &gt; IR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ummary:…"/>
          <p:cNvSpPr txBox="1"/>
          <p:nvPr/>
        </p:nvSpPr>
        <p:spPr>
          <a:xfrm>
            <a:off x="410331" y="360308"/>
            <a:ext cx="12488938" cy="6518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lnSpc>
                <a:spcPct val="150000"/>
              </a:lnSpc>
              <a:defRPr sz="4500" u="sng">
                <a:solidFill>
                  <a:srgbClr val="FCFC5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Summary:</a:t>
            </a:r>
          </a:p>
          <a:p>
            <a:pPr algn="l" defTabSz="457200">
              <a:lnSpc>
                <a:spcPct val="150000"/>
              </a:lnSpc>
              <a:defRPr sz="4000" u="sng">
                <a:solidFill>
                  <a:srgbClr val="FCFC54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457200">
              <a:lnSpc>
                <a:spcPct val="150000"/>
              </a:lnSpc>
              <a:defRPr sz="3800">
                <a:solidFill>
                  <a:srgbClr val="FCFC5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Research initiated in the 1960’s provided clear evidence </a:t>
            </a:r>
          </a:p>
          <a:p>
            <a:pPr algn="l" defTabSz="457200">
              <a:lnSpc>
                <a:spcPct val="150000"/>
              </a:lnSpc>
              <a:defRPr sz="3800">
                <a:solidFill>
                  <a:srgbClr val="FCFC5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for structural brain plasticity. The brain responds to where we live and what we do. </a:t>
            </a:r>
          </a:p>
          <a:p>
            <a:pPr algn="l" defTabSz="457200">
              <a:lnSpc>
                <a:spcPct val="150000"/>
              </a:lnSpc>
              <a:defRPr sz="3800">
                <a:solidFill>
                  <a:srgbClr val="FCFC54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defTabSz="457200">
              <a:lnSpc>
                <a:spcPct val="150000"/>
              </a:lnSpc>
              <a:defRPr i="1" sz="3800">
                <a:solidFill>
                  <a:srgbClr val="FCFC5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ability of the brain to change is reduced, </a:t>
            </a:r>
          </a:p>
          <a:p>
            <a:pPr defTabSz="457200">
              <a:lnSpc>
                <a:spcPct val="150000"/>
              </a:lnSpc>
              <a:defRPr i="1" sz="3800">
                <a:solidFill>
                  <a:srgbClr val="FCFC5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but not lost in advanced age!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2. Concepts…"/>
          <p:cNvSpPr txBox="1"/>
          <p:nvPr/>
        </p:nvSpPr>
        <p:spPr>
          <a:xfrm>
            <a:off x="3382858" y="523240"/>
            <a:ext cx="6503244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b="1" sz="4000" u="sng">
                <a:solidFill>
                  <a:srgbClr val="FDFB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2. Concepts</a:t>
            </a:r>
          </a:p>
          <a:p>
            <a:pPr>
              <a:lnSpc>
                <a:spcPct val="150000"/>
              </a:lnSpc>
              <a:defRPr b="1" i="1" sz="4000">
                <a:solidFill>
                  <a:srgbClr val="FDFB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 theory of brain plasticity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image.png" descr="image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13959" y="563880"/>
            <a:ext cx="7807326" cy="8439696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Arrow"/>
          <p:cNvSpPr/>
          <p:nvPr/>
        </p:nvSpPr>
        <p:spPr>
          <a:xfrm>
            <a:off x="1854200" y="5659120"/>
            <a:ext cx="3084315" cy="1270001"/>
          </a:xfrm>
          <a:prstGeom prst="rightArrow">
            <a:avLst>
              <a:gd name="adj1" fmla="val 32000"/>
              <a:gd name="adj2" fmla="val 64000"/>
            </a:avLst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</a:p>
        </p:txBody>
      </p:sp>
      <p:sp>
        <p:nvSpPr>
          <p:cNvPr id="209" name="LIGHT"/>
          <p:cNvSpPr txBox="1"/>
          <p:nvPr/>
        </p:nvSpPr>
        <p:spPr>
          <a:xfrm>
            <a:off x="2287381" y="5292090"/>
            <a:ext cx="148567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FFF008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LIGHT</a:t>
            </a:r>
          </a:p>
        </p:txBody>
      </p:sp>
      <p:sp>
        <p:nvSpPr>
          <p:cNvPr id="210" name="D.O. Hebb…"/>
          <p:cNvSpPr txBox="1"/>
          <p:nvPr/>
        </p:nvSpPr>
        <p:spPr>
          <a:xfrm>
            <a:off x="156160" y="189229"/>
            <a:ext cx="4434079" cy="201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>
                <a:solidFill>
                  <a:srgbClr val="FFF008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D.O. Hebb</a:t>
            </a:r>
          </a:p>
          <a:p>
            <a:pPr algn="l">
              <a:defRPr sz="3000">
                <a:solidFill>
                  <a:srgbClr val="FFF008"/>
                </a:solidFill>
              </a:defRPr>
            </a:pPr>
            <a:r>
              <a:t>plasticity is</a:t>
            </a:r>
          </a:p>
          <a:p>
            <a:pPr algn="l">
              <a:defRPr sz="3000">
                <a:solidFill>
                  <a:srgbClr val="FFF008"/>
                </a:solidFill>
              </a:defRPr>
            </a:pPr>
            <a:r>
              <a:t>   - use dependent</a:t>
            </a:r>
          </a:p>
          <a:p>
            <a:pPr algn="l">
              <a:defRPr sz="3000">
                <a:solidFill>
                  <a:srgbClr val="FFF008"/>
                </a:solidFill>
              </a:defRPr>
            </a:pPr>
            <a:r>
              <a:t>   - coincident-dependent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he Question: How “plastic” is the brain?"/>
          <p:cNvSpPr txBox="1"/>
          <p:nvPr/>
        </p:nvSpPr>
        <p:spPr>
          <a:xfrm>
            <a:off x="1281484" y="152399"/>
            <a:ext cx="10162432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i="1" sz="4000">
                <a:solidFill>
                  <a:srgbClr val="FFF634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The Question: How “plastic” is the brain?</a:t>
            </a:r>
          </a:p>
        </p:txBody>
      </p:sp>
      <p:pic>
        <p:nvPicPr>
          <p:cNvPr id="142" name="image.pdf" descr="image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500" y="1104900"/>
            <a:ext cx="4845299" cy="70970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image.pdf" descr="image.pdf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10100" y="2705100"/>
            <a:ext cx="4600923" cy="67872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image.pdf" descr="image.pdf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093200" y="1739900"/>
            <a:ext cx="3812531" cy="45614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ircle"/>
          <p:cNvSpPr/>
          <p:nvPr/>
        </p:nvSpPr>
        <p:spPr>
          <a:xfrm>
            <a:off x="234090" y="642473"/>
            <a:ext cx="1270001" cy="1270001"/>
          </a:xfrm>
          <a:prstGeom prst="ellipse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</a:p>
        </p:txBody>
      </p:sp>
      <p:sp>
        <p:nvSpPr>
          <p:cNvPr id="213" name="Rectangle"/>
          <p:cNvSpPr/>
          <p:nvPr/>
        </p:nvSpPr>
        <p:spPr>
          <a:xfrm>
            <a:off x="1283923" y="1127982"/>
            <a:ext cx="4538168" cy="29898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</a:p>
        </p:txBody>
      </p:sp>
      <p:sp>
        <p:nvSpPr>
          <p:cNvPr id="214" name="Triangle"/>
          <p:cNvSpPr/>
          <p:nvPr/>
        </p:nvSpPr>
        <p:spPr>
          <a:xfrm rot="2880000">
            <a:off x="5696306" y="977935"/>
            <a:ext cx="653450" cy="5990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</a:p>
        </p:txBody>
      </p:sp>
      <p:sp>
        <p:nvSpPr>
          <p:cNvPr id="215" name="Circle"/>
          <p:cNvSpPr/>
          <p:nvPr/>
        </p:nvSpPr>
        <p:spPr>
          <a:xfrm>
            <a:off x="7307989" y="642473"/>
            <a:ext cx="1270001" cy="1270001"/>
          </a:xfrm>
          <a:prstGeom prst="ellipse">
            <a:avLst/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</a:p>
        </p:txBody>
      </p:sp>
      <p:sp>
        <p:nvSpPr>
          <p:cNvPr id="216" name="Rectangle"/>
          <p:cNvSpPr/>
          <p:nvPr/>
        </p:nvSpPr>
        <p:spPr>
          <a:xfrm>
            <a:off x="8040323" y="1127982"/>
            <a:ext cx="4538167" cy="298984"/>
          </a:xfrm>
          <a:prstGeom prst="rect">
            <a:avLst/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</a:p>
        </p:txBody>
      </p:sp>
      <p:sp>
        <p:nvSpPr>
          <p:cNvPr id="217" name="Triangle"/>
          <p:cNvSpPr/>
          <p:nvPr/>
        </p:nvSpPr>
        <p:spPr>
          <a:xfrm rot="2880000">
            <a:off x="12421808" y="987708"/>
            <a:ext cx="697287" cy="6285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</a:p>
        </p:txBody>
      </p:sp>
      <p:sp>
        <p:nvSpPr>
          <p:cNvPr id="218" name="Arrow"/>
          <p:cNvSpPr/>
          <p:nvPr/>
        </p:nvSpPr>
        <p:spPr>
          <a:xfrm>
            <a:off x="6225413" y="1127982"/>
            <a:ext cx="899419" cy="298984"/>
          </a:xfrm>
          <a:prstGeom prst="rightArrow">
            <a:avLst>
              <a:gd name="adj1" fmla="val 32000"/>
              <a:gd name="adj2" fmla="val 127451"/>
            </a:avLst>
          </a:prstGeom>
          <a:gradFill>
            <a:gsLst>
              <a:gs pos="0">
                <a:srgbClr val="189B1A"/>
              </a:gs>
              <a:gs pos="100000">
                <a:srgbClr val="235D0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</a:p>
        </p:txBody>
      </p:sp>
      <p:sp>
        <p:nvSpPr>
          <p:cNvPr id="219" name="Neuron A"/>
          <p:cNvSpPr txBox="1"/>
          <p:nvPr/>
        </p:nvSpPr>
        <p:spPr>
          <a:xfrm>
            <a:off x="2534365" y="458469"/>
            <a:ext cx="203728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Neuron A</a:t>
            </a:r>
          </a:p>
        </p:txBody>
      </p:sp>
      <p:sp>
        <p:nvSpPr>
          <p:cNvPr id="220" name="Neuron B"/>
          <p:cNvSpPr txBox="1"/>
          <p:nvPr/>
        </p:nvSpPr>
        <p:spPr>
          <a:xfrm>
            <a:off x="9290764" y="458469"/>
            <a:ext cx="203728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Neuron B</a:t>
            </a:r>
          </a:p>
        </p:txBody>
      </p:sp>
      <p:sp>
        <p:nvSpPr>
          <p:cNvPr id="221" name="Circle"/>
          <p:cNvSpPr/>
          <p:nvPr/>
        </p:nvSpPr>
        <p:spPr>
          <a:xfrm>
            <a:off x="234090" y="6492462"/>
            <a:ext cx="1270001" cy="1270001"/>
          </a:xfrm>
          <a:prstGeom prst="ellipse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</a:p>
        </p:txBody>
      </p:sp>
      <p:sp>
        <p:nvSpPr>
          <p:cNvPr id="222" name="Rectangle"/>
          <p:cNvSpPr/>
          <p:nvPr/>
        </p:nvSpPr>
        <p:spPr>
          <a:xfrm>
            <a:off x="1283923" y="6977970"/>
            <a:ext cx="4538168" cy="29898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</a:p>
        </p:txBody>
      </p:sp>
      <p:sp>
        <p:nvSpPr>
          <p:cNvPr id="223" name="Triangle"/>
          <p:cNvSpPr/>
          <p:nvPr/>
        </p:nvSpPr>
        <p:spPr>
          <a:xfrm rot="2880000">
            <a:off x="5696306" y="6827923"/>
            <a:ext cx="653450" cy="5990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</a:p>
        </p:txBody>
      </p:sp>
      <p:sp>
        <p:nvSpPr>
          <p:cNvPr id="224" name="Circle"/>
          <p:cNvSpPr/>
          <p:nvPr/>
        </p:nvSpPr>
        <p:spPr>
          <a:xfrm>
            <a:off x="7307989" y="6492462"/>
            <a:ext cx="1270001" cy="1270001"/>
          </a:xfrm>
          <a:prstGeom prst="ellipse">
            <a:avLst/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</a:p>
        </p:txBody>
      </p:sp>
      <p:sp>
        <p:nvSpPr>
          <p:cNvPr id="225" name="Rectangle"/>
          <p:cNvSpPr/>
          <p:nvPr/>
        </p:nvSpPr>
        <p:spPr>
          <a:xfrm>
            <a:off x="8040323" y="6977970"/>
            <a:ext cx="4538167" cy="298984"/>
          </a:xfrm>
          <a:prstGeom prst="rect">
            <a:avLst/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</a:p>
        </p:txBody>
      </p:sp>
      <p:sp>
        <p:nvSpPr>
          <p:cNvPr id="226" name="Triangle"/>
          <p:cNvSpPr/>
          <p:nvPr/>
        </p:nvSpPr>
        <p:spPr>
          <a:xfrm rot="2880000">
            <a:off x="12421808" y="6837696"/>
            <a:ext cx="697287" cy="6285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</a:p>
        </p:txBody>
      </p:sp>
      <p:sp>
        <p:nvSpPr>
          <p:cNvPr id="227" name="Circle"/>
          <p:cNvSpPr/>
          <p:nvPr/>
        </p:nvSpPr>
        <p:spPr>
          <a:xfrm>
            <a:off x="234090" y="2222353"/>
            <a:ext cx="1270001" cy="1270001"/>
          </a:xfrm>
          <a:prstGeom prst="ellipse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</a:p>
        </p:txBody>
      </p:sp>
      <p:sp>
        <p:nvSpPr>
          <p:cNvPr id="228" name="Rectangle"/>
          <p:cNvSpPr/>
          <p:nvPr/>
        </p:nvSpPr>
        <p:spPr>
          <a:xfrm>
            <a:off x="1283923" y="2707862"/>
            <a:ext cx="4538168" cy="29898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</a:p>
        </p:txBody>
      </p:sp>
      <p:sp>
        <p:nvSpPr>
          <p:cNvPr id="229" name="Triangle"/>
          <p:cNvSpPr/>
          <p:nvPr/>
        </p:nvSpPr>
        <p:spPr>
          <a:xfrm rot="2880000">
            <a:off x="5828253" y="2268884"/>
            <a:ext cx="1491357" cy="14001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</a:p>
        </p:txBody>
      </p:sp>
      <p:sp>
        <p:nvSpPr>
          <p:cNvPr id="230" name="Circle"/>
          <p:cNvSpPr/>
          <p:nvPr/>
        </p:nvSpPr>
        <p:spPr>
          <a:xfrm>
            <a:off x="7307989" y="2222353"/>
            <a:ext cx="1270001" cy="1270001"/>
          </a:xfrm>
          <a:prstGeom prst="ellipse">
            <a:avLst/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</a:p>
        </p:txBody>
      </p:sp>
      <p:sp>
        <p:nvSpPr>
          <p:cNvPr id="231" name="Rectangle"/>
          <p:cNvSpPr/>
          <p:nvPr/>
        </p:nvSpPr>
        <p:spPr>
          <a:xfrm>
            <a:off x="8040323" y="2707862"/>
            <a:ext cx="4538167" cy="298984"/>
          </a:xfrm>
          <a:prstGeom prst="rect">
            <a:avLst/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</a:p>
        </p:txBody>
      </p:sp>
      <p:sp>
        <p:nvSpPr>
          <p:cNvPr id="232" name="Triangle"/>
          <p:cNvSpPr/>
          <p:nvPr/>
        </p:nvSpPr>
        <p:spPr>
          <a:xfrm rot="2880000">
            <a:off x="12421808" y="2567588"/>
            <a:ext cx="697287" cy="6285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</a:p>
        </p:txBody>
      </p:sp>
      <p:sp>
        <p:nvSpPr>
          <p:cNvPr id="233" name="Arrow"/>
          <p:cNvSpPr/>
          <p:nvPr/>
        </p:nvSpPr>
        <p:spPr>
          <a:xfrm>
            <a:off x="6454144" y="2149062"/>
            <a:ext cx="899419" cy="371810"/>
          </a:xfrm>
          <a:prstGeom prst="rightArrow">
            <a:avLst>
              <a:gd name="adj1" fmla="val 32000"/>
              <a:gd name="adj2" fmla="val 102488"/>
            </a:avLst>
          </a:prstGeom>
          <a:gradFill>
            <a:gsLst>
              <a:gs pos="0">
                <a:srgbClr val="189B1A"/>
              </a:gs>
              <a:gs pos="100000">
                <a:srgbClr val="235D0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</a:p>
        </p:txBody>
      </p:sp>
      <p:sp>
        <p:nvSpPr>
          <p:cNvPr id="234" name="Arrow"/>
          <p:cNvSpPr/>
          <p:nvPr/>
        </p:nvSpPr>
        <p:spPr>
          <a:xfrm>
            <a:off x="6454144" y="2621502"/>
            <a:ext cx="899419" cy="371810"/>
          </a:xfrm>
          <a:prstGeom prst="rightArrow">
            <a:avLst>
              <a:gd name="adj1" fmla="val 32000"/>
              <a:gd name="adj2" fmla="val 102488"/>
            </a:avLst>
          </a:prstGeom>
          <a:gradFill>
            <a:gsLst>
              <a:gs pos="0">
                <a:srgbClr val="189B1A"/>
              </a:gs>
              <a:gs pos="100000">
                <a:srgbClr val="235D0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</a:p>
        </p:txBody>
      </p:sp>
      <p:sp>
        <p:nvSpPr>
          <p:cNvPr id="235" name="Arrow"/>
          <p:cNvSpPr/>
          <p:nvPr/>
        </p:nvSpPr>
        <p:spPr>
          <a:xfrm>
            <a:off x="6454144" y="3093942"/>
            <a:ext cx="899419" cy="371811"/>
          </a:xfrm>
          <a:prstGeom prst="rightArrow">
            <a:avLst>
              <a:gd name="adj1" fmla="val 32000"/>
              <a:gd name="adj2" fmla="val 102488"/>
            </a:avLst>
          </a:prstGeom>
          <a:gradFill>
            <a:gsLst>
              <a:gs pos="0">
                <a:srgbClr val="189B1A"/>
              </a:gs>
              <a:gs pos="100000">
                <a:srgbClr val="235D0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</a:p>
        </p:txBody>
      </p:sp>
      <p:sp>
        <p:nvSpPr>
          <p:cNvPr id="236" name="Arrow"/>
          <p:cNvSpPr/>
          <p:nvPr/>
        </p:nvSpPr>
        <p:spPr>
          <a:xfrm>
            <a:off x="6225413" y="7002472"/>
            <a:ext cx="899419" cy="298984"/>
          </a:xfrm>
          <a:prstGeom prst="rightArrow">
            <a:avLst>
              <a:gd name="adj1" fmla="val 32000"/>
              <a:gd name="adj2" fmla="val 127451"/>
            </a:avLst>
          </a:prstGeom>
          <a:gradFill>
            <a:gsLst>
              <a:gs pos="0">
                <a:srgbClr val="189B1A"/>
              </a:gs>
              <a:gs pos="100000">
                <a:srgbClr val="235D0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</a:p>
        </p:txBody>
      </p:sp>
      <p:sp>
        <p:nvSpPr>
          <p:cNvPr id="237" name="Circle"/>
          <p:cNvSpPr/>
          <p:nvPr/>
        </p:nvSpPr>
        <p:spPr>
          <a:xfrm>
            <a:off x="234090" y="8082502"/>
            <a:ext cx="1270001" cy="1270001"/>
          </a:xfrm>
          <a:prstGeom prst="ellipse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</a:p>
        </p:txBody>
      </p:sp>
      <p:sp>
        <p:nvSpPr>
          <p:cNvPr id="238" name="Rectangle"/>
          <p:cNvSpPr/>
          <p:nvPr/>
        </p:nvSpPr>
        <p:spPr>
          <a:xfrm>
            <a:off x="1009603" y="8658136"/>
            <a:ext cx="4538168" cy="167736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</a:p>
        </p:txBody>
      </p:sp>
      <p:sp>
        <p:nvSpPr>
          <p:cNvPr id="239" name="Triangle"/>
          <p:cNvSpPr/>
          <p:nvPr/>
        </p:nvSpPr>
        <p:spPr>
          <a:xfrm rot="2880000">
            <a:off x="5516793" y="8604618"/>
            <a:ext cx="297069" cy="2747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</a:p>
        </p:txBody>
      </p:sp>
      <p:sp>
        <p:nvSpPr>
          <p:cNvPr id="240" name="Circle"/>
          <p:cNvSpPr/>
          <p:nvPr/>
        </p:nvSpPr>
        <p:spPr>
          <a:xfrm>
            <a:off x="7307989" y="8082502"/>
            <a:ext cx="1270001" cy="1270001"/>
          </a:xfrm>
          <a:prstGeom prst="ellipse">
            <a:avLst/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</a:p>
        </p:txBody>
      </p:sp>
      <p:sp>
        <p:nvSpPr>
          <p:cNvPr id="241" name="Rectangle"/>
          <p:cNvSpPr/>
          <p:nvPr/>
        </p:nvSpPr>
        <p:spPr>
          <a:xfrm>
            <a:off x="8040323" y="8568010"/>
            <a:ext cx="4538167" cy="298984"/>
          </a:xfrm>
          <a:prstGeom prst="rect">
            <a:avLst/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</a:p>
        </p:txBody>
      </p:sp>
      <p:sp>
        <p:nvSpPr>
          <p:cNvPr id="242" name="Triangle"/>
          <p:cNvSpPr/>
          <p:nvPr/>
        </p:nvSpPr>
        <p:spPr>
          <a:xfrm rot="2880000">
            <a:off x="12421808" y="8427736"/>
            <a:ext cx="697287" cy="6285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</a:p>
        </p:txBody>
      </p:sp>
      <p:sp>
        <p:nvSpPr>
          <p:cNvPr id="243" name="Arrow"/>
          <p:cNvSpPr/>
          <p:nvPr/>
        </p:nvSpPr>
        <p:spPr>
          <a:xfrm>
            <a:off x="6215389" y="8707140"/>
            <a:ext cx="736582" cy="167736"/>
          </a:xfrm>
          <a:prstGeom prst="rightArrow">
            <a:avLst>
              <a:gd name="adj1" fmla="val 32000"/>
              <a:gd name="adj2" fmla="val 227180"/>
            </a:avLst>
          </a:prstGeom>
          <a:gradFill>
            <a:gsLst>
              <a:gs pos="0">
                <a:srgbClr val="189B1A">
                  <a:alpha val="38725"/>
                </a:srgbClr>
              </a:gs>
              <a:gs pos="100000">
                <a:srgbClr val="235D0B">
                  <a:alpha val="38725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</a:p>
        </p:txBody>
      </p:sp>
      <p:sp>
        <p:nvSpPr>
          <p:cNvPr id="244" name="Synaptic strengthening"/>
          <p:cNvSpPr txBox="1"/>
          <p:nvPr/>
        </p:nvSpPr>
        <p:spPr>
          <a:xfrm>
            <a:off x="4487780" y="4042069"/>
            <a:ext cx="483214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Synaptic strengthening</a:t>
            </a:r>
          </a:p>
        </p:txBody>
      </p:sp>
      <p:sp>
        <p:nvSpPr>
          <p:cNvPr id="245" name="Synaptic weakening"/>
          <p:cNvSpPr txBox="1"/>
          <p:nvPr/>
        </p:nvSpPr>
        <p:spPr>
          <a:xfrm>
            <a:off x="4788618" y="5706331"/>
            <a:ext cx="423047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Synaptic weakening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3. Mechanisms…"/>
          <p:cNvSpPr txBox="1"/>
          <p:nvPr/>
        </p:nvSpPr>
        <p:spPr>
          <a:xfrm>
            <a:off x="1996504" y="518159"/>
            <a:ext cx="8808592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b="1" sz="4000" u="sng">
                <a:solidFill>
                  <a:srgbClr val="FDFB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3. Mechanisms</a:t>
            </a:r>
          </a:p>
          <a:p>
            <a:pPr>
              <a:lnSpc>
                <a:spcPct val="150000"/>
              </a:lnSpc>
              <a:defRPr b="1" i="1" sz="4000">
                <a:solidFill>
                  <a:srgbClr val="FDFB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Example of neuroplasticity in action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46531" y="1796257"/>
            <a:ext cx="7111738" cy="7927840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Stimulus:…"/>
          <p:cNvSpPr txBox="1"/>
          <p:nvPr/>
        </p:nvSpPr>
        <p:spPr>
          <a:xfrm>
            <a:off x="209397" y="628649"/>
            <a:ext cx="2299717" cy="501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Stimulus:</a:t>
            </a:r>
          </a:p>
          <a:p>
            <a:pPr algn="l"/>
          </a:p>
          <a:p>
            <a:pPr algn="l"/>
          </a:p>
          <a:p>
            <a:pPr algn="l"/>
          </a:p>
          <a:p>
            <a:pPr algn="l"/>
          </a:p>
          <a:p>
            <a:pPr algn="l"/>
          </a:p>
          <a:p>
            <a:pPr algn="l"/>
          </a:p>
          <a:p>
            <a:pPr algn="l"/>
            <a:r>
              <a:t>Brain</a:t>
            </a:r>
          </a:p>
          <a:p>
            <a:pPr algn="l"/>
            <a:r>
              <a:t>Response:</a:t>
            </a:r>
          </a:p>
        </p:txBody>
      </p:sp>
      <p:pic>
        <p:nvPicPr>
          <p:cNvPr id="25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59011" y="99082"/>
            <a:ext cx="2467613" cy="15422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862077" y="69218"/>
            <a:ext cx="3242885" cy="1601986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or"/>
          <p:cNvSpPr txBox="1"/>
          <p:nvPr/>
        </p:nvSpPr>
        <p:spPr>
          <a:xfrm>
            <a:off x="5810224" y="582793"/>
            <a:ext cx="52075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or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8144" y="436402"/>
            <a:ext cx="12648512" cy="5756325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(images modified from Bavelier et al. TICS 10, 2006)"/>
          <p:cNvSpPr txBox="1"/>
          <p:nvPr/>
        </p:nvSpPr>
        <p:spPr>
          <a:xfrm>
            <a:off x="6845002" y="9205304"/>
            <a:ext cx="6029351" cy="385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(images modified from Bavelier et al. </a:t>
            </a:r>
            <a:r>
              <a:rPr i="1"/>
              <a:t>TICS</a:t>
            </a:r>
            <a:r>
              <a:t> 10, 2006)</a:t>
            </a:r>
          </a:p>
        </p:txBody>
      </p:sp>
      <p:pic>
        <p:nvPicPr>
          <p:cNvPr id="257" name="Square" descr="Square"/>
          <p:cNvPicPr>
            <a:picLocks noChangeAspect="0"/>
          </p:cNvPicPr>
          <p:nvPr/>
        </p:nvPicPr>
        <p:blipFill>
          <a:blip r:embed="rId3">
            <a:alphaModFix amt="71000"/>
            <a:extLst/>
          </a:blip>
          <a:stretch>
            <a:fillRect/>
          </a:stretch>
        </p:blipFill>
        <p:spPr>
          <a:xfrm>
            <a:off x="745066" y="4622800"/>
            <a:ext cx="1320801" cy="1320800"/>
          </a:xfrm>
          <a:prstGeom prst="rect">
            <a:avLst/>
          </a:prstGeom>
        </p:spPr>
      </p:pic>
      <p:sp>
        <p:nvSpPr>
          <p:cNvPr id="259" name="Audition"/>
          <p:cNvSpPr txBox="1"/>
          <p:nvPr/>
        </p:nvSpPr>
        <p:spPr>
          <a:xfrm>
            <a:off x="1654987" y="3092314"/>
            <a:ext cx="1363626" cy="4445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900">
                <a:solidFill>
                  <a:srgbClr val="000000"/>
                </a:solidFill>
              </a:defRPr>
            </a:lvl1pPr>
          </a:lstStyle>
          <a:p>
            <a:pPr/>
            <a:r>
              <a:t>Audition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5305" y="2710499"/>
            <a:ext cx="12357070" cy="6455939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Blind                                      Sighted"/>
          <p:cNvSpPr txBox="1"/>
          <p:nvPr/>
        </p:nvSpPr>
        <p:spPr>
          <a:xfrm>
            <a:off x="874979" y="2980690"/>
            <a:ext cx="756071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/>
            <a:r>
              <a:t>Blind                                      Sighted</a:t>
            </a:r>
          </a:p>
        </p:txBody>
      </p:sp>
      <p:sp>
        <p:nvSpPr>
          <p:cNvPr id="263" name="(from Sadato, The Neuroscientist 11, 2005)"/>
          <p:cNvSpPr txBox="1"/>
          <p:nvPr/>
        </p:nvSpPr>
        <p:spPr>
          <a:xfrm>
            <a:off x="7669427" y="9278964"/>
            <a:ext cx="5238206" cy="385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b="1" i="1" sz="2000">
                <a:solidFill>
                  <a:srgbClr val="FFFC7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i="0"/>
              <a:t>(from Sadato, </a:t>
            </a:r>
            <a:r>
              <a:t>The Neuroscientist </a:t>
            </a:r>
            <a:r>
              <a:rPr i="0"/>
              <a:t>11, 2005)</a:t>
            </a:r>
          </a:p>
        </p:txBody>
      </p:sp>
      <p:pic>
        <p:nvPicPr>
          <p:cNvPr id="26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9867" y="164947"/>
            <a:ext cx="2062280" cy="24330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0446" y="1052718"/>
            <a:ext cx="11334031" cy="8190188"/>
          </a:xfrm>
          <a:prstGeom prst="rect">
            <a:avLst/>
          </a:prstGeom>
          <a:ln w="12700">
            <a:miter lim="400000"/>
          </a:ln>
        </p:spPr>
      </p:pic>
      <p:sp>
        <p:nvSpPr>
          <p:cNvPr id="267" name="Plasticity and skill acquisition"/>
          <p:cNvSpPr txBox="1"/>
          <p:nvPr/>
        </p:nvSpPr>
        <p:spPr>
          <a:xfrm>
            <a:off x="2897123" y="194733"/>
            <a:ext cx="6719825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150000"/>
              </a:lnSpc>
              <a:defRPr sz="4000">
                <a:solidFill>
                  <a:srgbClr val="FDFB00"/>
                </a:solidFill>
              </a:defRPr>
            </a:lvl1pPr>
          </a:lstStyle>
          <a:p>
            <a:pPr/>
            <a:r>
              <a:t>Plasticity and skill acquisition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850" y="234950"/>
            <a:ext cx="7318154" cy="9283700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Enlargement of:…"/>
          <p:cNvSpPr txBox="1"/>
          <p:nvPr/>
        </p:nvSpPr>
        <p:spPr>
          <a:xfrm>
            <a:off x="7501235" y="476132"/>
            <a:ext cx="5379964" cy="44071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3000" u="sng">
                <a:latin typeface="Arial"/>
                <a:ea typeface="Arial"/>
                <a:cs typeface="Arial"/>
                <a:sym typeface="Arial"/>
              </a:defRPr>
            </a:pPr>
            <a:r>
              <a:t>Enlargement of:</a:t>
            </a:r>
          </a:p>
          <a:p>
            <a:pPr algn="l" defTabSz="457200">
              <a:defRPr sz="3000"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457200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Auditory cortex</a:t>
            </a:r>
          </a:p>
          <a:p>
            <a:pPr algn="l" defTabSz="457200">
              <a:defRPr sz="3000"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457200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Hand representation in motor cortex</a:t>
            </a:r>
          </a:p>
          <a:p>
            <a:pPr algn="l" defTabSz="457200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</a:p>
          <a:p>
            <a:pPr algn="l" defTabSz="457200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Corpus callosum</a:t>
            </a:r>
          </a:p>
          <a:p>
            <a:pPr algn="l" defTabSz="457200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	</a:t>
            </a:r>
          </a:p>
          <a:p>
            <a:pPr algn="l" defTabSz="457200"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t>Cerebellum</a:t>
            </a:r>
          </a:p>
        </p:txBody>
      </p:sp>
      <p:sp>
        <p:nvSpPr>
          <p:cNvPr id="271" name="(from Muente et al, Nat Rev Neurosci 3, 2002)"/>
          <p:cNvSpPr txBox="1"/>
          <p:nvPr/>
        </p:nvSpPr>
        <p:spPr>
          <a:xfrm>
            <a:off x="7676368" y="9179904"/>
            <a:ext cx="5379964" cy="385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(from Muente et al, </a:t>
            </a:r>
            <a:r>
              <a:rPr i="1"/>
              <a:t>Nat Rev Neurosci </a:t>
            </a:r>
            <a:r>
              <a:t>3, 2002)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Anatomical Changes"/>
          <p:cNvSpPr txBox="1"/>
          <p:nvPr/>
        </p:nvSpPr>
        <p:spPr>
          <a:xfrm rot="16200000">
            <a:off x="-1454659" y="3769879"/>
            <a:ext cx="463651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Anatomical Changes</a:t>
            </a:r>
          </a:p>
        </p:txBody>
      </p:sp>
      <p:sp>
        <p:nvSpPr>
          <p:cNvPr id="274" name="Years of Musical Training"/>
          <p:cNvSpPr txBox="1"/>
          <p:nvPr/>
        </p:nvSpPr>
        <p:spPr>
          <a:xfrm>
            <a:off x="3904133" y="8223250"/>
            <a:ext cx="560293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Years of Musical Training</a:t>
            </a:r>
          </a:p>
        </p:txBody>
      </p:sp>
      <p:sp>
        <p:nvSpPr>
          <p:cNvPr id="275" name="Line"/>
          <p:cNvSpPr/>
          <p:nvPr/>
        </p:nvSpPr>
        <p:spPr>
          <a:xfrm>
            <a:off x="1917699" y="7326138"/>
            <a:ext cx="9575801" cy="1"/>
          </a:xfrm>
          <a:prstGeom prst="line">
            <a:avLst/>
          </a:prstGeom>
          <a:ln w="889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276" name="Line"/>
          <p:cNvSpPr/>
          <p:nvPr/>
        </p:nvSpPr>
        <p:spPr>
          <a:xfrm flipH="1">
            <a:off x="1955799" y="396888"/>
            <a:ext cx="1" cy="6961882"/>
          </a:xfrm>
          <a:prstGeom prst="line">
            <a:avLst/>
          </a:prstGeom>
          <a:ln w="889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277" name="(adapted from Jaencke et al, Brain &amp; Cognition 34, 1997)"/>
          <p:cNvSpPr txBox="1"/>
          <p:nvPr/>
        </p:nvSpPr>
        <p:spPr>
          <a:xfrm>
            <a:off x="5996577" y="9296112"/>
            <a:ext cx="6903592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b="1" i="1" sz="2000">
                <a:solidFill>
                  <a:srgbClr val="FFFC7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i="0"/>
              <a:t>(adapted from Jaencke et al, </a:t>
            </a:r>
            <a:r>
              <a:t>Brain &amp; Cognition 34,</a:t>
            </a:r>
            <a:r>
              <a:rPr i="0"/>
              <a:t> 199</a:t>
            </a:r>
            <a:r>
              <a:t>7</a:t>
            </a:r>
            <a:r>
              <a:rPr i="0"/>
              <a:t>)</a:t>
            </a:r>
          </a:p>
        </p:txBody>
      </p:sp>
      <p:sp>
        <p:nvSpPr>
          <p:cNvPr id="278" name="2          4          6          8          10          13"/>
          <p:cNvSpPr txBox="1"/>
          <p:nvPr/>
        </p:nvSpPr>
        <p:spPr>
          <a:xfrm>
            <a:off x="2250897" y="7473069"/>
            <a:ext cx="850300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2          4          6          8          10          13</a:t>
            </a:r>
          </a:p>
        </p:txBody>
      </p:sp>
      <p:sp>
        <p:nvSpPr>
          <p:cNvPr id="279" name="Line"/>
          <p:cNvSpPr/>
          <p:nvPr/>
        </p:nvSpPr>
        <p:spPr>
          <a:xfrm flipV="1">
            <a:off x="3136899" y="1272827"/>
            <a:ext cx="7360347" cy="2562573"/>
          </a:xfrm>
          <a:prstGeom prst="line">
            <a:avLst/>
          </a:prstGeom>
          <a:ln w="88900">
            <a:solidFill>
              <a:srgbClr val="F9FB32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</a:p>
        </p:txBody>
      </p:sp>
      <p:sp>
        <p:nvSpPr>
          <p:cNvPr id="280" name="Arrow"/>
          <p:cNvSpPr/>
          <p:nvPr/>
        </p:nvSpPr>
        <p:spPr>
          <a:xfrm rot="16200000">
            <a:off x="9271942" y="2642616"/>
            <a:ext cx="2363689" cy="385392"/>
          </a:xfrm>
          <a:prstGeom prst="rightArrow">
            <a:avLst>
              <a:gd name="adj1" fmla="val 25615"/>
              <a:gd name="adj2" fmla="val 240214"/>
            </a:avLst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</a:p>
        </p:txBody>
      </p:sp>
      <p:sp>
        <p:nvSpPr>
          <p:cNvPr id="281" name="Arrow"/>
          <p:cNvSpPr/>
          <p:nvPr/>
        </p:nvSpPr>
        <p:spPr>
          <a:xfrm rot="5400000">
            <a:off x="1841128" y="1917600"/>
            <a:ext cx="2639567" cy="385392"/>
          </a:xfrm>
          <a:prstGeom prst="rightArrow">
            <a:avLst>
              <a:gd name="adj1" fmla="val 25615"/>
              <a:gd name="adj2" fmla="val 240214"/>
            </a:avLst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</a:p>
        </p:txBody>
      </p:sp>
      <p:sp>
        <p:nvSpPr>
          <p:cNvPr id="282" name="Short Training =…"/>
          <p:cNvSpPr txBox="1"/>
          <p:nvPr/>
        </p:nvSpPr>
        <p:spPr>
          <a:xfrm>
            <a:off x="3205632" y="393700"/>
            <a:ext cx="3482036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Short Training =</a:t>
            </a:r>
          </a:p>
          <a:p>
            <a:pPr/>
            <a:r>
              <a:t>Small Difference</a:t>
            </a:r>
          </a:p>
        </p:txBody>
      </p:sp>
      <p:sp>
        <p:nvSpPr>
          <p:cNvPr id="283" name="Long Training =…"/>
          <p:cNvSpPr txBox="1"/>
          <p:nvPr/>
        </p:nvSpPr>
        <p:spPr>
          <a:xfrm>
            <a:off x="6700519" y="2836429"/>
            <a:ext cx="3680461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Long Training =</a:t>
            </a:r>
          </a:p>
          <a:p>
            <a:pPr algn="l"/>
            <a:r>
              <a:t>Larger Difference</a:t>
            </a:r>
          </a:p>
        </p:txBody>
      </p:sp>
      <p:sp>
        <p:nvSpPr>
          <p:cNvPr id="284" name="Line"/>
          <p:cNvSpPr/>
          <p:nvPr/>
        </p:nvSpPr>
        <p:spPr>
          <a:xfrm>
            <a:off x="1974850" y="4229100"/>
            <a:ext cx="9461500" cy="0"/>
          </a:xfrm>
          <a:prstGeom prst="line">
            <a:avLst/>
          </a:prstGeom>
          <a:ln w="76200">
            <a:solidFill>
              <a:srgbClr val="FFFFFF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The fully developed human brain retains a high degree of…"/>
          <p:cNvSpPr txBox="1"/>
          <p:nvPr/>
        </p:nvSpPr>
        <p:spPr>
          <a:xfrm>
            <a:off x="469417" y="524509"/>
            <a:ext cx="12065966" cy="720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The fully developed human brain retains a high degree of </a:t>
            </a:r>
          </a:p>
          <a:p>
            <a:pPr algn="l"/>
            <a:r>
              <a:t>plasticity:</a:t>
            </a:r>
          </a:p>
          <a:p>
            <a:pPr algn="l"/>
          </a:p>
          <a:p>
            <a:pPr lvl="1" marL="865605" indent="-421105" algn="l">
              <a:buSzPct val="75000"/>
              <a:buChar char="-"/>
            </a:pPr>
            <a:r>
              <a:t>in response to sensory loss</a:t>
            </a:r>
          </a:p>
          <a:p>
            <a:pPr lvl="1" marL="865605" indent="-421105" algn="l">
              <a:buSzPct val="75000"/>
              <a:buChar char="-"/>
            </a:pPr>
            <a:r>
              <a:t>training/learning, skill acquisition</a:t>
            </a:r>
          </a:p>
          <a:p>
            <a:pPr algn="l"/>
          </a:p>
          <a:p>
            <a:pPr algn="l"/>
          </a:p>
          <a:p>
            <a:pPr algn="l"/>
          </a:p>
          <a:p>
            <a:pPr algn="l"/>
          </a:p>
          <a:p>
            <a:pPr algn="l"/>
          </a:p>
          <a:p>
            <a:pPr>
              <a:defRPr i="1">
                <a:solidFill>
                  <a:srgbClr val="FFF81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The plasticity potential can be harnessed in order to </a:t>
            </a:r>
          </a:p>
          <a:p>
            <a:pPr>
              <a:defRPr i="1">
                <a:solidFill>
                  <a:srgbClr val="FFF81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allow injured brains to recovery, and to optimize the </a:t>
            </a:r>
          </a:p>
          <a:p>
            <a:pPr>
              <a:defRPr i="1">
                <a:solidFill>
                  <a:srgbClr val="FFF81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recovery process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4. Plasticity &amp; the Damaged Brain"/>
          <p:cNvSpPr txBox="1"/>
          <p:nvPr/>
        </p:nvSpPr>
        <p:spPr>
          <a:xfrm>
            <a:off x="2408163" y="812799"/>
            <a:ext cx="8188474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150000"/>
              </a:lnSpc>
              <a:defRPr b="1" sz="4000" u="sng">
                <a:solidFill>
                  <a:srgbClr val="FDFB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4. Plasticity &amp; the Damaged Brain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Image" descr="Imag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9165" y="-57218"/>
            <a:ext cx="9911965" cy="7199567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CNS (brain + spinal cord) 100-1000 billion nerve cells  = neurons"/>
          <p:cNvSpPr txBox="1"/>
          <p:nvPr/>
        </p:nvSpPr>
        <p:spPr>
          <a:xfrm>
            <a:off x="759506" y="8788074"/>
            <a:ext cx="11485787" cy="508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b="1" sz="2900">
                <a:latin typeface="Arial"/>
                <a:ea typeface="Arial"/>
                <a:cs typeface="Arial"/>
                <a:sym typeface="Arial"/>
              </a:defRPr>
            </a:pPr>
            <a:r>
              <a:t>CNS (brain + spinal cord) 100-1000 billion nerve cells 	= </a:t>
            </a:r>
            <a:r>
              <a:rPr u="sng"/>
              <a:t>neurons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Right hemisphere damage in M1 -&gt;  left hand impaired…"/>
          <p:cNvSpPr txBox="1"/>
          <p:nvPr/>
        </p:nvSpPr>
        <p:spPr>
          <a:xfrm>
            <a:off x="161657" y="7335519"/>
            <a:ext cx="8117161" cy="223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b="1" sz="2000">
                <a:latin typeface="Helvetica"/>
                <a:ea typeface="Helvetica"/>
                <a:cs typeface="Helvetica"/>
                <a:sym typeface="Helvetica"/>
              </a:defRPr>
            </a:pPr>
            <a:r>
              <a:t>Right hemisphere damage in M1 -&gt;  left hand impaired</a:t>
            </a:r>
          </a:p>
          <a:p>
            <a:pPr algn="l" defTabSz="457200">
              <a:defRPr b="1" sz="200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defRPr b="1" sz="2000">
                <a:latin typeface="Helvetica"/>
                <a:ea typeface="Helvetica"/>
                <a:cs typeface="Helvetica"/>
                <a:sym typeface="Helvetica"/>
              </a:defRPr>
            </a:pPr>
            <a:r>
              <a:t>Move right hand -&gt; focused activation in left sensorimotor cortex</a:t>
            </a:r>
          </a:p>
          <a:p>
            <a:pPr algn="l" defTabSz="457200">
              <a:defRPr b="1" sz="200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defRPr b="1" sz="2000">
                <a:latin typeface="Helvetica"/>
                <a:ea typeface="Helvetica"/>
                <a:cs typeface="Helvetica"/>
                <a:sym typeface="Helvetica"/>
              </a:defRPr>
            </a:pPr>
            <a:r>
              <a:t>Move left hand -&gt; widespread activation of both hemispheres</a:t>
            </a:r>
          </a:p>
          <a:p>
            <a:pPr algn="l" defTabSz="457200">
              <a:defRPr b="1" sz="200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342900" indent="-342900" algn="l" defTabSz="457200">
              <a:defRPr b="1" sz="2000">
                <a:latin typeface="Helvetica"/>
                <a:ea typeface="Helvetica"/>
                <a:cs typeface="Helvetica"/>
                <a:sym typeface="Helvetica"/>
              </a:defRPr>
            </a:pPr>
            <a:r>
              <a:t>=&gt; Other brain areas start to participate in  control of affected limb</a:t>
            </a:r>
          </a:p>
        </p:txBody>
      </p:sp>
      <p:pic>
        <p:nvPicPr>
          <p:cNvPr id="29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3636" y="157111"/>
            <a:ext cx="10657528" cy="6386794"/>
          </a:xfrm>
          <a:prstGeom prst="rect">
            <a:avLst/>
          </a:prstGeom>
          <a:ln w="12700">
            <a:miter lim="400000"/>
          </a:ln>
        </p:spPr>
      </p:pic>
      <p:sp>
        <p:nvSpPr>
          <p:cNvPr id="292" name="(Feydy et al, Stroke 33, 2002)"/>
          <p:cNvSpPr txBox="1"/>
          <p:nvPr/>
        </p:nvSpPr>
        <p:spPr>
          <a:xfrm>
            <a:off x="10359921" y="9310369"/>
            <a:ext cx="2456520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400">
                <a:latin typeface="Helvetica"/>
                <a:ea typeface="Helvetica"/>
                <a:cs typeface="Helvetica"/>
                <a:sym typeface="Helvetica"/>
              </a:defRPr>
            </a:pPr>
            <a:r>
              <a:t>(Feydy et al, </a:t>
            </a:r>
            <a:r>
              <a:rPr i="1"/>
              <a:t>Stroke </a:t>
            </a:r>
            <a:r>
              <a:t>33, 2002)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7506" y="573934"/>
            <a:ext cx="11149788" cy="8179756"/>
          </a:xfrm>
          <a:prstGeom prst="rect">
            <a:avLst/>
          </a:prstGeom>
          <a:ln w="12700">
            <a:miter lim="400000"/>
          </a:ln>
        </p:spPr>
      </p:pic>
      <p:sp>
        <p:nvSpPr>
          <p:cNvPr id="295" name="Circle"/>
          <p:cNvSpPr/>
          <p:nvPr/>
        </p:nvSpPr>
        <p:spPr>
          <a:xfrm>
            <a:off x="8689340" y="3216103"/>
            <a:ext cx="262494" cy="270471"/>
          </a:xfrm>
          <a:prstGeom prst="ellipse">
            <a:avLst/>
          </a:prstGeom>
          <a:blipFill>
            <a:blip r:embed="rId3">
              <a:alphaModFix amt="74032"/>
            </a:blip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</a:p>
        </p:txBody>
      </p:sp>
      <p:sp>
        <p:nvSpPr>
          <p:cNvPr id="296" name="Circle"/>
          <p:cNvSpPr/>
          <p:nvPr/>
        </p:nvSpPr>
        <p:spPr>
          <a:xfrm>
            <a:off x="9031393" y="3887509"/>
            <a:ext cx="262494" cy="270471"/>
          </a:xfrm>
          <a:prstGeom prst="ellipse">
            <a:avLst/>
          </a:prstGeom>
          <a:blipFill>
            <a:blip r:embed="rId3">
              <a:alphaModFix amt="74032"/>
            </a:blip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</a:p>
        </p:txBody>
      </p:sp>
      <p:sp>
        <p:nvSpPr>
          <p:cNvPr id="297" name="Circle"/>
          <p:cNvSpPr/>
          <p:nvPr/>
        </p:nvSpPr>
        <p:spPr>
          <a:xfrm>
            <a:off x="9944947" y="2933316"/>
            <a:ext cx="262494" cy="270471"/>
          </a:xfrm>
          <a:prstGeom prst="ellipse">
            <a:avLst/>
          </a:prstGeom>
          <a:blipFill>
            <a:blip r:embed="rId3">
              <a:alphaModFix amt="74032"/>
            </a:blip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</a:p>
        </p:txBody>
      </p:sp>
      <p:sp>
        <p:nvSpPr>
          <p:cNvPr id="298" name="Arrow"/>
          <p:cNvSpPr/>
          <p:nvPr/>
        </p:nvSpPr>
        <p:spPr>
          <a:xfrm rot="840000">
            <a:off x="8746116" y="3359953"/>
            <a:ext cx="701626" cy="135170"/>
          </a:xfrm>
          <a:prstGeom prst="rightArrow">
            <a:avLst>
              <a:gd name="adj1" fmla="val 23461"/>
              <a:gd name="adj2" fmla="val 151997"/>
            </a:avLst>
          </a:prstGeom>
          <a:gradFill>
            <a:gsLst>
              <a:gs pos="0">
                <a:srgbClr val="189B1A"/>
              </a:gs>
              <a:gs pos="100000">
                <a:srgbClr val="235D0B"/>
              </a:gs>
            </a:gsLst>
            <a:lin ang="3622969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</a:p>
        </p:txBody>
      </p:sp>
      <p:sp>
        <p:nvSpPr>
          <p:cNvPr id="299" name="Arrow"/>
          <p:cNvSpPr/>
          <p:nvPr/>
        </p:nvSpPr>
        <p:spPr>
          <a:xfrm rot="19260000">
            <a:off x="9103386" y="3801138"/>
            <a:ext cx="475830" cy="135170"/>
          </a:xfrm>
          <a:prstGeom prst="rightArrow">
            <a:avLst>
              <a:gd name="adj1" fmla="val 23461"/>
              <a:gd name="adj2" fmla="val 151997"/>
            </a:avLst>
          </a:prstGeom>
          <a:gradFill>
            <a:gsLst>
              <a:gs pos="0">
                <a:srgbClr val="189B1A"/>
              </a:gs>
              <a:gs pos="100000">
                <a:srgbClr val="235D0B"/>
              </a:gs>
            </a:gsLst>
            <a:lin ang="3622969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</a:p>
        </p:txBody>
      </p:sp>
      <p:sp>
        <p:nvSpPr>
          <p:cNvPr id="300" name="Arrow"/>
          <p:cNvSpPr/>
          <p:nvPr/>
        </p:nvSpPr>
        <p:spPr>
          <a:xfrm rot="7620000">
            <a:off x="9461549" y="3288524"/>
            <a:ext cx="701627" cy="135170"/>
          </a:xfrm>
          <a:prstGeom prst="rightArrow">
            <a:avLst>
              <a:gd name="adj1" fmla="val 23461"/>
              <a:gd name="adj2" fmla="val 151997"/>
            </a:avLst>
          </a:prstGeom>
          <a:gradFill>
            <a:gsLst>
              <a:gs pos="0">
                <a:srgbClr val="189B1A"/>
              </a:gs>
              <a:gs pos="100000">
                <a:srgbClr val="235D0B"/>
              </a:gs>
            </a:gsLst>
            <a:lin ang="3622969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Circle"/>
          <p:cNvSpPr/>
          <p:nvPr/>
        </p:nvSpPr>
        <p:spPr>
          <a:xfrm>
            <a:off x="234090" y="835513"/>
            <a:ext cx="1270001" cy="1270001"/>
          </a:xfrm>
          <a:prstGeom prst="ellipse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</a:p>
        </p:txBody>
      </p:sp>
      <p:sp>
        <p:nvSpPr>
          <p:cNvPr id="303" name="Rectangle"/>
          <p:cNvSpPr/>
          <p:nvPr/>
        </p:nvSpPr>
        <p:spPr>
          <a:xfrm>
            <a:off x="1283923" y="1321021"/>
            <a:ext cx="4538168" cy="298985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</a:p>
        </p:txBody>
      </p:sp>
      <p:sp>
        <p:nvSpPr>
          <p:cNvPr id="304" name="Triangle"/>
          <p:cNvSpPr/>
          <p:nvPr/>
        </p:nvSpPr>
        <p:spPr>
          <a:xfrm rot="2880000">
            <a:off x="5696306" y="1170975"/>
            <a:ext cx="653450" cy="5990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</a:p>
        </p:txBody>
      </p:sp>
      <p:sp>
        <p:nvSpPr>
          <p:cNvPr id="305" name="Circle"/>
          <p:cNvSpPr/>
          <p:nvPr/>
        </p:nvSpPr>
        <p:spPr>
          <a:xfrm>
            <a:off x="7307989" y="835513"/>
            <a:ext cx="1270001" cy="1270001"/>
          </a:xfrm>
          <a:prstGeom prst="ellipse">
            <a:avLst/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</a:p>
        </p:txBody>
      </p:sp>
      <p:sp>
        <p:nvSpPr>
          <p:cNvPr id="306" name="Rectangle"/>
          <p:cNvSpPr/>
          <p:nvPr/>
        </p:nvSpPr>
        <p:spPr>
          <a:xfrm>
            <a:off x="8040323" y="1321021"/>
            <a:ext cx="4538167" cy="298985"/>
          </a:xfrm>
          <a:prstGeom prst="rect">
            <a:avLst/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</a:p>
        </p:txBody>
      </p:sp>
      <p:sp>
        <p:nvSpPr>
          <p:cNvPr id="307" name="Triangle"/>
          <p:cNvSpPr/>
          <p:nvPr/>
        </p:nvSpPr>
        <p:spPr>
          <a:xfrm rot="2880000">
            <a:off x="12421808" y="1180748"/>
            <a:ext cx="697287" cy="6285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</a:p>
        </p:txBody>
      </p:sp>
      <p:sp>
        <p:nvSpPr>
          <p:cNvPr id="308" name="Circle"/>
          <p:cNvSpPr/>
          <p:nvPr/>
        </p:nvSpPr>
        <p:spPr>
          <a:xfrm>
            <a:off x="7307989" y="2415393"/>
            <a:ext cx="1270001" cy="1270001"/>
          </a:xfrm>
          <a:prstGeom prst="ellipse">
            <a:avLst/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</a:p>
        </p:txBody>
      </p:sp>
      <p:sp>
        <p:nvSpPr>
          <p:cNvPr id="309" name="Rectangle"/>
          <p:cNvSpPr/>
          <p:nvPr/>
        </p:nvSpPr>
        <p:spPr>
          <a:xfrm>
            <a:off x="8040323" y="2900902"/>
            <a:ext cx="4538167" cy="298984"/>
          </a:xfrm>
          <a:prstGeom prst="rect">
            <a:avLst/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</a:p>
        </p:txBody>
      </p:sp>
      <p:sp>
        <p:nvSpPr>
          <p:cNvPr id="310" name="Triangle"/>
          <p:cNvSpPr/>
          <p:nvPr/>
        </p:nvSpPr>
        <p:spPr>
          <a:xfrm rot="2880000">
            <a:off x="12421808" y="2760628"/>
            <a:ext cx="697287" cy="6285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</a:p>
        </p:txBody>
      </p:sp>
      <p:sp>
        <p:nvSpPr>
          <p:cNvPr id="311" name="Circle"/>
          <p:cNvSpPr/>
          <p:nvPr/>
        </p:nvSpPr>
        <p:spPr>
          <a:xfrm>
            <a:off x="300130" y="2303633"/>
            <a:ext cx="1270001" cy="1270001"/>
          </a:xfrm>
          <a:prstGeom prst="ellipse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</a:p>
        </p:txBody>
      </p:sp>
      <p:sp>
        <p:nvSpPr>
          <p:cNvPr id="312" name="Rectangle"/>
          <p:cNvSpPr/>
          <p:nvPr/>
        </p:nvSpPr>
        <p:spPr>
          <a:xfrm>
            <a:off x="1283923" y="2789141"/>
            <a:ext cx="4538168" cy="298985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</a:p>
        </p:txBody>
      </p:sp>
      <p:sp>
        <p:nvSpPr>
          <p:cNvPr id="313" name="Triangle"/>
          <p:cNvSpPr/>
          <p:nvPr/>
        </p:nvSpPr>
        <p:spPr>
          <a:xfrm rot="2880000">
            <a:off x="5762346" y="2639095"/>
            <a:ext cx="653450" cy="5990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</a:p>
        </p:txBody>
      </p:sp>
      <p:sp>
        <p:nvSpPr>
          <p:cNvPr id="314" name="Arrow"/>
          <p:cNvSpPr/>
          <p:nvPr/>
        </p:nvSpPr>
        <p:spPr>
          <a:xfrm>
            <a:off x="6250811" y="2789141"/>
            <a:ext cx="899419" cy="298985"/>
          </a:xfrm>
          <a:prstGeom prst="rightArrow">
            <a:avLst>
              <a:gd name="adj1" fmla="val 32000"/>
              <a:gd name="adj2" fmla="val 127451"/>
            </a:avLst>
          </a:prstGeom>
          <a:gradFill>
            <a:gsLst>
              <a:gs pos="0">
                <a:srgbClr val="189B1A"/>
              </a:gs>
              <a:gs pos="100000">
                <a:srgbClr val="235D0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</a:p>
        </p:txBody>
      </p:sp>
      <p:sp>
        <p:nvSpPr>
          <p:cNvPr id="315" name="Circle"/>
          <p:cNvSpPr/>
          <p:nvPr/>
        </p:nvSpPr>
        <p:spPr>
          <a:xfrm>
            <a:off x="7295289" y="6415056"/>
            <a:ext cx="1270001" cy="1270001"/>
          </a:xfrm>
          <a:prstGeom prst="ellipse">
            <a:avLst/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</a:p>
        </p:txBody>
      </p:sp>
      <p:sp>
        <p:nvSpPr>
          <p:cNvPr id="316" name="Rectangle"/>
          <p:cNvSpPr/>
          <p:nvPr/>
        </p:nvSpPr>
        <p:spPr>
          <a:xfrm>
            <a:off x="8027623" y="6900565"/>
            <a:ext cx="4538167" cy="298984"/>
          </a:xfrm>
          <a:prstGeom prst="rect">
            <a:avLst/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</a:p>
        </p:txBody>
      </p:sp>
      <p:sp>
        <p:nvSpPr>
          <p:cNvPr id="317" name="Triangle"/>
          <p:cNvSpPr/>
          <p:nvPr/>
        </p:nvSpPr>
        <p:spPr>
          <a:xfrm rot="2880000">
            <a:off x="12409108" y="6760292"/>
            <a:ext cx="697287" cy="6285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</a:p>
        </p:txBody>
      </p:sp>
      <p:sp>
        <p:nvSpPr>
          <p:cNvPr id="318" name="Circle"/>
          <p:cNvSpPr/>
          <p:nvPr/>
        </p:nvSpPr>
        <p:spPr>
          <a:xfrm>
            <a:off x="246790" y="7713434"/>
            <a:ext cx="1270001" cy="1270001"/>
          </a:xfrm>
          <a:prstGeom prst="ellipse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</a:p>
        </p:txBody>
      </p:sp>
      <p:sp>
        <p:nvSpPr>
          <p:cNvPr id="319" name="Rectangle"/>
          <p:cNvSpPr/>
          <p:nvPr/>
        </p:nvSpPr>
        <p:spPr>
          <a:xfrm>
            <a:off x="1230583" y="8198942"/>
            <a:ext cx="4538168" cy="298985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</a:p>
        </p:txBody>
      </p:sp>
      <p:sp>
        <p:nvSpPr>
          <p:cNvPr id="320" name="Triangle"/>
          <p:cNvSpPr/>
          <p:nvPr/>
        </p:nvSpPr>
        <p:spPr>
          <a:xfrm rot="2880000">
            <a:off x="5492188" y="7787805"/>
            <a:ext cx="1430490" cy="12745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</a:p>
        </p:txBody>
      </p:sp>
      <p:sp>
        <p:nvSpPr>
          <p:cNvPr id="321" name="Arrow"/>
          <p:cNvSpPr/>
          <p:nvPr/>
        </p:nvSpPr>
        <p:spPr>
          <a:xfrm>
            <a:off x="6304153" y="7923352"/>
            <a:ext cx="899419" cy="1003464"/>
          </a:xfrm>
          <a:prstGeom prst="rightArrow">
            <a:avLst>
              <a:gd name="adj1" fmla="val 32000"/>
              <a:gd name="adj2" fmla="val 42367"/>
            </a:avLst>
          </a:prstGeom>
          <a:gradFill>
            <a:gsLst>
              <a:gs pos="0">
                <a:srgbClr val="189B1A"/>
              </a:gs>
              <a:gs pos="100000">
                <a:srgbClr val="235D0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</a:p>
        </p:txBody>
      </p:sp>
      <p:sp>
        <p:nvSpPr>
          <p:cNvPr id="322" name="Circle"/>
          <p:cNvSpPr/>
          <p:nvPr/>
        </p:nvSpPr>
        <p:spPr>
          <a:xfrm>
            <a:off x="7295289" y="7790083"/>
            <a:ext cx="1270001" cy="1270001"/>
          </a:xfrm>
          <a:prstGeom prst="ellipse">
            <a:avLst/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</a:p>
        </p:txBody>
      </p:sp>
      <p:sp>
        <p:nvSpPr>
          <p:cNvPr id="323" name="Rectangle"/>
          <p:cNvSpPr/>
          <p:nvPr/>
        </p:nvSpPr>
        <p:spPr>
          <a:xfrm>
            <a:off x="8027623" y="8275591"/>
            <a:ext cx="4538167" cy="298985"/>
          </a:xfrm>
          <a:prstGeom prst="rect">
            <a:avLst/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</a:p>
        </p:txBody>
      </p:sp>
      <p:sp>
        <p:nvSpPr>
          <p:cNvPr id="324" name="Triangle"/>
          <p:cNvSpPr/>
          <p:nvPr/>
        </p:nvSpPr>
        <p:spPr>
          <a:xfrm rot="2880000">
            <a:off x="12409108" y="8135318"/>
            <a:ext cx="697287" cy="6285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</a:p>
        </p:txBody>
      </p:sp>
      <p:sp>
        <p:nvSpPr>
          <p:cNvPr id="325" name="X"/>
          <p:cNvSpPr txBox="1"/>
          <p:nvPr/>
        </p:nvSpPr>
        <p:spPr>
          <a:xfrm>
            <a:off x="2379263" y="340213"/>
            <a:ext cx="1317154" cy="226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4200">
                <a:solidFill>
                  <a:srgbClr val="FF3A1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X</a:t>
            </a:r>
          </a:p>
        </p:txBody>
      </p:sp>
      <p:sp>
        <p:nvSpPr>
          <p:cNvPr id="326" name="Arrow"/>
          <p:cNvSpPr/>
          <p:nvPr/>
        </p:nvSpPr>
        <p:spPr>
          <a:xfrm rot="1545293">
            <a:off x="6414841" y="6480887"/>
            <a:ext cx="703096" cy="313048"/>
          </a:xfrm>
          <a:prstGeom prst="rightArrow">
            <a:avLst>
              <a:gd name="adj1" fmla="val 27392"/>
              <a:gd name="adj2" fmla="val 126216"/>
            </a:avLst>
          </a:prstGeom>
          <a:gradFill>
            <a:gsLst>
              <a:gs pos="0">
                <a:srgbClr val="189B1A"/>
              </a:gs>
              <a:gs pos="100000">
                <a:srgbClr val="235D0B"/>
              </a:gs>
            </a:gsLst>
            <a:lin ang="13630856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</a:p>
        </p:txBody>
      </p:sp>
      <p:sp>
        <p:nvSpPr>
          <p:cNvPr id="330" name="Connection Line"/>
          <p:cNvSpPr/>
          <p:nvPr/>
        </p:nvSpPr>
        <p:spPr>
          <a:xfrm>
            <a:off x="4061029" y="6180936"/>
            <a:ext cx="2177378" cy="20299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69" h="18067" fill="norm" stroke="1" extrusionOk="0">
                <a:moveTo>
                  <a:pt x="504" y="18067"/>
                </a:moveTo>
                <a:cubicBezTo>
                  <a:pt x="-1931" y="1721"/>
                  <a:pt x="4457" y="-3533"/>
                  <a:pt x="19669" y="2304"/>
                </a:cubicBezTo>
              </a:path>
            </a:pathLst>
          </a:custGeom>
          <a:ln w="177800">
            <a:solidFill>
              <a:schemeClr val="accent1"/>
            </a:solidFill>
            <a:miter lim="400000"/>
            <a:tailEnd type="triangle" len="sm"/>
          </a:ln>
        </p:spPr>
        <p:txBody>
          <a:bodyPr/>
          <a:lstStyle/>
          <a:p>
            <a:pPr/>
          </a:p>
        </p:txBody>
      </p:sp>
      <p:sp>
        <p:nvSpPr>
          <p:cNvPr id="328" name="Damage"/>
          <p:cNvSpPr txBox="1"/>
          <p:nvPr/>
        </p:nvSpPr>
        <p:spPr>
          <a:xfrm>
            <a:off x="5568797" y="52070"/>
            <a:ext cx="186720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Damage</a:t>
            </a:r>
          </a:p>
        </p:txBody>
      </p:sp>
      <p:sp>
        <p:nvSpPr>
          <p:cNvPr id="329" name="Recovery by Neuroplasticity"/>
          <p:cNvSpPr txBox="1"/>
          <p:nvPr/>
        </p:nvSpPr>
        <p:spPr>
          <a:xfrm>
            <a:off x="3574262" y="4969129"/>
            <a:ext cx="585627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Recovery by Neuroplasticity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9864" y="1020634"/>
            <a:ext cx="6505818" cy="7841449"/>
          </a:xfrm>
          <a:prstGeom prst="rect">
            <a:avLst/>
          </a:prstGeom>
          <a:ln w="12700">
            <a:miter lim="400000"/>
          </a:ln>
        </p:spPr>
      </p:pic>
      <p:pic>
        <p:nvPicPr>
          <p:cNvPr id="33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48899" y="9416517"/>
            <a:ext cx="2888592" cy="250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4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020937" y="1003700"/>
            <a:ext cx="4896472" cy="4758705"/>
          </a:xfrm>
          <a:prstGeom prst="rect">
            <a:avLst/>
          </a:prstGeom>
          <a:ln w="12700">
            <a:miter lim="400000"/>
          </a:ln>
        </p:spPr>
      </p:pic>
      <p:sp>
        <p:nvSpPr>
          <p:cNvPr id="335" name="Optimal Conditions to Promote Brain Plasticity &amp; Recovery"/>
          <p:cNvSpPr txBox="1"/>
          <p:nvPr/>
        </p:nvSpPr>
        <p:spPr>
          <a:xfrm>
            <a:off x="468460" y="127000"/>
            <a:ext cx="10002013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Optimal Conditions to Promote Brain Plasticity &amp; Recovery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Rectangle"/>
          <p:cNvSpPr/>
          <p:nvPr/>
        </p:nvSpPr>
        <p:spPr>
          <a:xfrm>
            <a:off x="4067809" y="4420046"/>
            <a:ext cx="1270001" cy="2979262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</a:p>
        </p:txBody>
      </p:sp>
      <p:sp>
        <p:nvSpPr>
          <p:cNvPr id="338" name="Lesion Size"/>
          <p:cNvSpPr txBox="1"/>
          <p:nvPr/>
        </p:nvSpPr>
        <p:spPr>
          <a:xfrm rot="16200000">
            <a:off x="-865205" y="3827665"/>
            <a:ext cx="262957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Lesion Size</a:t>
            </a:r>
          </a:p>
        </p:txBody>
      </p:sp>
      <p:sp>
        <p:nvSpPr>
          <p:cNvPr id="339" name="Rectangle"/>
          <p:cNvSpPr/>
          <p:nvPr/>
        </p:nvSpPr>
        <p:spPr>
          <a:xfrm>
            <a:off x="1785620" y="1312664"/>
            <a:ext cx="1270001" cy="6094264"/>
          </a:xfrm>
          <a:prstGeom prst="rect">
            <a:avLst/>
          </a:prstGeom>
          <a:solidFill>
            <a:schemeClr val="accent5">
              <a:hueOff val="101205"/>
              <a:satOff val="-13598"/>
              <a:lumOff val="23877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</a:p>
        </p:txBody>
      </p:sp>
      <p:sp>
        <p:nvSpPr>
          <p:cNvPr id="340" name="Damage"/>
          <p:cNvSpPr txBox="1"/>
          <p:nvPr/>
        </p:nvSpPr>
        <p:spPr>
          <a:xfrm>
            <a:off x="1474073" y="7570469"/>
            <a:ext cx="189309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Damage</a:t>
            </a:r>
          </a:p>
        </p:txBody>
      </p:sp>
      <p:sp>
        <p:nvSpPr>
          <p:cNvPr id="341" name="Damage +…"/>
          <p:cNvSpPr txBox="1"/>
          <p:nvPr/>
        </p:nvSpPr>
        <p:spPr>
          <a:xfrm>
            <a:off x="3650679" y="7571740"/>
            <a:ext cx="2414142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Damage +</a:t>
            </a:r>
          </a:p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“Therapy”</a:t>
            </a:r>
          </a:p>
        </p:txBody>
      </p:sp>
      <p:sp>
        <p:nvSpPr>
          <p:cNvPr id="342" name="Line"/>
          <p:cNvSpPr/>
          <p:nvPr/>
        </p:nvSpPr>
        <p:spPr>
          <a:xfrm>
            <a:off x="922019" y="7427738"/>
            <a:ext cx="5455920" cy="1"/>
          </a:xfrm>
          <a:prstGeom prst="line">
            <a:avLst/>
          </a:prstGeom>
          <a:ln w="889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343" name="Line"/>
          <p:cNvSpPr/>
          <p:nvPr/>
        </p:nvSpPr>
        <p:spPr>
          <a:xfrm flipH="1">
            <a:off x="960119" y="498488"/>
            <a:ext cx="1" cy="6961882"/>
          </a:xfrm>
          <a:prstGeom prst="line">
            <a:avLst/>
          </a:prstGeom>
          <a:ln w="889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344" name="Rectangle"/>
          <p:cNvSpPr/>
          <p:nvPr/>
        </p:nvSpPr>
        <p:spPr>
          <a:xfrm>
            <a:off x="10232390" y="2899658"/>
            <a:ext cx="1270001" cy="4489490"/>
          </a:xfrm>
          <a:prstGeom prst="rect">
            <a:avLst/>
          </a:prstGeom>
          <a:blipFill>
            <a:blip r:embed="rId3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</a:p>
        </p:txBody>
      </p:sp>
      <p:sp>
        <p:nvSpPr>
          <p:cNvPr id="345" name="Behavioural Performance"/>
          <p:cNvSpPr txBox="1"/>
          <p:nvPr/>
        </p:nvSpPr>
        <p:spPr>
          <a:xfrm rot="16200000">
            <a:off x="3866095" y="3832745"/>
            <a:ext cx="565361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Behavioural Performance</a:t>
            </a:r>
          </a:p>
        </p:txBody>
      </p:sp>
      <p:sp>
        <p:nvSpPr>
          <p:cNvPr id="346" name="Rectangle"/>
          <p:cNvSpPr/>
          <p:nvPr/>
        </p:nvSpPr>
        <p:spPr>
          <a:xfrm>
            <a:off x="7886700" y="5559385"/>
            <a:ext cx="1270000" cy="1847543"/>
          </a:xfrm>
          <a:prstGeom prst="rect">
            <a:avLst/>
          </a:prstGeom>
          <a:solidFill>
            <a:schemeClr val="accent4">
              <a:hueOff val="102361"/>
              <a:satOff val="14118"/>
              <a:lumOff val="106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</a:p>
        </p:txBody>
      </p:sp>
      <p:sp>
        <p:nvSpPr>
          <p:cNvPr id="347" name="Damage"/>
          <p:cNvSpPr txBox="1"/>
          <p:nvPr/>
        </p:nvSpPr>
        <p:spPr>
          <a:xfrm>
            <a:off x="7717393" y="7570469"/>
            <a:ext cx="189309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Damage</a:t>
            </a:r>
          </a:p>
        </p:txBody>
      </p:sp>
      <p:sp>
        <p:nvSpPr>
          <p:cNvPr id="348" name="Damage +…"/>
          <p:cNvSpPr txBox="1"/>
          <p:nvPr/>
        </p:nvSpPr>
        <p:spPr>
          <a:xfrm>
            <a:off x="9873679" y="7571740"/>
            <a:ext cx="2414142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Damage +</a:t>
            </a:r>
          </a:p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“Therapy”</a:t>
            </a:r>
          </a:p>
        </p:txBody>
      </p:sp>
      <p:sp>
        <p:nvSpPr>
          <p:cNvPr id="349" name="Line"/>
          <p:cNvSpPr/>
          <p:nvPr/>
        </p:nvSpPr>
        <p:spPr>
          <a:xfrm>
            <a:off x="7165340" y="7432819"/>
            <a:ext cx="6099766" cy="1"/>
          </a:xfrm>
          <a:prstGeom prst="line">
            <a:avLst/>
          </a:prstGeom>
          <a:ln w="889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350" name="Line"/>
          <p:cNvSpPr/>
          <p:nvPr/>
        </p:nvSpPr>
        <p:spPr>
          <a:xfrm flipH="1">
            <a:off x="7203439" y="503568"/>
            <a:ext cx="1" cy="6961882"/>
          </a:xfrm>
          <a:prstGeom prst="line">
            <a:avLst/>
          </a:prstGeom>
          <a:ln w="889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Factors that promote brain plasticity:…"/>
          <p:cNvSpPr txBox="1"/>
          <p:nvPr/>
        </p:nvSpPr>
        <p:spPr>
          <a:xfrm>
            <a:off x="56504" y="114039"/>
            <a:ext cx="12891792" cy="286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20000"/>
              </a:lnSpc>
              <a:defRPr b="1" u="sng">
                <a:latin typeface="Helvetica"/>
                <a:ea typeface="Helvetica"/>
                <a:cs typeface="Helvetica"/>
                <a:sym typeface="Helvetica"/>
              </a:defRPr>
            </a:pPr>
            <a:r>
              <a:t>Factors that promote brain plasticity:</a:t>
            </a:r>
          </a:p>
          <a:p>
            <a:pPr marL="421105" indent="-421105" algn="l">
              <a:lnSpc>
                <a:spcPct val="120000"/>
              </a:lnSpc>
              <a:buSzPct val="75000"/>
              <a:buChar char="-"/>
              <a:defRPr b="1" sz="3000"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chemeClr val="accent5"/>
                </a:solidFill>
              </a:rPr>
              <a:t>time </a:t>
            </a:r>
            <a:r>
              <a:t>                                              - </a:t>
            </a:r>
            <a:r>
              <a:rPr>
                <a:solidFill>
                  <a:schemeClr val="accent3">
                    <a:hueOff val="-499813"/>
                    <a:satOff val="-5228"/>
                    <a:lumOff val="24899"/>
                  </a:schemeClr>
                </a:solidFill>
              </a:rPr>
              <a:t>therapeutic intervention</a:t>
            </a:r>
            <a:endParaRPr>
              <a:solidFill>
                <a:schemeClr val="accent3">
                  <a:hueOff val="-499813"/>
                  <a:satOff val="-5228"/>
                  <a:lumOff val="24899"/>
                </a:schemeClr>
              </a:solidFill>
            </a:endParaRPr>
          </a:p>
          <a:p>
            <a:pPr marL="421105" indent="-421105" algn="l">
              <a:lnSpc>
                <a:spcPct val="120000"/>
              </a:lnSpc>
              <a:buSzPct val="75000"/>
              <a:buChar char="-"/>
              <a:defRPr b="1" sz="3000">
                <a:solidFill>
                  <a:srgbClr val="FDFF28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motivation, reward                      - engagement, interest</a:t>
            </a:r>
          </a:p>
          <a:p>
            <a:pPr marL="421105" indent="-421105" algn="l">
              <a:lnSpc>
                <a:spcPct val="120000"/>
              </a:lnSpc>
              <a:buSzPct val="75000"/>
              <a:buChar char="-"/>
              <a:defRPr b="1" sz="3000">
                <a:solidFill>
                  <a:srgbClr val="FDFF28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sleep                                             - age (younger)</a:t>
            </a:r>
          </a:p>
          <a:p>
            <a:pPr marL="421105" indent="-421105" algn="l">
              <a:lnSpc>
                <a:spcPct val="120000"/>
              </a:lnSpc>
              <a:buSzPct val="75000"/>
              <a:buChar char="-"/>
              <a:defRPr b="1" sz="3000">
                <a:solidFill>
                  <a:srgbClr val="FDFF28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pharmacology                             - others….  </a:t>
            </a:r>
          </a:p>
        </p:txBody>
      </p:sp>
      <p:sp>
        <p:nvSpPr>
          <p:cNvPr id="353" name="Recovery"/>
          <p:cNvSpPr txBox="1"/>
          <p:nvPr/>
        </p:nvSpPr>
        <p:spPr>
          <a:xfrm rot="16200000">
            <a:off x="164408" y="5399289"/>
            <a:ext cx="1723505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Recovery</a:t>
            </a:r>
          </a:p>
        </p:txBody>
      </p:sp>
      <p:sp>
        <p:nvSpPr>
          <p:cNvPr id="354" name="Time from Brain Damage (Months)"/>
          <p:cNvSpPr txBox="1"/>
          <p:nvPr/>
        </p:nvSpPr>
        <p:spPr>
          <a:xfrm>
            <a:off x="3324820" y="8914130"/>
            <a:ext cx="6355160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Time from Brain Damage (Months)</a:t>
            </a:r>
          </a:p>
        </p:txBody>
      </p:sp>
      <p:sp>
        <p:nvSpPr>
          <p:cNvPr id="355" name="Line"/>
          <p:cNvSpPr/>
          <p:nvPr/>
        </p:nvSpPr>
        <p:spPr>
          <a:xfrm>
            <a:off x="1612899" y="8017019"/>
            <a:ext cx="9575801" cy="1"/>
          </a:xfrm>
          <a:prstGeom prst="line">
            <a:avLst/>
          </a:prstGeom>
          <a:ln w="889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356" name="Line"/>
          <p:cNvSpPr/>
          <p:nvPr/>
        </p:nvSpPr>
        <p:spPr>
          <a:xfrm flipH="1">
            <a:off x="1650999" y="3690849"/>
            <a:ext cx="1" cy="4358801"/>
          </a:xfrm>
          <a:prstGeom prst="line">
            <a:avLst/>
          </a:prstGeom>
          <a:ln w="889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357" name="2          4          6          12          24          36"/>
          <p:cNvSpPr txBox="1"/>
          <p:nvPr/>
        </p:nvSpPr>
        <p:spPr>
          <a:xfrm>
            <a:off x="1818995" y="8163949"/>
            <a:ext cx="875721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2          4          6          12          24          36</a:t>
            </a:r>
          </a:p>
        </p:txBody>
      </p:sp>
      <p:sp>
        <p:nvSpPr>
          <p:cNvPr id="361" name="Connection Line"/>
          <p:cNvSpPr/>
          <p:nvPr/>
        </p:nvSpPr>
        <p:spPr>
          <a:xfrm>
            <a:off x="2201117" y="5457327"/>
            <a:ext cx="8313461" cy="21380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8" fill="norm" stroke="1" extrusionOk="0">
                <a:moveTo>
                  <a:pt x="0" y="20558"/>
                </a:moveTo>
                <a:cubicBezTo>
                  <a:pt x="949" y="5768"/>
                  <a:pt x="8149" y="-1042"/>
                  <a:pt x="21600" y="129"/>
                </a:cubicBezTo>
              </a:path>
            </a:pathLst>
          </a:custGeom>
          <a:ln w="50800">
            <a:solidFill>
              <a:schemeClr val="accent5"/>
            </a:solidFill>
            <a:miter lim="400000"/>
          </a:ln>
        </p:spPr>
        <p:txBody>
          <a:bodyPr/>
          <a:lstStyle/>
          <a:p>
            <a:pPr/>
          </a:p>
        </p:txBody>
      </p:sp>
      <p:sp>
        <p:nvSpPr>
          <p:cNvPr id="362" name="Connection Line"/>
          <p:cNvSpPr/>
          <p:nvPr/>
        </p:nvSpPr>
        <p:spPr>
          <a:xfrm>
            <a:off x="2193903" y="4362346"/>
            <a:ext cx="8328625" cy="31888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0875" fill="norm" stroke="1" extrusionOk="0">
                <a:moveTo>
                  <a:pt x="0" y="20875"/>
                </a:moveTo>
                <a:cubicBezTo>
                  <a:pt x="-9" y="6213"/>
                  <a:pt x="7188" y="-725"/>
                  <a:pt x="21591" y="60"/>
                </a:cubicBezTo>
              </a:path>
            </a:pathLst>
          </a:custGeom>
          <a:ln w="50800">
            <a:solidFill>
              <a:schemeClr val="accent3">
                <a:hueOff val="-499813"/>
                <a:satOff val="-5228"/>
                <a:lumOff val="24899"/>
              </a:schemeClr>
            </a:solidFill>
            <a:miter lim="400000"/>
          </a:ln>
        </p:spPr>
        <p:txBody>
          <a:bodyPr/>
          <a:lstStyle/>
          <a:p>
            <a:pPr/>
          </a:p>
        </p:txBody>
      </p:sp>
      <p:sp>
        <p:nvSpPr>
          <p:cNvPr id="363" name="Connection Line"/>
          <p:cNvSpPr/>
          <p:nvPr/>
        </p:nvSpPr>
        <p:spPr>
          <a:xfrm>
            <a:off x="2164636" y="3410782"/>
            <a:ext cx="8360908" cy="40665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04" h="21600" fill="norm" stroke="1" extrusionOk="0">
                <a:moveTo>
                  <a:pt x="73" y="21600"/>
                </a:moveTo>
                <a:cubicBezTo>
                  <a:pt x="-796" y="8130"/>
                  <a:pt x="6114" y="930"/>
                  <a:pt x="20804" y="0"/>
                </a:cubicBezTo>
              </a:path>
            </a:pathLst>
          </a:custGeom>
          <a:ln w="50800">
            <a:solidFill>
              <a:srgbClr val="FFFE12"/>
            </a:solidFill>
            <a:miter lim="400000"/>
          </a:ln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ummary: Some Milestone in the History of Neurplasticity…"/>
          <p:cNvSpPr txBox="1"/>
          <p:nvPr/>
        </p:nvSpPr>
        <p:spPr>
          <a:xfrm>
            <a:off x="384057" y="667743"/>
            <a:ext cx="12236687" cy="70668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lnSpc>
                <a:spcPct val="120000"/>
              </a:lnSpc>
              <a:defRPr sz="2700" u="sng">
                <a:solidFill>
                  <a:srgbClr val="F5FB0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Summary: Some Milestone in the History of Neurplasticity</a:t>
            </a:r>
          </a:p>
          <a:p>
            <a:pPr algn="l" defTabSz="457200">
              <a:lnSpc>
                <a:spcPct val="120000"/>
              </a:lnSpc>
              <a:defRPr sz="2700" u="sng">
                <a:solidFill>
                  <a:srgbClr val="F5FB0E"/>
                </a:solidFill>
                <a:latin typeface="Arial"/>
                <a:ea typeface="Arial"/>
                <a:cs typeface="Arial"/>
                <a:sym typeface="Arial"/>
              </a:defRPr>
            </a:pPr>
            <a:endParaRPr u="none"/>
          </a:p>
          <a:p>
            <a:pPr algn="l" defTabSz="457200">
              <a:lnSpc>
                <a:spcPct val="120000"/>
              </a:lnSpc>
              <a:defRPr sz="2700">
                <a:solidFill>
                  <a:srgbClr val="F5FB0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1. Initial doubts regarding the ability of the adult nervous system to show plastic changes (early 1900’s) </a:t>
            </a:r>
          </a:p>
          <a:p>
            <a:pPr algn="l" defTabSz="457200">
              <a:lnSpc>
                <a:spcPct val="120000"/>
              </a:lnSpc>
              <a:defRPr sz="2700">
                <a:solidFill>
                  <a:srgbClr val="F5FB0E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457200">
              <a:lnSpc>
                <a:spcPct val="120000"/>
              </a:lnSpc>
              <a:defRPr sz="2700">
                <a:solidFill>
                  <a:srgbClr val="F5FB0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2. Hebb establishes theoretical basis for experience-dependent brain plasticity (1930-40’s)</a:t>
            </a:r>
          </a:p>
          <a:p>
            <a:pPr algn="l" defTabSz="457200">
              <a:lnSpc>
                <a:spcPct val="120000"/>
              </a:lnSpc>
              <a:defRPr sz="2700">
                <a:solidFill>
                  <a:srgbClr val="F5FB0E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457200">
              <a:lnSpc>
                <a:spcPct val="120000"/>
              </a:lnSpc>
              <a:defRPr sz="2700">
                <a:solidFill>
                  <a:srgbClr val="F5FB0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3. First empirical support for brain plasticity (1960’s)</a:t>
            </a:r>
          </a:p>
          <a:p>
            <a:pPr algn="l" defTabSz="457200">
              <a:lnSpc>
                <a:spcPct val="120000"/>
              </a:lnSpc>
              <a:defRPr sz="2700">
                <a:solidFill>
                  <a:srgbClr val="F5FB0E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457200">
              <a:lnSpc>
                <a:spcPct val="120000"/>
              </a:lnSpc>
              <a:defRPr sz="2700">
                <a:solidFill>
                  <a:srgbClr val="F5FB0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4. Detailed analyses of cellular, molecular, and genetic mechanisms mediating </a:t>
            </a:r>
          </a:p>
          <a:p>
            <a:pPr algn="l" defTabSz="457200">
              <a:lnSpc>
                <a:spcPct val="120000"/>
              </a:lnSpc>
              <a:defRPr sz="2700">
                <a:solidFill>
                  <a:srgbClr val="F5FB0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brain plasticity (1970’s-present)</a:t>
            </a:r>
          </a:p>
          <a:p>
            <a:pPr algn="l" defTabSz="457200">
              <a:lnSpc>
                <a:spcPct val="120000"/>
              </a:lnSpc>
              <a:defRPr sz="2700">
                <a:solidFill>
                  <a:srgbClr val="F5FB0E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457200">
              <a:lnSpc>
                <a:spcPct val="120000"/>
              </a:lnSpc>
              <a:defRPr sz="2700">
                <a:solidFill>
                  <a:srgbClr val="F5FB0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5. Information regarding brain plasticity incorporated into applied settings (child development, eduction, medicine, rehabilitation, successful aging, etc.).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2055" y="3006194"/>
            <a:ext cx="3426915" cy="1519355"/>
          </a:xfrm>
          <a:prstGeom prst="rect">
            <a:avLst/>
          </a:prstGeom>
          <a:ln w="12700">
            <a:miter lim="400000"/>
          </a:ln>
        </p:spPr>
      </p:pic>
      <p:pic>
        <p:nvPicPr>
          <p:cNvPr id="368" name="droppedImage.png" descr="dropped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93157" y="3006194"/>
            <a:ext cx="1526533" cy="1519355"/>
          </a:xfrm>
          <a:prstGeom prst="rect">
            <a:avLst/>
          </a:prstGeom>
          <a:ln w="12700">
            <a:miter lim="400000"/>
          </a:ln>
        </p:spPr>
      </p:pic>
      <p:sp>
        <p:nvSpPr>
          <p:cNvPr id="369" name="Supported by:"/>
          <p:cNvSpPr txBox="1"/>
          <p:nvPr/>
        </p:nvSpPr>
        <p:spPr>
          <a:xfrm>
            <a:off x="145473" y="72225"/>
            <a:ext cx="3729336" cy="69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1" sz="4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Supported by:</a:t>
            </a:r>
          </a:p>
        </p:txBody>
      </p:sp>
      <p:pic>
        <p:nvPicPr>
          <p:cNvPr id="370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53878" y="3000667"/>
            <a:ext cx="5155061" cy="1530409"/>
          </a:xfrm>
          <a:prstGeom prst="rect">
            <a:avLst/>
          </a:prstGeom>
          <a:ln w="12700">
            <a:miter lim="400000"/>
          </a:ln>
        </p:spPr>
      </p:pic>
      <p:sp>
        <p:nvSpPr>
          <p:cNvPr id="371" name="Thank You Very Much!"/>
          <p:cNvSpPr txBox="1"/>
          <p:nvPr/>
        </p:nvSpPr>
        <p:spPr>
          <a:xfrm>
            <a:off x="2094098" y="8477014"/>
            <a:ext cx="8257804" cy="9529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b="1" i="1" sz="6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Thank You Very Much!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9904" y="3981450"/>
            <a:ext cx="6570874" cy="55983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0500" y="171450"/>
            <a:ext cx="6670416" cy="5598385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Synaptic…"/>
          <p:cNvSpPr txBox="1"/>
          <p:nvPr/>
        </p:nvSpPr>
        <p:spPr>
          <a:xfrm>
            <a:off x="7767652" y="838200"/>
            <a:ext cx="3952578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4000">
                <a:latin typeface="Helvetica"/>
                <a:ea typeface="Helvetica"/>
                <a:cs typeface="Helvetica"/>
                <a:sym typeface="Helvetica"/>
              </a:defRPr>
            </a:pPr>
            <a:r>
              <a:t>Synaptic</a:t>
            </a:r>
          </a:p>
          <a:p>
            <a:pPr>
              <a:defRPr b="1" sz="4000">
                <a:latin typeface="Helvetica"/>
                <a:ea typeface="Helvetica"/>
                <a:cs typeface="Helvetica"/>
                <a:sym typeface="Helvetica"/>
              </a:defRPr>
            </a:pPr>
            <a:r>
              <a:t>Communication</a:t>
            </a:r>
          </a:p>
        </p:txBody>
      </p:sp>
      <p:sp>
        <p:nvSpPr>
          <p:cNvPr id="152" name="Chemical…"/>
          <p:cNvSpPr txBox="1"/>
          <p:nvPr/>
        </p:nvSpPr>
        <p:spPr>
          <a:xfrm>
            <a:off x="904676" y="6718300"/>
            <a:ext cx="4743848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4000">
                <a:latin typeface="Helvetica"/>
                <a:ea typeface="Helvetica"/>
                <a:cs typeface="Helvetica"/>
                <a:sym typeface="Helvetica"/>
              </a:defRPr>
            </a:pPr>
            <a:r>
              <a:t>Chemical</a:t>
            </a:r>
          </a:p>
          <a:p>
            <a:pPr>
              <a:defRPr b="1" sz="4000">
                <a:latin typeface="Helvetica"/>
                <a:ea typeface="Helvetica"/>
                <a:cs typeface="Helvetica"/>
                <a:sym typeface="Helvetica"/>
              </a:defRPr>
            </a:pPr>
            <a:r>
              <a:t>Neurotransmission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" y="1715315"/>
            <a:ext cx="6211551" cy="63229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04964" y="420809"/>
            <a:ext cx="6398969" cy="42659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09569" y="5318754"/>
            <a:ext cx="6389759" cy="39190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What is “Neuroplasticity?"/>
          <p:cNvSpPr txBox="1"/>
          <p:nvPr/>
        </p:nvSpPr>
        <p:spPr>
          <a:xfrm>
            <a:off x="3529508" y="800099"/>
            <a:ext cx="6295877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150000"/>
              </a:lnSpc>
              <a:defRPr b="1" sz="4000">
                <a:solidFill>
                  <a:srgbClr val="FDFB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What is “Neuroplasticity?</a:t>
            </a:r>
          </a:p>
        </p:txBody>
      </p:sp>
      <p:sp>
        <p:nvSpPr>
          <p:cNvPr id="159" name="The ability of the nervous system to undergo changes…"/>
          <p:cNvSpPr txBox="1"/>
          <p:nvPr/>
        </p:nvSpPr>
        <p:spPr>
          <a:xfrm>
            <a:off x="58117" y="3585319"/>
            <a:ext cx="12679860" cy="2354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lnSpc>
                <a:spcPct val="150000"/>
              </a:lnSpc>
              <a:defRPr i="1" sz="4000">
                <a:solidFill>
                  <a:srgbClr val="FCFC5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ability of the nervous system to undergo changes </a:t>
            </a:r>
          </a:p>
          <a:p>
            <a:pPr defTabSz="457200">
              <a:lnSpc>
                <a:spcPct val="150000"/>
              </a:lnSpc>
              <a:defRPr i="1" sz="4000">
                <a:solidFill>
                  <a:srgbClr val="FCFC5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 its anatomical, chemical, and physiological/functional properties.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1. History…"/>
          <p:cNvSpPr txBox="1"/>
          <p:nvPr/>
        </p:nvSpPr>
        <p:spPr>
          <a:xfrm>
            <a:off x="3032149" y="1112520"/>
            <a:ext cx="7651702" cy="254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b="1" sz="4000" u="sng">
                <a:solidFill>
                  <a:srgbClr val="FDFB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1. History</a:t>
            </a:r>
          </a:p>
          <a:p>
            <a:pPr>
              <a:lnSpc>
                <a:spcPct val="150000"/>
              </a:lnSpc>
              <a:defRPr b="1" i="1" sz="4000">
                <a:solidFill>
                  <a:srgbClr val="FDFB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How plastic is the brain?</a:t>
            </a:r>
          </a:p>
          <a:p>
            <a:pPr>
              <a:lnSpc>
                <a:spcPct val="150000"/>
              </a:lnSpc>
              <a:defRPr b="1" sz="4000">
                <a:solidFill>
                  <a:srgbClr val="FDFB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Some historical considerations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1051" y="3312541"/>
            <a:ext cx="9962698" cy="5942662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Romon y Cajal (1852-1934):…"/>
          <p:cNvSpPr txBox="1"/>
          <p:nvPr/>
        </p:nvSpPr>
        <p:spPr>
          <a:xfrm>
            <a:off x="184422" y="141267"/>
            <a:ext cx="12635955" cy="3009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b="1" sz="4000">
                <a:solidFill>
                  <a:srgbClr val="FFFC7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Romon y Cajal (1852-1934): </a:t>
            </a:r>
          </a:p>
          <a:p>
            <a:pPr lvl="1" marL="912394" indent="-467894" algn="l" defTabSz="457200">
              <a:buSzPct val="75000"/>
              <a:buChar char="-"/>
              <a:defRPr sz="3200">
                <a:solidFill>
                  <a:srgbClr val="FFFC7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Spanish neuroanatomist and founder of modern neuroscience research</a:t>
            </a:r>
          </a:p>
          <a:p>
            <a:pPr lvl="1" marL="912394" indent="-467894" algn="l" defTabSz="457200">
              <a:buSzPct val="75000"/>
              <a:buChar char="-"/>
              <a:defRPr sz="3200">
                <a:solidFill>
                  <a:srgbClr val="FFFC7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“Neuron Doctrine”</a:t>
            </a:r>
          </a:p>
          <a:p>
            <a:pPr lvl="1" marL="912394" indent="-467894" algn="l" defTabSz="457200">
              <a:buSzPct val="75000"/>
              <a:buChar char="-"/>
              <a:defRPr sz="3200">
                <a:solidFill>
                  <a:srgbClr val="FFFC7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discovered dendritic spines</a:t>
            </a:r>
          </a:p>
          <a:p>
            <a:pPr lvl="1" marL="912394" indent="-467894" algn="l" defTabSz="457200">
              <a:buSzPct val="75000"/>
              <a:buChar char="-"/>
              <a:defRPr sz="3200">
                <a:solidFill>
                  <a:srgbClr val="FFFC7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1906 Nobel prize with Camillo Golgi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" y="330200"/>
            <a:ext cx="4978630" cy="9093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03850" y="342900"/>
            <a:ext cx="7493217" cy="36087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83350" y="4127500"/>
            <a:ext cx="4978630" cy="52785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